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c28efaaeced408f" /><Relationship Type="http://schemas.openxmlformats.org/officeDocument/2006/relationships/extended-properties" Target="/docProps/app.xml" Id="R111841ad165c4bc3" /><Relationship Type="http://schemas.openxmlformats.org/officeDocument/2006/relationships/officeDocument" Target="/ppt/presentation.xml" Id="R860c315dc33b486e" /></Relationships>
</file>

<file path=ppt/presentation.xml><?xml version="1.0" encoding="utf-8"?>
<p:presentation xmlns:p="http://schemas.openxmlformats.org/presentationml/2006/main">
  <p:sldMasterIdLst>
    <p:sldMasterId xmlns:r="http://schemas.openxmlformats.org/officeDocument/2006/relationships" id="2147483648" r:id="R308469a5820a42f0"/>
  </p:sldMasterIdLst>
  <p:notesMasterIdLst>
    <p:notesMasterId xmlns:r="http://schemas.openxmlformats.org/officeDocument/2006/relationships" r:id="R53d0f6e70ca842f2"/>
  </p:notesMasterIdLst>
  <p:sldIdLst>
    <p:sldId xmlns:r="http://schemas.openxmlformats.org/officeDocument/2006/relationships" id="256" r:id="R11923022188f46d1"/>
    <p:sldId xmlns:r="http://schemas.openxmlformats.org/officeDocument/2006/relationships" id="257" r:id="R896e3c4f164c46dd"/>
    <p:sldId xmlns:r="http://schemas.openxmlformats.org/officeDocument/2006/relationships" id="258" r:id="R19f85fdf17f442fa"/>
    <p:sldId xmlns:r="http://schemas.openxmlformats.org/officeDocument/2006/relationships" id="259" r:id="Reed19af0f94e484f"/>
    <p:sldId xmlns:r="http://schemas.openxmlformats.org/officeDocument/2006/relationships" id="260" r:id="R4751a12e378a4310"/>
    <p:sldId xmlns:r="http://schemas.openxmlformats.org/officeDocument/2006/relationships" id="261" r:id="R2c458e72fac1484a"/>
    <p:sldId xmlns:r="http://schemas.openxmlformats.org/officeDocument/2006/relationships" id="262" r:id="R3ee6acb1a05c43fe"/>
    <p:sldId xmlns:r="http://schemas.openxmlformats.org/officeDocument/2006/relationships" id="263" r:id="R33d1a30657bd40aa"/>
    <p:sldId xmlns:r="http://schemas.openxmlformats.org/officeDocument/2006/relationships" id="264" r:id="Rd0b2763f97e24d3c"/>
    <p:sldId xmlns:r="http://schemas.openxmlformats.org/officeDocument/2006/relationships" id="265" r:id="R8f3f0a5a17214244"/>
    <p:sldId xmlns:r="http://schemas.openxmlformats.org/officeDocument/2006/relationships" id="266" r:id="Rdb65a65273664795"/>
    <p:sldId xmlns:r="http://schemas.openxmlformats.org/officeDocument/2006/relationships" id="267" r:id="R239039b847154943"/>
    <p:sldId xmlns:r="http://schemas.openxmlformats.org/officeDocument/2006/relationships" id="268" r:id="R63cd057db8f449c5"/>
    <p:sldId xmlns:r="http://schemas.openxmlformats.org/officeDocument/2006/relationships" id="269" r:id="Re36fed23aec3401a"/>
    <p:sldId xmlns:r="http://schemas.openxmlformats.org/officeDocument/2006/relationships" id="270" r:id="R69f1156ad842489b"/>
    <p:sldId xmlns:r="http://schemas.openxmlformats.org/officeDocument/2006/relationships" id="271" r:id="R9d0d2e5f14474a78"/>
    <p:sldId xmlns:r="http://schemas.openxmlformats.org/officeDocument/2006/relationships" id="272" r:id="R207b8a59cd894a0c"/>
    <p:sldId xmlns:r="http://schemas.openxmlformats.org/officeDocument/2006/relationships" id="273" r:id="Rd7b41c6f4fae4391"/>
    <p:sldId xmlns:r="http://schemas.openxmlformats.org/officeDocument/2006/relationships" id="274" r:id="R54478becc3c64c00"/>
    <p:sldId xmlns:r="http://schemas.openxmlformats.org/officeDocument/2006/relationships" id="275" r:id="R03ac467b39b4401f"/>
    <p:sldId xmlns:r="http://schemas.openxmlformats.org/officeDocument/2006/relationships" id="276" r:id="R763ebc222446476c"/>
    <p:sldId xmlns:r="http://schemas.openxmlformats.org/officeDocument/2006/relationships" id="277" r:id="Rc7c8ea3fd8014107"/>
    <p:sldId xmlns:r="http://schemas.openxmlformats.org/officeDocument/2006/relationships" id="278" r:id="Rb1ce0d1c24614ed4"/>
    <p:sldId xmlns:r="http://schemas.openxmlformats.org/officeDocument/2006/relationships" id="279" r:id="R250d7e745bf24ffa"/>
    <p:sldId xmlns:r="http://schemas.openxmlformats.org/officeDocument/2006/relationships" id="280" r:id="R248304879d9c483b"/>
    <p:sldId xmlns:r="http://schemas.openxmlformats.org/officeDocument/2006/relationships" id="281" r:id="Rccf0452d6fdb44cc"/>
    <p:sldId xmlns:r="http://schemas.openxmlformats.org/officeDocument/2006/relationships" id="282" r:id="R14967c7069194b3b"/>
    <p:sldId xmlns:r="http://schemas.openxmlformats.org/officeDocument/2006/relationships" id="283" r:id="Redd1a236688646e9"/>
    <p:sldId xmlns:r="http://schemas.openxmlformats.org/officeDocument/2006/relationships" id="284" r:id="Rc54d868c10c540b3"/>
    <p:sldId xmlns:r="http://schemas.openxmlformats.org/officeDocument/2006/relationships" id="285" r:id="Ra9f3f904c6a5485a"/>
    <p:sldId xmlns:r="http://schemas.openxmlformats.org/officeDocument/2006/relationships" id="286" r:id="Ra8e72b4a415441f3"/>
    <p:sldId xmlns:r="http://schemas.openxmlformats.org/officeDocument/2006/relationships" id="287" r:id="Rcad0cbbdf36642e1"/>
    <p:sldId xmlns:r="http://schemas.openxmlformats.org/officeDocument/2006/relationships" id="288" r:id="Rddd86d6972e44cbb"/>
    <p:sldId xmlns:r="http://schemas.openxmlformats.org/officeDocument/2006/relationships" id="289" r:id="R18fc56ab465f4d2b"/>
    <p:sldId xmlns:r="http://schemas.openxmlformats.org/officeDocument/2006/relationships" id="290" r:id="Rf1b7a2d9813b46eb"/>
    <p:sldId xmlns:r="http://schemas.openxmlformats.org/officeDocument/2006/relationships" id="291" r:id="Rd4530bf970f84406"/>
    <p:sldId xmlns:r="http://schemas.openxmlformats.org/officeDocument/2006/relationships" id="292" r:id="R606e60af138448be"/>
    <p:sldId xmlns:r="http://schemas.openxmlformats.org/officeDocument/2006/relationships" id="293" r:id="R28b4d67b0d6b4c92"/>
    <p:sldId xmlns:r="http://schemas.openxmlformats.org/officeDocument/2006/relationships" id="294" r:id="R961f08b0e6264f78"/>
    <p:sldId xmlns:r="http://schemas.openxmlformats.org/officeDocument/2006/relationships" id="295" r:id="R4556f62f53a040d2"/>
    <p:sldId xmlns:r="http://schemas.openxmlformats.org/officeDocument/2006/relationships" id="296" r:id="R3e8f1adf62d14724"/>
    <p:sldId xmlns:r="http://schemas.openxmlformats.org/officeDocument/2006/relationships" id="297" r:id="Rb1c79d2103e64b97"/>
    <p:sldId xmlns:r="http://schemas.openxmlformats.org/officeDocument/2006/relationships" id="298" r:id="Re72145fd2f894d66"/>
    <p:sldId xmlns:r="http://schemas.openxmlformats.org/officeDocument/2006/relationships" id="299" r:id="R580f25f493c04ced"/>
    <p:sldId xmlns:r="http://schemas.openxmlformats.org/officeDocument/2006/relationships" id="300" r:id="Ra907aa7c4c154fe0"/>
    <p:sldId xmlns:r="http://schemas.openxmlformats.org/officeDocument/2006/relationships" id="301" r:id="Rcd0f8e8444d44a72"/>
    <p:sldId xmlns:r="http://schemas.openxmlformats.org/officeDocument/2006/relationships" id="302" r:id="Rc3f27785f6a34144"/>
    <p:sldId xmlns:r="http://schemas.openxmlformats.org/officeDocument/2006/relationships" id="303" r:id="R91b552ecb73f4b7e"/>
    <p:sldId xmlns:r="http://schemas.openxmlformats.org/officeDocument/2006/relationships" id="304" r:id="R8993a532a52948e4"/>
    <p:sldId xmlns:r="http://schemas.openxmlformats.org/officeDocument/2006/relationships" id="305" r:id="Rb01ec771312a4d76"/>
    <p:sldId xmlns:r="http://schemas.openxmlformats.org/officeDocument/2006/relationships" id="306" r:id="Rabb41075df914863"/>
    <p:sldId xmlns:r="http://schemas.openxmlformats.org/officeDocument/2006/relationships" id="307" r:id="R7d44b7fbd8924b20"/>
    <p:sldId xmlns:r="http://schemas.openxmlformats.org/officeDocument/2006/relationships" id="308" r:id="R5e28c75b5f3d4f6e"/>
    <p:sldId xmlns:r="http://schemas.openxmlformats.org/officeDocument/2006/relationships" id="309" r:id="Rf52c060232d54ad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6922d396895477b" /><Relationship Type="http://schemas.openxmlformats.org/officeDocument/2006/relationships/slideMaster" Target="/ppt/slideMasters/slideMaster1.xml" Id="R308469a5820a42f0" /><Relationship Type="http://schemas.openxmlformats.org/officeDocument/2006/relationships/notesMaster" Target="/ppt/notesMasters/notesMaster1.xml" Id="R53d0f6e70ca842f2" /><Relationship Type="http://schemas.openxmlformats.org/officeDocument/2006/relationships/presProps" Target="/ppt/presProps.xml" Id="Reffdff792dce49d2" /><Relationship Type="http://schemas.openxmlformats.org/officeDocument/2006/relationships/tableStyles" Target="/ppt/tableStyles.xml" Id="Ra97126e1d9ee4896" /><Relationship Type="http://schemas.openxmlformats.org/officeDocument/2006/relationships/slide" Target="/ppt/slides/slide1.xml" Id="R11923022188f46d1" /><Relationship Type="http://schemas.openxmlformats.org/officeDocument/2006/relationships/slide" Target="/ppt/slides/slide2.xml" Id="R896e3c4f164c46dd" /><Relationship Type="http://schemas.openxmlformats.org/officeDocument/2006/relationships/slide" Target="/ppt/slides/slide3.xml" Id="R19f85fdf17f442fa" /><Relationship Type="http://schemas.openxmlformats.org/officeDocument/2006/relationships/slide" Target="/ppt/slides/slide4.xml" Id="Reed19af0f94e484f" /><Relationship Type="http://schemas.openxmlformats.org/officeDocument/2006/relationships/slide" Target="/ppt/slides/slide5.xml" Id="R4751a12e378a4310" /><Relationship Type="http://schemas.openxmlformats.org/officeDocument/2006/relationships/slide" Target="/ppt/slides/slide6.xml" Id="R2c458e72fac1484a" /><Relationship Type="http://schemas.openxmlformats.org/officeDocument/2006/relationships/slide" Target="/ppt/slides/slide7.xml" Id="R3ee6acb1a05c43fe" /><Relationship Type="http://schemas.openxmlformats.org/officeDocument/2006/relationships/slide" Target="/ppt/slides/slide8.xml" Id="R33d1a30657bd40aa" /><Relationship Type="http://schemas.openxmlformats.org/officeDocument/2006/relationships/slide" Target="/ppt/slides/slide9.xml" Id="Rd0b2763f97e24d3c" /><Relationship Type="http://schemas.openxmlformats.org/officeDocument/2006/relationships/slide" Target="/ppt/slides/slide10.xml" Id="R8f3f0a5a17214244" /><Relationship Type="http://schemas.openxmlformats.org/officeDocument/2006/relationships/slide" Target="/ppt/slides/slide11.xml" Id="Rdb65a65273664795" /><Relationship Type="http://schemas.openxmlformats.org/officeDocument/2006/relationships/slide" Target="/ppt/slides/slide12.xml" Id="R239039b847154943" /><Relationship Type="http://schemas.openxmlformats.org/officeDocument/2006/relationships/slide" Target="/ppt/slides/slide13.xml" Id="R63cd057db8f449c5" /><Relationship Type="http://schemas.openxmlformats.org/officeDocument/2006/relationships/slide" Target="/ppt/slides/slide14.xml" Id="Re36fed23aec3401a" /><Relationship Type="http://schemas.openxmlformats.org/officeDocument/2006/relationships/slide" Target="/ppt/slides/slide15.xml" Id="R69f1156ad842489b" /><Relationship Type="http://schemas.openxmlformats.org/officeDocument/2006/relationships/slide" Target="/ppt/slides/slide16.xml" Id="R9d0d2e5f14474a78" /><Relationship Type="http://schemas.openxmlformats.org/officeDocument/2006/relationships/slide" Target="/ppt/slides/slide17.xml" Id="R207b8a59cd894a0c" /><Relationship Type="http://schemas.openxmlformats.org/officeDocument/2006/relationships/slide" Target="/ppt/slides/slide18.xml" Id="Rd7b41c6f4fae4391" /><Relationship Type="http://schemas.openxmlformats.org/officeDocument/2006/relationships/slide" Target="/ppt/slides/slide19.xml" Id="R54478becc3c64c00" /><Relationship Type="http://schemas.openxmlformats.org/officeDocument/2006/relationships/slide" Target="/ppt/slides/slide20.xml" Id="R03ac467b39b4401f" /><Relationship Type="http://schemas.openxmlformats.org/officeDocument/2006/relationships/slide" Target="/ppt/slides/slide21.xml" Id="R763ebc222446476c" /><Relationship Type="http://schemas.openxmlformats.org/officeDocument/2006/relationships/slide" Target="/ppt/slides/slide22.xml" Id="Rc7c8ea3fd8014107" /><Relationship Type="http://schemas.openxmlformats.org/officeDocument/2006/relationships/slide" Target="/ppt/slides/slide23.xml" Id="Rb1ce0d1c24614ed4" /><Relationship Type="http://schemas.openxmlformats.org/officeDocument/2006/relationships/slide" Target="/ppt/slides/slide24.xml" Id="R250d7e745bf24ffa" /><Relationship Type="http://schemas.openxmlformats.org/officeDocument/2006/relationships/slide" Target="/ppt/slides/slide25.xml" Id="R248304879d9c483b" /><Relationship Type="http://schemas.openxmlformats.org/officeDocument/2006/relationships/slide" Target="/ppt/slides/slide26.xml" Id="Rccf0452d6fdb44cc" /><Relationship Type="http://schemas.openxmlformats.org/officeDocument/2006/relationships/slide" Target="/ppt/slides/slide27.xml" Id="R14967c7069194b3b" /><Relationship Type="http://schemas.openxmlformats.org/officeDocument/2006/relationships/slide" Target="/ppt/slides/slide28.xml" Id="Redd1a236688646e9" /><Relationship Type="http://schemas.openxmlformats.org/officeDocument/2006/relationships/slide" Target="/ppt/slides/slide29.xml" Id="Rc54d868c10c540b3" /><Relationship Type="http://schemas.openxmlformats.org/officeDocument/2006/relationships/slide" Target="/ppt/slides/slide30.xml" Id="Ra9f3f904c6a5485a" /><Relationship Type="http://schemas.openxmlformats.org/officeDocument/2006/relationships/slide" Target="/ppt/slides/slide31.xml" Id="Ra8e72b4a415441f3" /><Relationship Type="http://schemas.openxmlformats.org/officeDocument/2006/relationships/slide" Target="/ppt/slides/slide32.xml" Id="Rcad0cbbdf36642e1" /><Relationship Type="http://schemas.openxmlformats.org/officeDocument/2006/relationships/slide" Target="/ppt/slides/slide33.xml" Id="Rddd86d6972e44cbb" /><Relationship Type="http://schemas.openxmlformats.org/officeDocument/2006/relationships/slide" Target="/ppt/slides/slide34.xml" Id="R18fc56ab465f4d2b" /><Relationship Type="http://schemas.openxmlformats.org/officeDocument/2006/relationships/slide" Target="/ppt/slides/slide35.xml" Id="Rf1b7a2d9813b46eb" /><Relationship Type="http://schemas.openxmlformats.org/officeDocument/2006/relationships/slide" Target="/ppt/slides/slide36.xml" Id="Rd4530bf970f84406" /><Relationship Type="http://schemas.openxmlformats.org/officeDocument/2006/relationships/slide" Target="/ppt/slides/slide37.xml" Id="R606e60af138448be" /><Relationship Type="http://schemas.openxmlformats.org/officeDocument/2006/relationships/slide" Target="/ppt/slides/slide38.xml" Id="R28b4d67b0d6b4c92" /><Relationship Type="http://schemas.openxmlformats.org/officeDocument/2006/relationships/slide" Target="/ppt/slides/slide39.xml" Id="R961f08b0e6264f78" /><Relationship Type="http://schemas.openxmlformats.org/officeDocument/2006/relationships/slide" Target="/ppt/slides/slide40.xml" Id="R4556f62f53a040d2" /><Relationship Type="http://schemas.openxmlformats.org/officeDocument/2006/relationships/slide" Target="/ppt/slides/slide41.xml" Id="R3e8f1adf62d14724" /><Relationship Type="http://schemas.openxmlformats.org/officeDocument/2006/relationships/slide" Target="/ppt/slides/slide42.xml" Id="Rb1c79d2103e64b97" /><Relationship Type="http://schemas.openxmlformats.org/officeDocument/2006/relationships/slide" Target="/ppt/slides/slide43.xml" Id="Re72145fd2f894d66" /><Relationship Type="http://schemas.openxmlformats.org/officeDocument/2006/relationships/slide" Target="/ppt/slides/slide44.xml" Id="R580f25f493c04ced" /><Relationship Type="http://schemas.openxmlformats.org/officeDocument/2006/relationships/slide" Target="/ppt/slides/slide45.xml" Id="Ra907aa7c4c154fe0" /><Relationship Type="http://schemas.openxmlformats.org/officeDocument/2006/relationships/slide" Target="/ppt/slides/slide46.xml" Id="Rcd0f8e8444d44a72" /><Relationship Type="http://schemas.openxmlformats.org/officeDocument/2006/relationships/slide" Target="/ppt/slides/slide47.xml" Id="Rc3f27785f6a34144" /><Relationship Type="http://schemas.openxmlformats.org/officeDocument/2006/relationships/slide" Target="/ppt/slides/slide48.xml" Id="R91b552ecb73f4b7e" /><Relationship Type="http://schemas.openxmlformats.org/officeDocument/2006/relationships/slide" Target="/ppt/slides/slide49.xml" Id="R8993a532a52948e4" /><Relationship Type="http://schemas.openxmlformats.org/officeDocument/2006/relationships/slide" Target="/ppt/slides/slide50.xml" Id="Rb01ec771312a4d76" /><Relationship Type="http://schemas.openxmlformats.org/officeDocument/2006/relationships/slide" Target="/ppt/slides/slide51.xml" Id="Rabb41075df914863" /><Relationship Type="http://schemas.openxmlformats.org/officeDocument/2006/relationships/slide" Target="/ppt/slides/slide52.xml" Id="R7d44b7fbd8924b20" /><Relationship Type="http://schemas.openxmlformats.org/officeDocument/2006/relationships/slide" Target="/ppt/slides/slide53.xml" Id="R5e28c75b5f3d4f6e" /><Relationship Type="http://schemas.openxmlformats.org/officeDocument/2006/relationships/slide" Target="/ppt/slides/slide54.xml" Id="Rf52c060232d54ad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dfa07192b9d4a7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9e9268516fe45b2" /><Relationship Type="http://schemas.openxmlformats.org/officeDocument/2006/relationships/notesMaster" Target="/ppt/notesMasters/notesMaster1.xml" Id="R226b01f9e12c4219" /></Relationships>
</file>

<file path=ppt/notesSlides/_rels/notesSlide2.xml.rels>&#65279;<?xml version="1.0" encoding="utf-8"?><Relationships xmlns="http://schemas.openxmlformats.org/package/2006/relationships"><Relationship Type="http://schemas.openxmlformats.org/officeDocument/2006/relationships/slide" Target="/ppt/slides/slide2.xml" Id="Rfc859803dfbf4b86" /><Relationship Type="http://schemas.openxmlformats.org/officeDocument/2006/relationships/notesMaster" Target="/ppt/notesMasters/notesMaster1.xml" Id="R6b14c207c48a4a3f" /></Relationships>
</file>

<file path=ppt/notesSlides/_rels/notesSlide3.xml.rels>&#65279;<?xml version="1.0" encoding="utf-8"?><Relationships xmlns="http://schemas.openxmlformats.org/package/2006/relationships"><Relationship Type="http://schemas.openxmlformats.org/officeDocument/2006/relationships/slide" Target="/ppt/slides/slide3.xml" Id="R5ac6a1cd1327442b" /><Relationship Type="http://schemas.openxmlformats.org/officeDocument/2006/relationships/notesMaster" Target="/ppt/notesMasters/notesMaster1.xml" Id="R4bafa8aa4d1b4831" /></Relationships>
</file>

<file path=ppt/notesSlides/_rels/notesSlide4.xml.rels>&#65279;<?xml version="1.0" encoding="utf-8"?><Relationships xmlns="http://schemas.openxmlformats.org/package/2006/relationships"><Relationship Type="http://schemas.openxmlformats.org/officeDocument/2006/relationships/slide" Target="/ppt/slides/slide4.xml" Id="R1259ccec02384f91" /><Relationship Type="http://schemas.openxmlformats.org/officeDocument/2006/relationships/notesMaster" Target="/ppt/notesMasters/notesMaster1.xml" Id="R9f05dc1033534c21" /></Relationships>
</file>

<file path=ppt/notesSlides/_rels/notesSlide5.xml.rels>&#65279;<?xml version="1.0" encoding="utf-8"?><Relationships xmlns="http://schemas.openxmlformats.org/package/2006/relationships"><Relationship Type="http://schemas.openxmlformats.org/officeDocument/2006/relationships/slide" Target="/ppt/slides/slide5.xml" Id="R5e558465b06c49c7" /><Relationship Type="http://schemas.openxmlformats.org/officeDocument/2006/relationships/notesMaster" Target="/ppt/notesMasters/notesMaster1.xml" Id="Rc54dbeea4338438d" /></Relationships>
</file>

<file path=ppt/notesSlides/_rels/notesSlide6.xml.rels>&#65279;<?xml version="1.0" encoding="utf-8"?><Relationships xmlns="http://schemas.openxmlformats.org/package/2006/relationships"><Relationship Type="http://schemas.openxmlformats.org/officeDocument/2006/relationships/slide" Target="/ppt/slides/slide6.xml" Id="R35fc230c1e304578" /><Relationship Type="http://schemas.openxmlformats.org/officeDocument/2006/relationships/notesMaster" Target="/ppt/notesMasters/notesMaster1.xml" Id="R515a274586794b96" /></Relationships>
</file>

<file path=ppt/notesSlides/_rels/notesSlide7.xml.rels>&#65279;<?xml version="1.0" encoding="utf-8"?><Relationships xmlns="http://schemas.openxmlformats.org/package/2006/relationships"><Relationship Type="http://schemas.openxmlformats.org/officeDocument/2006/relationships/slide" Target="/ppt/slides/slide7.xml" Id="Rb0e536b6aa3c45d0" /><Relationship Type="http://schemas.openxmlformats.org/officeDocument/2006/relationships/notesMaster" Target="/ppt/notesMasters/notesMaster1.xml" Id="R186f08694f0d4d43" /></Relationships>
</file>

<file path=ppt/notesSlides/_rels/notesSlide8.xml.rels>&#65279;<?xml version="1.0" encoding="utf-8"?><Relationships xmlns="http://schemas.openxmlformats.org/package/2006/relationships"><Relationship Type="http://schemas.openxmlformats.org/officeDocument/2006/relationships/slide" Target="/ppt/slides/slide8.xml" Id="R8dd7616edefa40f5" /><Relationship Type="http://schemas.openxmlformats.org/officeDocument/2006/relationships/notesMaster" Target="/ppt/notesMasters/notesMaster1.xml" Id="R77e4a47315a242b9" /></Relationships>
</file>

<file path=ppt/notesSlides/_rels/notesSlide9.xml.rels>&#65279;<?xml version="1.0" encoding="utf-8"?><Relationships xmlns="http://schemas.openxmlformats.org/package/2006/relationships"><Relationship Type="http://schemas.openxmlformats.org/officeDocument/2006/relationships/slide" Target="/ppt/slides/slide9.xml" Id="R25afd68617e44ce2" /><Relationship Type="http://schemas.openxmlformats.org/officeDocument/2006/relationships/notesMaster" Target="/ppt/notesMasters/notesMaster1.xml" Id="R4e5398be124a4f36"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30f75799ad647f9" /><Relationship Type="http://schemas.openxmlformats.org/officeDocument/2006/relationships/notesMaster" Target="/ppt/notesMasters/notesMaster1.xml" Id="Rbd813b75fdeb4912"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0123e8e1baad46df" /><Relationship Type="http://schemas.openxmlformats.org/officeDocument/2006/relationships/notesMaster" Target="/ppt/notesMasters/notesMaster1.xml" Id="R8aed3037da3b42bf"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0cbed6badcea4e35" /><Relationship Type="http://schemas.openxmlformats.org/officeDocument/2006/relationships/notesMaster" Target="/ppt/notesMasters/notesMaster1.xml" Id="R9366c09dc60b4714"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3ef1a483a4b2419b" /><Relationship Type="http://schemas.openxmlformats.org/officeDocument/2006/relationships/notesMaster" Target="/ppt/notesMasters/notesMaster1.xml" Id="R21d88a927e2f43f5"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d5d6cdbbf3364356" /><Relationship Type="http://schemas.openxmlformats.org/officeDocument/2006/relationships/notesMaster" Target="/ppt/notesMasters/notesMaster1.xml" Id="R28680739f91b4d88"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7de592fe52694950" /><Relationship Type="http://schemas.openxmlformats.org/officeDocument/2006/relationships/notesMaster" Target="/ppt/notesMasters/notesMaster1.xml" Id="Rfd5482ca82204161"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04dacb7bc26b4f75" /><Relationship Type="http://schemas.openxmlformats.org/officeDocument/2006/relationships/notesMaster" Target="/ppt/notesMasters/notesMaster1.xml" Id="R2626f91c0e714c94"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f759621450484aa3" /><Relationship Type="http://schemas.openxmlformats.org/officeDocument/2006/relationships/notesMaster" Target="/ppt/notesMasters/notesMaster1.xml" Id="R659d583592804944"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6052ca77686b48f7" /><Relationship Type="http://schemas.openxmlformats.org/officeDocument/2006/relationships/notesMaster" Target="/ppt/notesMasters/notesMaster1.xml" Id="R43cf184973034089"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becbd9bbb9484136" /><Relationship Type="http://schemas.openxmlformats.org/officeDocument/2006/relationships/notesMaster" Target="/ppt/notesMasters/notesMaster1.xml" Id="Rac649e5a8fe6485a"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ff6d3808e73b4980" /><Relationship Type="http://schemas.openxmlformats.org/officeDocument/2006/relationships/notesMaster" Target="/ppt/notesMasters/notesMaster1.xml" Id="R30c71164998c4751"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32620c5fbd0f40aa" /><Relationship Type="http://schemas.openxmlformats.org/officeDocument/2006/relationships/notesMaster" Target="/ppt/notesMasters/notesMaster1.xml" Id="R3cf0f0d4d13b4d5a"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90540ec7816f44f6" /><Relationship Type="http://schemas.openxmlformats.org/officeDocument/2006/relationships/notesMaster" Target="/ppt/notesMasters/notesMaster1.xml" Id="R21af0d49722c4742"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3db07d398de54498" /><Relationship Type="http://schemas.openxmlformats.org/officeDocument/2006/relationships/notesMaster" Target="/ppt/notesMasters/notesMaster1.xml" Id="R32b42e2acbb648ed"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1b64439f48144114" /><Relationship Type="http://schemas.openxmlformats.org/officeDocument/2006/relationships/notesMaster" Target="/ppt/notesMasters/notesMaster1.xml" Id="R205ccc5ffbb34c99"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f8d7d44e99064a5b" /><Relationship Type="http://schemas.openxmlformats.org/officeDocument/2006/relationships/notesMaster" Target="/ppt/notesMasters/notesMaster1.xml" Id="R0fc2bb9052024f54"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7fcd81a32a384626" /><Relationship Type="http://schemas.openxmlformats.org/officeDocument/2006/relationships/notesMaster" Target="/ppt/notesMasters/notesMaster1.xml" Id="R3e85faf018364569"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342d2f8706444134" /><Relationship Type="http://schemas.openxmlformats.org/officeDocument/2006/relationships/notesMaster" Target="/ppt/notesMasters/notesMaster1.xml" Id="Rc1e57fb010444dcf"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d5e2c62f913e4416" /><Relationship Type="http://schemas.openxmlformats.org/officeDocument/2006/relationships/notesMaster" Target="/ppt/notesMasters/notesMaster1.xml" Id="Rada71c792cde4889"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0abcb1a5a1824a84" /><Relationship Type="http://schemas.openxmlformats.org/officeDocument/2006/relationships/notesMaster" Target="/ppt/notesMasters/notesMaster1.xml" Id="R0f4435056dc848b9"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9131eb953fc84a3a" /><Relationship Type="http://schemas.openxmlformats.org/officeDocument/2006/relationships/notesMaster" Target="/ppt/notesMasters/notesMaster1.xml" Id="R0c5943c975f949a1"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349305afb3454362" /><Relationship Type="http://schemas.openxmlformats.org/officeDocument/2006/relationships/notesMaster" Target="/ppt/notesMasters/notesMaster1.xml" Id="R7ceaff4aff674188"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a6933b69a0124410" /><Relationship Type="http://schemas.openxmlformats.org/officeDocument/2006/relationships/notesMaster" Target="/ppt/notesMasters/notesMaster1.xml" Id="Rb17a4428e7094c4f"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e72aa90e9e6c4814" /><Relationship Type="http://schemas.openxmlformats.org/officeDocument/2006/relationships/notesMaster" Target="/ppt/notesMasters/notesMaster1.xml" Id="R84b887d3fe0e4099"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29b2bea961c64b3b" /><Relationship Type="http://schemas.openxmlformats.org/officeDocument/2006/relationships/notesMaster" Target="/ppt/notesMasters/notesMaster1.xml" Id="R0ad4c17570dc492f"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eac1df75cdd3472a" /><Relationship Type="http://schemas.openxmlformats.org/officeDocument/2006/relationships/notesMaster" Target="/ppt/notesMasters/notesMaster1.xml" Id="Rc232237b8c044f9d"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38fa2480af6c4f01" /><Relationship Type="http://schemas.openxmlformats.org/officeDocument/2006/relationships/notesMaster" Target="/ppt/notesMasters/notesMaster1.xml" Id="R84ab07e541474597"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df8db8e3f4044bda" /><Relationship Type="http://schemas.openxmlformats.org/officeDocument/2006/relationships/notesMaster" Target="/ppt/notesMasters/notesMaster1.xml" Id="R9fc8f80385704f62"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f92a705461364d48" /><Relationship Type="http://schemas.openxmlformats.org/officeDocument/2006/relationships/notesMaster" Target="/ppt/notesMasters/notesMaster1.xml" Id="R51e723da99f04de3"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8c5675dc15ee4a0c" /><Relationship Type="http://schemas.openxmlformats.org/officeDocument/2006/relationships/notesMaster" Target="/ppt/notesMasters/notesMaster1.xml" Id="Rb3a8eb89ffc24843"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d56968496a0f4afe" /><Relationship Type="http://schemas.openxmlformats.org/officeDocument/2006/relationships/notesMaster" Target="/ppt/notesMasters/notesMaster1.xml" Id="R7e40fdb584ff4547"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49a09b3d19464ed9" /><Relationship Type="http://schemas.openxmlformats.org/officeDocument/2006/relationships/notesMaster" Target="/ppt/notesMasters/notesMaster1.xml" Id="R54f14245d49a4111"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0f9875bcbbdc4728" /><Relationship Type="http://schemas.openxmlformats.org/officeDocument/2006/relationships/notesMaster" Target="/ppt/notesMasters/notesMaster1.xml" Id="R9a675e7ed72e4253"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aa60396b787b457c" /><Relationship Type="http://schemas.openxmlformats.org/officeDocument/2006/relationships/notesMaster" Target="/ppt/notesMasters/notesMaster1.xml" Id="R468654ae5bcf40fd"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a498b2f1d143472f" /><Relationship Type="http://schemas.openxmlformats.org/officeDocument/2006/relationships/notesMaster" Target="/ppt/notesMasters/notesMaster1.xml" Id="Rc03737971c294474"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97b61760f2004ae5" /><Relationship Type="http://schemas.openxmlformats.org/officeDocument/2006/relationships/notesMaster" Target="/ppt/notesMasters/notesMaster1.xml" Id="R4cb33eab232f4ee5"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ef4458ae982e4218" /><Relationship Type="http://schemas.openxmlformats.org/officeDocument/2006/relationships/notesMaster" Target="/ppt/notesMasters/notesMaster1.xml" Id="R377bd62574a740e4"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7b39b6c101dc40e1" /><Relationship Type="http://schemas.openxmlformats.org/officeDocument/2006/relationships/notesMaster" Target="/ppt/notesMasters/notesMaster1.xml" Id="R50f01fa34fc54f5b"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4ef87b048f604028" /><Relationship Type="http://schemas.openxmlformats.org/officeDocument/2006/relationships/notesMaster" Target="/ppt/notesMasters/notesMaster1.xml" Id="R2cb74c82dfb84ad8"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7eb9ea891b094b5d" /><Relationship Type="http://schemas.openxmlformats.org/officeDocument/2006/relationships/notesMaster" Target="/ppt/notesMasters/notesMaster1.xml" Id="R893e2574d1524bc3"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c7978649a2444164" /><Relationship Type="http://schemas.openxmlformats.org/officeDocument/2006/relationships/notesMaster" Target="/ppt/notesMasters/notesMaster1.xml" Id="R3f3a7e809a4a4649" /></Relationships>
</file>

<file path=ppt/notesSlides/_rels/notesSlide51.xml.rels>&#65279;<?xml version="1.0" encoding="utf-8"?><Relationships xmlns="http://schemas.openxmlformats.org/package/2006/relationships"><Relationship Type="http://schemas.openxmlformats.org/officeDocument/2006/relationships/slide" Target="/ppt/slides/slide51.xml" Id="R97f4155479714fdc" /><Relationship Type="http://schemas.openxmlformats.org/officeDocument/2006/relationships/notesMaster" Target="/ppt/notesMasters/notesMaster1.xml" Id="Rcfdc267b78d7498e" /></Relationships>
</file>

<file path=ppt/notesSlides/_rels/notesSlide52.xml.rels>&#65279;<?xml version="1.0" encoding="utf-8"?><Relationships xmlns="http://schemas.openxmlformats.org/package/2006/relationships"><Relationship Type="http://schemas.openxmlformats.org/officeDocument/2006/relationships/slide" Target="/ppt/slides/slide52.xml" Id="R11cb84eeb4954ba7" /><Relationship Type="http://schemas.openxmlformats.org/officeDocument/2006/relationships/notesMaster" Target="/ppt/notesMasters/notesMaster1.xml" Id="Rf49b202f04734cf6" /></Relationships>
</file>

<file path=ppt/notesSlides/_rels/notesSlide53.xml.rels>&#65279;<?xml version="1.0" encoding="utf-8"?><Relationships xmlns="http://schemas.openxmlformats.org/package/2006/relationships"><Relationship Type="http://schemas.openxmlformats.org/officeDocument/2006/relationships/slide" Target="/ppt/slides/slide53.xml" Id="R1cc1770fc6cd42de" /><Relationship Type="http://schemas.openxmlformats.org/officeDocument/2006/relationships/notesMaster" Target="/ppt/notesMasters/notesMaster1.xml" Id="Rc2659b06be164e0f" /></Relationships>
</file>

<file path=ppt/notesSlides/_rels/notesSlide54.xml.rels>&#65279;<?xml version="1.0" encoding="utf-8"?><Relationships xmlns="http://schemas.openxmlformats.org/package/2006/relationships"><Relationship Type="http://schemas.openxmlformats.org/officeDocument/2006/relationships/slide" Target="/ppt/slides/slide54.xml" Id="R1b4e0e2305d941ca" /><Relationship Type="http://schemas.openxmlformats.org/officeDocument/2006/relationships/notesMaster" Target="/ppt/notesMasters/notesMaster1.xml" Id="R8ae33fdc371648d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Mappls Utility Platform release 0.5 pilot. This manual covers implemented software behavior and training examples. Organization-approved physical operating procedures remain separate. Credentials are provided privately. Content source: MapmyIndia repository https://gitlab.mapmyindia.com/rohan/mappls-utility-gis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Each illustrated procedure is followed by a matching app screen. Use Slide Sorter or the slide numbers to navigate.</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Web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manual describes the implemented 0.5 pilot. Button wording follows iOS unless an Android label is stated. Screens and permissions may vary by role. Shared accounts identify a role, not an individual. Use the organization’s approved SOP for physical operations. Credentials are supplied separately from this shareable manual.</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Web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Crew search finds jobs. The pilot does not restrict access to an individual crew.</a:t>
            </a:r>
          </a:p>
          <a:p xmlns:a="http://schemas.openxmlformats.org/drawingml/2006/main">
            <a:r>
              <a:t/>
            </a:r>
          </a:p>
          <a:p xmlns:a="http://schemas.openxmlformats.org/drawingml/2006/main">
            <a:r>
              <a:t>Source: app/mobile.py; app/verticals/api.py</a:t>
            </a:r>
          </a:p>
          <a:p xmlns:a="http://schemas.openxmlformats.org/drawingml/2006/main">
            <a:r>
              <a:t/>
            </a:r>
          </a:p>
          <a:p xmlns:a="http://schemas.openxmlformats.org/drawingml/2006/main">
            <a:r>
              <a:t>Companion: Mappls Utility Web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Downloaded records and queued capture remain available offline. Mappls basemaps require connectivity.</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Web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app does not store the password. It uses a session after successful authentication. A failed sign-in does not establish offline access to a new server. Existing pending evidence must remain with its original server and role.</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Web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Actual local application capture on 24 September 2026. iOS UI illustrates shared native workflows; Android uses platform-specific styling. This screenshot follows the matching procedure. Server address identifies your utility workspace. Local simulator addresses are listed on the next setup slide. Choose the assigned Role and enter the password supplied separately. Select Sign in. Work opens after authentication and the field pack downloads.</a:t>
            </a:r>
          </a:p>
          <a:p xmlns:a="http://schemas.openxmlformats.org/drawingml/2006/main">
            <a:r>
              <a:t/>
            </a:r>
          </a:p>
          <a:p xmlns:a="http://schemas.openxmlformats.org/drawingml/2006/main">
            <a:r>
              <a:t>1. Server address identifies your utility workspace. Local simulator addresses are listed on the next setup slide.</a:t>
            </a:r>
          </a:p>
          <a:p xmlns:a="http://schemas.openxmlformats.org/drawingml/2006/main">
            <a:r>
              <a:t>2. Choose the assigned Role and enter the password supplied separately.</a:t>
            </a:r>
          </a:p>
          <a:p xmlns:a="http://schemas.openxmlformats.org/drawingml/2006/main">
            <a:r>
              <a:t>3. Select Sign in. Work opens after authentication and the field pack downloads.</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Web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proposed public domain is not verified. Local development addresses apply to debug evaluation builds.</a:t>
            </a:r>
          </a:p>
          <a:p xmlns:a="http://schemas.openxmlformats.org/drawingml/2006/main">
            <a:r>
              <a:t/>
            </a:r>
          </a:p>
          <a:p xmlns:a="http://schemas.openxmlformats.org/drawingml/2006/main">
            <a:r>
              <a:t>Source: mobile/README.md; docs/mobile-validation.md</a:t>
            </a:r>
          </a:p>
          <a:p xmlns:a="http://schemas.openxmlformats.org/drawingml/2006/main">
            <a:r>
              <a:t/>
            </a:r>
          </a:p>
          <a:p xmlns:a="http://schemas.openxmlformats.org/drawingml/2006/main">
            <a:r>
              <a:t>Companion: Mappls Utility Web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field pack is a complete downloaded snapshot in this pilot. Refresh when the assignment or asset registry changes. A crew search is convenience filtering, not authorization. Agree a fallback communication route with the supervisor before leaving connectivity.</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Web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Actual local application capture on 24 September 2026. iOS UI illustrates shared native workflows; Android uses platform-specific styling. This screenshot follows the matching procedure. Refresh field pack before leaving coverage. Read the saved timestamp and network revision under Your job objective. Use Utility and the search field to find the right job.</a:t>
            </a:r>
          </a:p>
          <a:p xmlns:a="http://schemas.openxmlformats.org/drawingml/2006/main">
            <a:r>
              <a:t/>
            </a:r>
          </a:p>
          <a:p xmlns:a="http://schemas.openxmlformats.org/drawingml/2006/main">
            <a:r>
              <a:t>1. Refresh field pack before leaving coverage.</a:t>
            </a:r>
          </a:p>
          <a:p xmlns:a="http://schemas.openxmlformats.org/drawingml/2006/main">
            <a:r>
              <a:t>2. Read the saved timestamp and network revision under Your job objective.</a:t>
            </a:r>
          </a:p>
          <a:p xmlns:a="http://schemas.openxmlformats.org/drawingml/2006/main">
            <a:r>
              <a:t>3. Use Utility and the search field to find the right job.</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Web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If no jobs appear, clear search and utility filters, then refresh online. A missing assignment needs the office owner to create or correct it in web Field operations.</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Web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Actual local application capture on 24 September 2026. iOS UI illustrates shared native workflows; Android uses platform-specific styling. This screenshot follows the matching procedure. Check the job title, crew and due date. Equipment &amp; inspection opens the associated equipment record. Review the completion checklist before starting. Scroll down for the work action.</a:t>
            </a:r>
          </a:p>
          <a:p xmlns:a="http://schemas.openxmlformats.org/drawingml/2006/main">
            <a:r>
              <a:t/>
            </a:r>
          </a:p>
          <a:p xmlns:a="http://schemas.openxmlformats.org/drawingml/2006/main">
            <a:r>
              <a:t>1. Check the job title, crew and due date.</a:t>
            </a:r>
          </a:p>
          <a:p xmlns:a="http://schemas.openxmlformats.org/drawingml/2006/main">
            <a:r>
              <a:t>2. Equipment &amp; inspection opens the associated equipment record.</a:t>
            </a:r>
          </a:p>
          <a:p xmlns:a="http://schemas.openxmlformats.org/drawingml/2006/main">
            <a:r>
              <a:t>3. Review the completion checklist before starting. Scroll down for the work action.</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Web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pending transition prevents another transition on the same job. Without connectivity, capture other permitted evidence but retain the pending start. Queueing a transition does not itself change the shared work state.</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Web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Actual local application capture on 24 September 2026. iOS UI illustrates shared native workflows; Android uses platform-specific styling. This screenshot follows the matching procedure. The assigned job exposes Queue start work below Handover evidence. Select Queue start work, then open Outbox. Sync before queuing another transition on this job. The next revision comes from the server.</a:t>
            </a:r>
          </a:p>
          <a:p xmlns:a="http://schemas.openxmlformats.org/drawingml/2006/main">
            <a:r>
              <a:t/>
            </a:r>
          </a:p>
          <a:p xmlns:a="http://schemas.openxmlformats.org/drawingml/2006/main">
            <a:r>
              <a:t>1. The assigned job exposes Queue start work below Handover evidence.</a:t>
            </a:r>
          </a:p>
          <a:p xmlns:a="http://schemas.openxmlformats.org/drawingml/2006/main">
            <a:r>
              <a:t>2. Select Queue start work, then open Outbox.</a:t>
            </a:r>
          </a:p>
          <a:p xmlns:a="http://schemas.openxmlformats.org/drawingml/2006/main">
            <a:r>
              <a:t>3. Sync before queuing another transition on this job. The next revision comes from the server.</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Web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Viewer sees records but cannot capture evidence. An asset coordinate is a registry location. It does not establish surveyed underground position or clearance.</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Web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Actual local application capture on 24 September 2026. iOS UI illustrates shared native workflows; Android uses platform-specific styling. This screenshot follows the matching procedure. Confirm G-C23, the utility and record revision in this example. Capture inspection records condition and evidence. Record measurement opens a typed reading form. Map and engineering actions open the connected Workspace.</a:t>
            </a:r>
          </a:p>
          <a:p xmlns:a="http://schemas.openxmlformats.org/drawingml/2006/main">
            <a:r>
              <a:t/>
            </a:r>
          </a:p>
          <a:p xmlns:a="http://schemas.openxmlformats.org/drawingml/2006/main">
            <a:r>
              <a:t>1. Confirm G-C23, the utility and record revision in this example.</a:t>
            </a:r>
          </a:p>
          <a:p xmlns:a="http://schemas.openxmlformats.org/drawingml/2006/main">
            <a:r>
              <a:t>2. Capture inspection records condition and evidence. Record measurement opens a typed reading form.</a:t>
            </a:r>
          </a:p>
          <a:p xmlns:a="http://schemas.openxmlformats.org/drawingml/2006/main">
            <a:r>
              <a:t>3. Map and engineering actions open the connected Workspace.</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Web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Notes need at least three characters and are limited to 3,000 characters. Use useful evidence rather than a minimum-length placeholder. An iOS inspection draft retains condition, notes, photo and the captured revision. Queued evidence still requires successful synchronization.</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Web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Actual local application capture on 24 September 2026. iOS UI illustrates shared native workflows; Android uses platform-specific styling. This screenshot follows the matching procedure. Choose the observed Condition. Enter findings and follow-up in the text area. Scroll to Evidence and Save encrypted inspection. Saving locally does not synchronize the record.</a:t>
            </a:r>
          </a:p>
          <a:p xmlns:a="http://schemas.openxmlformats.org/drawingml/2006/main">
            <a:r>
              <a:t/>
            </a:r>
          </a:p>
          <a:p xmlns:a="http://schemas.openxmlformats.org/drawingml/2006/main">
            <a:r>
              <a:t>1. Choose the observed Condition.</a:t>
            </a:r>
          </a:p>
          <a:p xmlns:a="http://schemas.openxmlformats.org/drawingml/2006/main">
            <a:r>
              <a:t>2. Enter findings and follow-up in the text area.</a:t>
            </a:r>
          </a:p>
          <a:p xmlns:a="http://schemas.openxmlformats.org/drawingml/2006/main">
            <a:r>
              <a:t>3. Scroll to Evidence and Save encrypted inspection. Saving locally does not synchronize the record.</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Web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GPS runs in the foreground on request. The app does not continuously track crews. A simulator location can be synthetic. Use a physical device to accept the real GPS workflow and permission-denial behavior.</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Web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Actual local application capture on 24 September 2026. iOS UI illustrates shared native workflows; Android uses platform-specific styling. This screenshot follows the matching procedure. Capture current GPS requests the device position when selected. Review the location and accuracy returned by the device before saving. This simulator capture shows No GPS attached. It is not a real site position.</a:t>
            </a:r>
          </a:p>
          <a:p xmlns:a="http://schemas.openxmlformats.org/drawingml/2006/main">
            <a:r>
              <a:t/>
            </a:r>
          </a:p>
          <a:p xmlns:a="http://schemas.openxmlformats.org/drawingml/2006/main">
            <a:r>
              <a:t>1. Capture current GPS requests the device position when selected.</a:t>
            </a:r>
          </a:p>
          <a:p xmlns:a="http://schemas.openxmlformats.org/drawingml/2006/main">
            <a:r>
              <a:t>2. Review the location and accuracy returned by the device before saving.</a:t>
            </a:r>
          </a:p>
          <a:p xmlns:a="http://schemas.openxmlformats.org/drawingml/2006/main">
            <a:r>
              <a:t>3. This simulator capture shows No GPS attached. It is not a real site position.</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Web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iOS simulator has no camera capture. Test on an iPhone for real evidence. Android uses the native camera workflow. Retake an oversized or unclear image. Follow the organization’s rules about people and sensitive site details in photographs.</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Web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Actual local application capture on 24 September 2026. iOS UI illustrates shared native workflows; Android uses platform-specific styling. This screenshot follows the matching procedure. Take evidence photo opens the device camera on supported hardware. Review the attached photo before Save encrypted inspection. The simulator example shows No photo attached. Use a physical device for the camera exercise.</a:t>
            </a:r>
          </a:p>
          <a:p xmlns:a="http://schemas.openxmlformats.org/drawingml/2006/main">
            <a:r>
              <a:t/>
            </a:r>
          </a:p>
          <a:p xmlns:a="http://schemas.openxmlformats.org/drawingml/2006/main">
            <a:r>
              <a:t>1. Take evidence photo opens the device camera on supported hardware.</a:t>
            </a:r>
          </a:p>
          <a:p xmlns:a="http://schemas.openxmlformats.org/drawingml/2006/main">
            <a:r>
              <a:t>2. Review the attached photo before Save encrypted inspection.</a:t>
            </a:r>
          </a:p>
          <a:p xmlns:a="http://schemas.openxmlformats.org/drawingml/2006/main">
            <a:r>
              <a:t>3. The simulator example shows No photo attached. Use a physical device for the camera exercise.</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Web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finite number within the configured input range is required. Input ranges are validation limits, not safe operating limits. Native capture timestamps the reading when saved. Use the web observation form when an explicitly selected observation time is needed.</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Web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Actual local application capture on 24 September 2026. iOS UI illustrates shared native workflows; Android uses platform-specific styling. This screenshot follows the matching procedure. Metric selects the measurement. This gas example displays cp mv. The form shows mV and the permitted entry range. Enter the measured value with its context. Save encrypted reading adds it to Outbox. It does not send an emergency notification.</a:t>
            </a:r>
          </a:p>
          <a:p xmlns:a="http://schemas.openxmlformats.org/drawingml/2006/main">
            <a:r>
              <a:t/>
            </a:r>
          </a:p>
          <a:p xmlns:a="http://schemas.openxmlformats.org/drawingml/2006/main">
            <a:r>
              <a:t>1. Metric selects the measurement. This gas example displays cp mv.</a:t>
            </a:r>
          </a:p>
          <a:p xmlns:a="http://schemas.openxmlformats.org/drawingml/2006/main">
            <a:r>
              <a:t>2. The form shows mV and the permitted entry range. Enter the measured value with its context.</a:t>
            </a:r>
          </a:p>
          <a:p xmlns:a="http://schemas.openxmlformats.org/drawingml/2006/main">
            <a:r>
              <a:t>3. Save encrypted reading adds it to Outbox. It does not send an emergency notification.</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Web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review flag needs follow-up. Sync is not an emergency notification.</a:t>
            </a:r>
          </a:p>
          <a:p xmlns:a="http://schemas.openxmlformats.org/drawingml/2006/main">
            <a:r>
              <a:t/>
            </a:r>
          </a:p>
          <a:p xmlns:a="http://schemas.openxmlformats.org/drawingml/2006/main">
            <a:r>
              <a:t>Source: app/verticals/api.py:METRICS</a:t>
            </a:r>
          </a:p>
          <a:p xmlns:a="http://schemas.openxmlformats.org/drawingml/2006/main">
            <a:r>
              <a:t/>
            </a:r>
          </a:p>
          <a:p xmlns:a="http://schemas.openxmlformats.org/drawingml/2006/main">
            <a:r>
              <a:t>Companion: Mappls Utility Web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the metric exactly as displayed. Explain whether a temperature is supply or return in the note.</a:t>
            </a:r>
          </a:p>
          <a:p xmlns:a="http://schemas.openxmlformats.org/drawingml/2006/main">
            <a:r>
              <a:t/>
            </a:r>
          </a:p>
          <a:p xmlns:a="http://schemas.openxmlformats.org/drawingml/2006/main">
            <a:r>
              <a:t>Source: app/verticals/api.py:METRICS</a:t>
            </a:r>
          </a:p>
          <a:p xmlns:a="http://schemas.openxmlformats.org/drawingml/2006/main">
            <a:r>
              <a:t/>
            </a:r>
          </a:p>
          <a:p xmlns:a="http://schemas.openxmlformats.org/drawingml/2006/main">
            <a:r>
              <a:t>Companion: Mappls Utility Web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checkbox records the user’s assertion that the corresponding work was completed. It does not operate equipment. If the work cannot be completed, keep its status accurate and contact the assignment owner.</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Web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Actual local application capture on 24 September 2026. iOS UI illustrates shared native workflows; Android uses platform-specific styling. This screenshot follows the matching procedure. After the start receipt, the checklist becomes editable. Complete every required check and record findings in Handover evidence. Queue completion, then synchronize and verify the server receipt. This screen shows the action before submission.</a:t>
            </a:r>
          </a:p>
          <a:p xmlns:a="http://schemas.openxmlformats.org/drawingml/2006/main">
            <a:r>
              <a:t/>
            </a:r>
          </a:p>
          <a:p xmlns:a="http://schemas.openxmlformats.org/drawingml/2006/main">
            <a:r>
              <a:t>1. After the start receipt, the checklist becomes editable.</a:t>
            </a:r>
          </a:p>
          <a:p xmlns:a="http://schemas.openxmlformats.org/drawingml/2006/main">
            <a:r>
              <a:t>2. Complete every required check and record findings in Handover evidence.</a:t>
            </a:r>
          </a:p>
          <a:p xmlns:a="http://schemas.openxmlformats.org/drawingml/2006/main">
            <a:r>
              <a:t>3. Queue completion, then synchronize and verify the server receipt. This screen shows the action before submission.</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Web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queue holds at most 100 entries. Sync regularly instead of waiting until it is full. Receipt lists show recent acknowledgements. Use the authoritative web registers for continuing history.</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Web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Actual local application capture on 24 September 2026. iOS UI illustrates shared native workflows; Android uses platform-specific styling. This screenshot follows the matching procedure. Sync queued work sends the foreground queue. Pending is now 0 after the demo work-start operation was accepted. Server receipts identifies DEMO-GAS-WORK and the acceptance time. Match it to the intended job.</a:t>
            </a:r>
          </a:p>
          <a:p xmlns:a="http://schemas.openxmlformats.org/drawingml/2006/main">
            <a:r>
              <a:t/>
            </a:r>
          </a:p>
          <a:p xmlns:a="http://schemas.openxmlformats.org/drawingml/2006/main">
            <a:r>
              <a:t>1. Sync queued work sends the foreground queue.</a:t>
            </a:r>
          </a:p>
          <a:p xmlns:a="http://schemas.openxmlformats.org/drawingml/2006/main">
            <a:r>
              <a:t>2. Pending is now 0 after the demo work-start operation was accepted.</a:t>
            </a:r>
          </a:p>
          <a:p xmlns:a="http://schemas.openxmlformats.org/drawingml/2006/main">
            <a:r>
              <a:t>3. Server receipts identifies DEMO-GAS-WORK and the acceptance time. Match it to the intended job.</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Web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No background synchronization or push dispatch is implemented in 0.5. Avoid recreating a failed record as a new record before reviewing the queue. Encryption protects local storage but is not a remote-wipe service.</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Web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Actual local application capture on 24 September 2026. iOS UI illustrates shared native workflows; Android uses platform-specific styling. This screenshot follows the matching procedure. The example has one pending work transition. Keep the record while connectivity is unavailable. Sync queued work retries when online. Check Server receipts after acceptance. Avoid entering the same work again manually.</a:t>
            </a:r>
          </a:p>
          <a:p xmlns:a="http://schemas.openxmlformats.org/drawingml/2006/main">
            <a:r>
              <a:t/>
            </a:r>
          </a:p>
          <a:p xmlns:a="http://schemas.openxmlformats.org/drawingml/2006/main">
            <a:r>
              <a:t>1. The example has one pending work transition.</a:t>
            </a:r>
          </a:p>
          <a:p xmlns:a="http://schemas.openxmlformats.org/drawingml/2006/main">
            <a:r>
              <a:t>2. Keep the record while connectivity is unavailable. Sync queued work retries when online.</a:t>
            </a:r>
          </a:p>
          <a:p xmlns:a="http://schemas.openxmlformats.org/drawingml/2006/main">
            <a:r>
              <a:t>3. Check Server receipts after acceptance. Avoid entering the same work again manually.</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Web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Android performs current-record refresh as part of its review flow and asks for reconciliation confirmation. If an equipment change invalidates the evidence, arrange a new inspection. Do not rebase blindly.</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Web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Actual local application capture on 24 September 2026. iOS UI illustrates shared native workflows; Android uses platform-specific styling. This screenshot follows the matching procedure. Outbox is the place to find retained records. This screenshot shows a pending example. A conflicting inspection displays its conflict state and review action after a rejected sync. Follow the previous slide to compare the refreshed revision. A conflict is not shown in this screenshot.</a:t>
            </a:r>
          </a:p>
          <a:p xmlns:a="http://schemas.openxmlformats.org/drawingml/2006/main">
            <a:r>
              <a:t/>
            </a:r>
          </a:p>
          <a:p xmlns:a="http://schemas.openxmlformats.org/drawingml/2006/main">
            <a:r>
              <a:t>1. Outbox is the place to find retained records. This screenshot shows a pending example.</a:t>
            </a:r>
          </a:p>
          <a:p xmlns:a="http://schemas.openxmlformats.org/drawingml/2006/main">
            <a:r>
              <a:t>2. A conflicting inspection displays its conflict state and review action after a rejected sync.</a:t>
            </a:r>
          </a:p>
          <a:p xmlns:a="http://schemas.openxmlformats.org/drawingml/2006/main">
            <a:r>
              <a:t>3. Follow the previous slide to compare the refreshed revision. A conflict is not shown in this screenshot.</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Web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Discard removes unsent evidence. Preserve required evidence and document the reconciliation before using it. If the correct resolution is unclear, leave the item queued and escalate with the record ID and error text.</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Web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Actual local application capture on 24 September 2026. iOS UI illustrates shared native workflows; Android uses platform-specific styling. This screenshot follows the matching procedure. Pending operations stay in Outbox until accepted or explicitly reconciled. Work conflicts require the current checklist and revision. Reading retries keep their operation identity. This is the normal pending view. Conditional conflict controls appear only after a conflict response.</a:t>
            </a:r>
          </a:p>
          <a:p xmlns:a="http://schemas.openxmlformats.org/drawingml/2006/main">
            <a:r>
              <a:t/>
            </a:r>
          </a:p>
          <a:p xmlns:a="http://schemas.openxmlformats.org/drawingml/2006/main">
            <a:r>
              <a:t>1. Pending operations stay in Outbox until accepted or explicitly reconciled.</a:t>
            </a:r>
          </a:p>
          <a:p xmlns:a="http://schemas.openxmlformats.org/drawingml/2006/main">
            <a:r>
              <a:t>2. Work conflicts require the current checklist and revision. Reading retries keep their operation identity.</a:t>
            </a:r>
          </a:p>
          <a:p xmlns:a="http://schemas.openxmlformats.org/drawingml/2006/main">
            <a:r>
              <a:t>3. This is the normal pending view. Conditional conflict controls appear only after a conflict response.</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Web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Sessions expire after eight hours. Password rotation invalidates existing mobile sessions. Expiry prevents server access but does not remotely erase an offline pack. The application blocks switching environment while records remain queued.</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Web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Actual local application capture on 24 September 2026. iOS UI illustrates shared native workflows; Android uses platform-specific styling. This screenshot follows the matching procedure. Connected environment identifies the server and role. Refresh field pack downloads current records. Renew sign-in restores the session for the same role and server without discarding queued work.</a:t>
            </a:r>
          </a:p>
          <a:p xmlns:a="http://schemas.openxmlformats.org/drawingml/2006/main">
            <a:r>
              <a:t/>
            </a:r>
          </a:p>
          <a:p xmlns:a="http://schemas.openxmlformats.org/drawingml/2006/main">
            <a:r>
              <a:t>1. Confirm the role and release. Scroll up to Connected environment to check the server.</a:t>
            </a:r>
          </a:p>
          <a:p xmlns:a="http://schemas.openxmlformats.org/drawingml/2006/main">
            <a:r>
              <a:t>2. Refresh field pack downloads current records.</a:t>
            </a:r>
          </a:p>
          <a:p xmlns:a="http://schemas.openxmlformats.org/drawingml/2006/main">
            <a:r>
              <a:t>3. Renew sign-in restores the session for the same role and server without discarding queued work.</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Web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Sign-out is blocked while queued evidence remains. Android uses Keystore-backed encryption and iOS uses device-only Keychain-backed encryption. Managed-device rollout, remote wipe and biometric app locking remain outside this pilot.</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Web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Actual local application capture on 24 September 2026. iOS UI illustrates shared native workflows; Android uses platform-specific styling. This screenshot follows the matching procedure. Review and synchronize Outbox first. Sign out &amp; clear this device removes downloaded data after the confirmation and successful sign-out. The app blocks sign-out while pending operations remain. This screen shows the control before confirmation.</a:t>
            </a:r>
          </a:p>
          <a:p xmlns:a="http://schemas.openxmlformats.org/drawingml/2006/main">
            <a:r>
              <a:t/>
            </a:r>
          </a:p>
          <a:p xmlns:a="http://schemas.openxmlformats.org/drawingml/2006/main">
            <a:r>
              <a:t>1. Review and synchronize Outbox first.</a:t>
            </a:r>
          </a:p>
          <a:p xmlns:a="http://schemas.openxmlformats.org/drawingml/2006/main">
            <a:r>
              <a:t>2. Sign out &amp; clear this device removes downloaded data after the confirmation and successful sign-out.</a:t>
            </a:r>
          </a:p>
          <a:p xmlns:a="http://schemas.openxmlformats.org/drawingml/2006/main">
            <a:r>
              <a:t>3. The app blocks sign-out while pending operations remain. This screen shows the control before confirmation.</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Web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Workspace is an integrated web experience, not a second offline map engine. Mappls tiles are not cached. All ten modules retain their role restrictions. An expired handoff can be retried by reopening the module.</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Web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Actual local application capture on 24 September 2026. iOS UI illustrates shared native workflows; Android uses platform-specific styling. This screenshot follows the matching procedure. Workspace opens the current network in an embedded online view. The selected asset card links to details, Trace, Address and Navigate. The native tabs remain available below. Map tiles and engineering require connectivity.</a:t>
            </a:r>
          </a:p>
          <a:p xmlns:a="http://schemas.openxmlformats.org/drawingml/2006/main">
            <a:r>
              <a:t/>
            </a:r>
          </a:p>
          <a:p xmlns:a="http://schemas.openxmlformats.org/drawingml/2006/main">
            <a:r>
              <a:t>1. Workspace opens the current network in an embedded online view.</a:t>
            </a:r>
          </a:p>
          <a:p xmlns:a="http://schemas.openxmlformats.org/drawingml/2006/main">
            <a:r>
              <a:t>2. The selected asset card links to details, Trace, Address and Navigate.</a:t>
            </a:r>
          </a:p>
          <a:p xmlns:a="http://schemas.openxmlformats.org/drawingml/2006/main">
            <a:r>
              <a:t>3. The native tabs remain available below. Map tiles and engineering require connectivity.</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Web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module list is online. Native Work and Assets provide the downloaded field context.</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Web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Actual local application capture on 24 September 2026. iOS UI illustrates shared native workflows; Android uses platform-specific styling. This screenshot follows the matching procedure. Select any of the ten modules from Workspace. The app passes your authenticated role into the connected web workspace. Use the separate Web manual for each online module; use native Work and Assets for offline field capture.</a:t>
            </a:r>
          </a:p>
          <a:p xmlns:a="http://schemas.openxmlformats.org/drawingml/2006/main">
            <a:r>
              <a:t/>
            </a:r>
          </a:p>
          <a:p xmlns:a="http://schemas.openxmlformats.org/drawingml/2006/main">
            <a:r>
              <a:t>1. Select any of the ten modules from Workspace.</a:t>
            </a:r>
          </a:p>
          <a:p xmlns:a="http://schemas.openxmlformats.org/drawingml/2006/main">
            <a:r>
              <a:t>2. The app passes your authenticated role into the connected web workspace.</a:t>
            </a:r>
          </a:p>
          <a:p xmlns:a="http://schemas.openxmlformats.org/drawingml/2006/main">
            <a:r>
              <a:t>3. Use the separate Web manual for each online module; use native Work and Assets for offline field capture.</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Web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only authorized physical testing and operating procedures. The app does not provide electrical switching authority or certify optical service acceptance. Never substitute demo values for measured evidence.</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Web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Gas emergency escalation follows the organization’s existing response process. The app does not notify an emergency service when a reading is queued or synchronized. Input validation does not establish safe operating conditions.</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Web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app records evidence. Confined-space work, access authorization and physical inspection methods remain governed by approved procedures. A connectivity trace does not establish actual hydraulic performance.</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Web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simulator cannot prove physical camera/GPS behavior. Android protects operational screens from capture.</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Web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exercise creates or changes demonstration records. Coordinate with other evaluators before selecting the job. Keep training notes explicit and do not claim a physical inspection occurred. Do not invent GPS/photo evidence.</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Web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Actual local application capture on 24 September 2026. iOS UI illustrates shared native workflows; Android uses platform-specific styling. This screenshot follows the matching procedure. Choose the utility and locate the exercise equipment. Confirm its ID before opening the inspection or measurement form. Continue through the exercise and verify the resulting receipt in Outbox.</a:t>
            </a:r>
          </a:p>
          <a:p xmlns:a="http://schemas.openxmlformats.org/drawingml/2006/main">
            <a:r>
              <a:t/>
            </a:r>
          </a:p>
          <a:p xmlns:a="http://schemas.openxmlformats.org/drawingml/2006/main">
            <a:r>
              <a:t>1. Choose the utility and locate the exercise equipment.</a:t>
            </a:r>
          </a:p>
          <a:p xmlns:a="http://schemas.openxmlformats.org/drawingml/2006/main">
            <a:r>
              <a:t>2. Confirm its ID before opening the inspection or measurement form.</a:t>
            </a:r>
          </a:p>
          <a:p xmlns:a="http://schemas.openxmlformats.org/drawingml/2006/main">
            <a:r>
              <a:t>3. Continue through the exercise and verify the resulting receipt in Outbox.</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Web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a disposable training context. Keep any unrelated unsent evidence intact. A dedicated acceptance test can also change a training asset revision from the web to exercise the explicit conflict workflow, under the test owner’s control.</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Web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Actual local application capture on 24 September 2026. iOS UI illustrates shared native workflows; Android uses platform-specific styling. This screenshot follows the matching procedure. A queued record is visible under Pending before sync. Reconnect, select Sync queued work and verify the record moves to Server receipts. This screenshot documents the pending stage. The accepted example appears in the Outbox procedure.</a:t>
            </a:r>
          </a:p>
          <a:p xmlns:a="http://schemas.openxmlformats.org/drawingml/2006/main">
            <a:r>
              <a:t/>
            </a:r>
          </a:p>
          <a:p xmlns:a="http://schemas.openxmlformats.org/drawingml/2006/main">
            <a:r>
              <a:t>1. A queued record is visible under Pending before sync.</a:t>
            </a:r>
          </a:p>
          <a:p xmlns:a="http://schemas.openxmlformats.org/drawingml/2006/main">
            <a:r>
              <a:t>2. Reconnect, select Sync queued work and verify the record moves to Server receipts.</a:t>
            </a:r>
          </a:p>
          <a:p xmlns:a="http://schemas.openxmlformats.org/drawingml/2006/main">
            <a:r>
              <a:t>3. This screenshot documents the pending stage. The accepted example appears in the Outbox procedure.</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Web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For product instructions use /guide and /mobile. For operational authorization use the organization’s approved SOP. Report software issues with role, device, release, module, record ID, time and error, without sharing passwords.</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Web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Actual local application capture on 24 September 2026. iOS UI illustrates shared native workflows; Android uses platform-specific styling. This screenshot follows the matching procedure. Confirm Pending is 0 for all accepted work. Match the receipt IDs to the jobs and evidence handed over. Raise any unresolved records with the responsible engineer before clearing the device.</a:t>
            </a:r>
          </a:p>
          <a:p xmlns:a="http://schemas.openxmlformats.org/drawingml/2006/main">
            <a:r>
              <a:t/>
            </a:r>
          </a:p>
          <a:p xmlns:a="http://schemas.openxmlformats.org/drawingml/2006/main">
            <a:r>
              <a:t>1. Confirm Pending is 0 for all accepted work.</a:t>
            </a:r>
          </a:p>
          <a:p xmlns:a="http://schemas.openxmlformats.org/drawingml/2006/main">
            <a:r>
              <a:t>2. Match the receipt IDs to the jobs and evidence handed over.</a:t>
            </a:r>
          </a:p>
          <a:p xmlns:a="http://schemas.openxmlformats.org/drawingml/2006/main">
            <a:r>
              <a:t>3. Raise any unresolved records with the responsible engineer before clearing the device.</a:t>
            </a:r>
          </a:p>
          <a:p xmlns:a="http://schemas.openxmlformats.org/drawingml/2006/main">
            <a:r>
              <a:t/>
            </a:r>
          </a:p>
          <a:p xmlns:a="http://schemas.openxmlformats.org/drawingml/2006/main">
            <a:r>
              <a:t>Source: mobile/README.md; mobile/ios/MapplsUtility/MapplsUtilityApp.swift; mobile/android/app/src/main/java/com/mappls/utility/MainActivity.java; app/static/utility.js; app/static/guidance.js; app/verticals/api.py; app/mobile.py; docs/mobile-validation.md</a:t>
            </a:r>
          </a:p>
          <a:p xmlns:a="http://schemas.openxmlformats.org/drawingml/2006/main">
            <a:r>
              <a:t/>
            </a:r>
          </a:p>
          <a:p xmlns:a="http://schemas.openxmlformats.org/drawingml/2006/main">
            <a:r>
              <a:t>Companion: Mappls Utility Web User Manual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9dcb035585341d5"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cf4b576088f4606" /><Relationship Type="http://schemas.openxmlformats.org/officeDocument/2006/relationships/slideLayout" Target="/ppt/slideLayouts/slideLayout1.xml" Id="R1ce160ef13624bd1"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ce160ef13624bd1"/>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cb9331e169524669" /><Relationship Type="http://schemas.openxmlformats.org/officeDocument/2006/relationships/notesSlide" Target="/ppt/notesSlides/notesSlide1.xml" Id="R8ddb4ec57d11446d"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b0da317be1974724" /><Relationship Type="http://schemas.openxmlformats.org/officeDocument/2006/relationships/notesSlide" Target="/ppt/notesSlides/notesSlide2.xml" Id="Rd8e1e85723164096"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b556094945f8456c" /><Relationship Type="http://schemas.openxmlformats.org/officeDocument/2006/relationships/notesSlide" Target="/ppt/notesSlides/notesSlide3.xml" Id="R21da66aba3984c1b"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dbd0227875e94789" /><Relationship Type="http://schemas.openxmlformats.org/officeDocument/2006/relationships/notesSlide" Target="/ppt/notesSlides/notesSlide4.xml" Id="Rb92eb0d890a6493a"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5d1b412e1a934ed4" /><Relationship Type="http://schemas.openxmlformats.org/officeDocument/2006/relationships/notesSlide" Target="/ppt/notesSlides/notesSlide5.xml" Id="R9d3ad8adfa6043f6"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892d42bc35314729" /><Relationship Type="http://schemas.openxmlformats.org/officeDocument/2006/relationships/notesSlide" Target="/ppt/notesSlides/notesSlide6.xml" Id="R9c0270b1e3f04f00"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a0fa19bbf9d04564" /><Relationship Type="http://schemas.openxmlformats.org/officeDocument/2006/relationships/image" Target="/ppt/media/image.png" Id="R3815d538391a47a2" /><Relationship Type="http://schemas.openxmlformats.org/officeDocument/2006/relationships/notesSlide" Target="/ppt/notesSlides/notesSlide7.xml" Id="Rbbe9663c11d547f0"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380be8b908974db1" /><Relationship Type="http://schemas.openxmlformats.org/officeDocument/2006/relationships/notesSlide" Target="/ppt/notesSlides/notesSlide8.xml" Id="R7232889dc99c4222"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a8abf8c9d86a41a4" /><Relationship Type="http://schemas.openxmlformats.org/officeDocument/2006/relationships/notesSlide" Target="/ppt/notesSlides/notesSlide9.xml" Id="R587112d178f3493f"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1846bae88107438b" /><Relationship Type="http://schemas.openxmlformats.org/officeDocument/2006/relationships/image" Target="/ppt/media/image2.png" Id="Rc4f700c4eccf4788" /><Relationship Type="http://schemas.openxmlformats.org/officeDocument/2006/relationships/notesSlide" Target="/ppt/notesSlides/notesSlide10.xml" Id="R94ce0c7fe5b24fdc"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47660993633f4069" /><Relationship Type="http://schemas.openxmlformats.org/officeDocument/2006/relationships/notesSlide" Target="/ppt/notesSlides/notesSlide11.xml" Id="Ree10f6b7389e4923"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8297bb4942a146f6" /><Relationship Type="http://schemas.openxmlformats.org/officeDocument/2006/relationships/image" Target="/ppt/media/image3.png" Id="R77a5d6c5c7634279" /><Relationship Type="http://schemas.openxmlformats.org/officeDocument/2006/relationships/notesSlide" Target="/ppt/notesSlides/notesSlide12.xml" Id="R0d108080fc7d456f"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9aec23eb91fc43ca" /><Relationship Type="http://schemas.openxmlformats.org/officeDocument/2006/relationships/notesSlide" Target="/ppt/notesSlides/notesSlide13.xml" Id="Reebfc0d0e9764f34"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1e0e215563dd4a48" /><Relationship Type="http://schemas.openxmlformats.org/officeDocument/2006/relationships/image" Target="/ppt/media/image4.png" Id="R1a1e56974af94d73" /><Relationship Type="http://schemas.openxmlformats.org/officeDocument/2006/relationships/notesSlide" Target="/ppt/notesSlides/notesSlide14.xml" Id="R471c6bfc92c84207"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22a3c8f07a8641e1" /><Relationship Type="http://schemas.openxmlformats.org/officeDocument/2006/relationships/notesSlide" Target="/ppt/notesSlides/notesSlide15.xml" Id="Rf903a3d052494fdf"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ab53b55f83914876" /><Relationship Type="http://schemas.openxmlformats.org/officeDocument/2006/relationships/image" Target="/ppt/media/image5.png" Id="R4b6a07f1020d448b" /><Relationship Type="http://schemas.openxmlformats.org/officeDocument/2006/relationships/notesSlide" Target="/ppt/notesSlides/notesSlide16.xml" Id="Rd5d180330a1e4318"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536bc662a786470d" /><Relationship Type="http://schemas.openxmlformats.org/officeDocument/2006/relationships/notesSlide" Target="/ppt/notesSlides/notesSlide17.xml" Id="Rcf21a733820c4f7d"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4ebb4d6bddff4e5b" /><Relationship Type="http://schemas.openxmlformats.org/officeDocument/2006/relationships/image" Target="/ppt/media/image6.png" Id="Rc1a0c244edb3495d" /><Relationship Type="http://schemas.openxmlformats.org/officeDocument/2006/relationships/notesSlide" Target="/ppt/notesSlides/notesSlide18.xml" Id="Rd6830161e907419f"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2e5e33a32de34196" /><Relationship Type="http://schemas.openxmlformats.org/officeDocument/2006/relationships/notesSlide" Target="/ppt/notesSlides/notesSlide19.xml" Id="R0d56c2ea44ab4a6c"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d458a70427534cfb" /><Relationship Type="http://schemas.openxmlformats.org/officeDocument/2006/relationships/image" Target="/ppt/media/image7.png" Id="R413e8c17eebc4bbe" /><Relationship Type="http://schemas.openxmlformats.org/officeDocument/2006/relationships/notesSlide" Target="/ppt/notesSlides/notesSlide20.xml" Id="Re30d751337884682"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437db166df4c4788" /><Relationship Type="http://schemas.openxmlformats.org/officeDocument/2006/relationships/notesSlide" Target="/ppt/notesSlides/notesSlide21.xml" Id="R838c3639613b458f"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27a17ba65c664c5d" /><Relationship Type="http://schemas.openxmlformats.org/officeDocument/2006/relationships/image" Target="/ppt/media/image8.png" Id="R77b0d1c143774ad9" /><Relationship Type="http://schemas.openxmlformats.org/officeDocument/2006/relationships/notesSlide" Target="/ppt/notesSlides/notesSlide22.xml" Id="Rdf743e71e3d24a87"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263e4a32613843fd" /><Relationship Type="http://schemas.openxmlformats.org/officeDocument/2006/relationships/notesSlide" Target="/ppt/notesSlides/notesSlide23.xml" Id="R6f8e850260554bdb"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d5736610c3d3489a" /><Relationship Type="http://schemas.openxmlformats.org/officeDocument/2006/relationships/image" Target="/ppt/media/image9.png" Id="R1c97d9ca47144016" /><Relationship Type="http://schemas.openxmlformats.org/officeDocument/2006/relationships/notesSlide" Target="/ppt/notesSlides/notesSlide24.xml" Id="Ra9d5abd47bdd47da"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d5379f737b384eab" /><Relationship Type="http://schemas.openxmlformats.org/officeDocument/2006/relationships/notesSlide" Target="/ppt/notesSlides/notesSlide25.xml" Id="R5d44a51ff7744d59"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00e903d827bd44de" /><Relationship Type="http://schemas.openxmlformats.org/officeDocument/2006/relationships/notesSlide" Target="/ppt/notesSlides/notesSlide26.xml" Id="Rfb5d1b7f57f34f6a"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aca0bba6da5246fe" /><Relationship Type="http://schemas.openxmlformats.org/officeDocument/2006/relationships/notesSlide" Target="/ppt/notesSlides/notesSlide27.xml" Id="R42dcc44c5a4a4a52"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9a2845b878f647e6" /><Relationship Type="http://schemas.openxmlformats.org/officeDocument/2006/relationships/image" Target="/ppt/media/image10.png" Id="R4061658627114642" /><Relationship Type="http://schemas.openxmlformats.org/officeDocument/2006/relationships/notesSlide" Target="/ppt/notesSlides/notesSlide28.xml" Id="Rf171665115604f0c"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995d13410e184349" /><Relationship Type="http://schemas.openxmlformats.org/officeDocument/2006/relationships/notesSlide" Target="/ppt/notesSlides/notesSlide29.xml" Id="Rca5f0829da5747bf"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4083061ce479402c" /><Relationship Type="http://schemas.openxmlformats.org/officeDocument/2006/relationships/image" Target="/ppt/media/image11.png" Id="R13c6ce21542d4398" /><Relationship Type="http://schemas.openxmlformats.org/officeDocument/2006/relationships/notesSlide" Target="/ppt/notesSlides/notesSlide30.xml" Id="R52259ed7dff44636" /></Relationships>
</file>

<file path=ppt/slides/_rels/slide31.xml.rels>&#65279;<?xml version="1.0" encoding="utf-8"?><Relationships xmlns="http://schemas.openxmlformats.org/package/2006/relationships"><Relationship Type="http://schemas.openxmlformats.org/officeDocument/2006/relationships/slideLayout" Target="/ppt/slideLayouts/slideLayout1.xml" Id="R57e473ec3f1844e2" /><Relationship Type="http://schemas.openxmlformats.org/officeDocument/2006/relationships/notesSlide" Target="/ppt/notesSlides/notesSlide31.xml" Id="Rda0e64fde9ae4f54" /></Relationships>
</file>

<file path=ppt/slides/_rels/slide32.xml.rels>&#65279;<?xml version="1.0" encoding="utf-8"?><Relationships xmlns="http://schemas.openxmlformats.org/package/2006/relationships"><Relationship Type="http://schemas.openxmlformats.org/officeDocument/2006/relationships/slideLayout" Target="/ppt/slideLayouts/slideLayout1.xml" Id="R9a7f78f3d0424cdb" /><Relationship Type="http://schemas.openxmlformats.org/officeDocument/2006/relationships/image" Target="/ppt/media/image12.png" Id="R4c1d3c2c7af64e18" /><Relationship Type="http://schemas.openxmlformats.org/officeDocument/2006/relationships/notesSlide" Target="/ppt/notesSlides/notesSlide32.xml" Id="Reaadd6fcd62c4443" /></Relationships>
</file>

<file path=ppt/slides/_rels/slide33.xml.rels>&#65279;<?xml version="1.0" encoding="utf-8"?><Relationships xmlns="http://schemas.openxmlformats.org/package/2006/relationships"><Relationship Type="http://schemas.openxmlformats.org/officeDocument/2006/relationships/slideLayout" Target="/ppt/slideLayouts/slideLayout1.xml" Id="R7ebb42a47792475c" /><Relationship Type="http://schemas.openxmlformats.org/officeDocument/2006/relationships/notesSlide" Target="/ppt/notesSlides/notesSlide33.xml" Id="Rea37c20d0bcb4ae0" /></Relationships>
</file>

<file path=ppt/slides/_rels/slide34.xml.rels>&#65279;<?xml version="1.0" encoding="utf-8"?><Relationships xmlns="http://schemas.openxmlformats.org/package/2006/relationships"><Relationship Type="http://schemas.openxmlformats.org/officeDocument/2006/relationships/slideLayout" Target="/ppt/slideLayouts/slideLayout1.xml" Id="R0bbd46e098a34ae2" /><Relationship Type="http://schemas.openxmlformats.org/officeDocument/2006/relationships/image" Target="/ppt/media/image13.png" Id="Rad1c6fcc89c4438e" /><Relationship Type="http://schemas.openxmlformats.org/officeDocument/2006/relationships/notesSlide" Target="/ppt/notesSlides/notesSlide34.xml" Id="R044aa79ac3094f39" /></Relationships>
</file>

<file path=ppt/slides/_rels/slide35.xml.rels>&#65279;<?xml version="1.0" encoding="utf-8"?><Relationships xmlns="http://schemas.openxmlformats.org/package/2006/relationships"><Relationship Type="http://schemas.openxmlformats.org/officeDocument/2006/relationships/slideLayout" Target="/ppt/slideLayouts/slideLayout1.xml" Id="Rfeed0774280e47d8" /><Relationship Type="http://schemas.openxmlformats.org/officeDocument/2006/relationships/notesSlide" Target="/ppt/notesSlides/notesSlide35.xml" Id="R4c9d1cfea1a44eeb" /></Relationships>
</file>

<file path=ppt/slides/_rels/slide36.xml.rels>&#65279;<?xml version="1.0" encoding="utf-8"?><Relationships xmlns="http://schemas.openxmlformats.org/package/2006/relationships"><Relationship Type="http://schemas.openxmlformats.org/officeDocument/2006/relationships/slideLayout" Target="/ppt/slideLayouts/slideLayout1.xml" Id="R57ee0944aa1e4104" /><Relationship Type="http://schemas.openxmlformats.org/officeDocument/2006/relationships/image" Target="/ppt/media/image14.png" Id="Ra1e9ea9d555b492e" /><Relationship Type="http://schemas.openxmlformats.org/officeDocument/2006/relationships/notesSlide" Target="/ppt/notesSlides/notesSlide36.xml" Id="Rceef4cc75afe4763" /></Relationships>
</file>

<file path=ppt/slides/_rels/slide37.xml.rels>&#65279;<?xml version="1.0" encoding="utf-8"?><Relationships xmlns="http://schemas.openxmlformats.org/package/2006/relationships"><Relationship Type="http://schemas.openxmlformats.org/officeDocument/2006/relationships/slideLayout" Target="/ppt/slideLayouts/slideLayout1.xml" Id="R50c51e5c337941ce" /><Relationship Type="http://schemas.openxmlformats.org/officeDocument/2006/relationships/notesSlide" Target="/ppt/notesSlides/notesSlide37.xml" Id="Re2c3c5f495854979" /></Relationships>
</file>

<file path=ppt/slides/_rels/slide38.xml.rels>&#65279;<?xml version="1.0" encoding="utf-8"?><Relationships xmlns="http://schemas.openxmlformats.org/package/2006/relationships"><Relationship Type="http://schemas.openxmlformats.org/officeDocument/2006/relationships/slideLayout" Target="/ppt/slideLayouts/slideLayout1.xml" Id="R46a4b85733814e2f" /><Relationship Type="http://schemas.openxmlformats.org/officeDocument/2006/relationships/image" Target="/ppt/media/image15.png" Id="R6dc83a25636e4927" /><Relationship Type="http://schemas.openxmlformats.org/officeDocument/2006/relationships/notesSlide" Target="/ppt/notesSlides/notesSlide38.xml" Id="R8ebcd3a24c1e4b3d" /></Relationships>
</file>

<file path=ppt/slides/_rels/slide39.xml.rels>&#65279;<?xml version="1.0" encoding="utf-8"?><Relationships xmlns="http://schemas.openxmlformats.org/package/2006/relationships"><Relationship Type="http://schemas.openxmlformats.org/officeDocument/2006/relationships/slideLayout" Target="/ppt/slideLayouts/slideLayout1.xml" Id="Rb24648a41d1f4d8c" /><Relationship Type="http://schemas.openxmlformats.org/officeDocument/2006/relationships/notesSlide" Target="/ppt/notesSlides/notesSlide39.xml" Id="R421fbbef42fb4f4f" /></Relationships>
</file>

<file path=ppt/slides/_rels/slide40.xml.rels>&#65279;<?xml version="1.0" encoding="utf-8"?><Relationships xmlns="http://schemas.openxmlformats.org/package/2006/relationships"><Relationship Type="http://schemas.openxmlformats.org/officeDocument/2006/relationships/slideLayout" Target="/ppt/slideLayouts/slideLayout1.xml" Id="Rd2de8776d72140d0" /><Relationship Type="http://schemas.openxmlformats.org/officeDocument/2006/relationships/image" Target="/ppt/media/image16.png" Id="R3dee4082744748bc" /><Relationship Type="http://schemas.openxmlformats.org/officeDocument/2006/relationships/notesSlide" Target="/ppt/notesSlides/notesSlide40.xml" Id="Rf4a5ffe137464d51" /></Relationships>
</file>

<file path=ppt/slides/_rels/slide41.xml.rels>&#65279;<?xml version="1.0" encoding="utf-8"?><Relationships xmlns="http://schemas.openxmlformats.org/package/2006/relationships"><Relationship Type="http://schemas.openxmlformats.org/officeDocument/2006/relationships/slideLayout" Target="/ppt/slideLayouts/slideLayout1.xml" Id="Rd7d66ef63c624ef0" /><Relationship Type="http://schemas.openxmlformats.org/officeDocument/2006/relationships/notesSlide" Target="/ppt/notesSlides/notesSlide41.xml" Id="R1c9fd0b9b2374948" /></Relationships>
</file>

<file path=ppt/slides/_rels/slide42.xml.rels>&#65279;<?xml version="1.0" encoding="utf-8"?><Relationships xmlns="http://schemas.openxmlformats.org/package/2006/relationships"><Relationship Type="http://schemas.openxmlformats.org/officeDocument/2006/relationships/slideLayout" Target="/ppt/slideLayouts/slideLayout1.xml" Id="R0657475a9b5c43d7" /><Relationship Type="http://schemas.openxmlformats.org/officeDocument/2006/relationships/image" Target="/ppt/media/image17.png" Id="R29953e30dd584a49" /><Relationship Type="http://schemas.openxmlformats.org/officeDocument/2006/relationships/notesSlide" Target="/ppt/notesSlides/notesSlide42.xml" Id="R9f741080cc144b3e" /></Relationships>
</file>

<file path=ppt/slides/_rels/slide43.xml.rels>&#65279;<?xml version="1.0" encoding="utf-8"?><Relationships xmlns="http://schemas.openxmlformats.org/package/2006/relationships"><Relationship Type="http://schemas.openxmlformats.org/officeDocument/2006/relationships/slideLayout" Target="/ppt/slideLayouts/slideLayout1.xml" Id="R8b37af3f90d94ac7" /><Relationship Type="http://schemas.openxmlformats.org/officeDocument/2006/relationships/notesSlide" Target="/ppt/notesSlides/notesSlide43.xml" Id="R0f6b545e577447e1" /></Relationships>
</file>

<file path=ppt/slides/_rels/slide44.xml.rels>&#65279;<?xml version="1.0" encoding="utf-8"?><Relationships xmlns="http://schemas.openxmlformats.org/package/2006/relationships"><Relationship Type="http://schemas.openxmlformats.org/officeDocument/2006/relationships/slideLayout" Target="/ppt/slideLayouts/slideLayout1.xml" Id="R550be0ef575848ff" /><Relationship Type="http://schemas.openxmlformats.org/officeDocument/2006/relationships/image" Target="/ppt/media/image18.png" Id="R4992d860dd7e4400" /><Relationship Type="http://schemas.openxmlformats.org/officeDocument/2006/relationships/notesSlide" Target="/ppt/notesSlides/notesSlide44.xml" Id="R9a2a1f9301e94a04" /></Relationships>
</file>

<file path=ppt/slides/_rels/slide45.xml.rels>&#65279;<?xml version="1.0" encoding="utf-8"?><Relationships xmlns="http://schemas.openxmlformats.org/package/2006/relationships"><Relationship Type="http://schemas.openxmlformats.org/officeDocument/2006/relationships/slideLayout" Target="/ppt/slideLayouts/slideLayout1.xml" Id="Rdd44ea84eaa14c10" /><Relationship Type="http://schemas.openxmlformats.org/officeDocument/2006/relationships/notesSlide" Target="/ppt/notesSlides/notesSlide45.xml" Id="Rd73444b679704db6" /></Relationships>
</file>

<file path=ppt/slides/_rels/slide46.xml.rels>&#65279;<?xml version="1.0" encoding="utf-8"?><Relationships xmlns="http://schemas.openxmlformats.org/package/2006/relationships"><Relationship Type="http://schemas.openxmlformats.org/officeDocument/2006/relationships/slideLayout" Target="/ppt/slideLayouts/slideLayout1.xml" Id="R319aaf0478664680" /><Relationship Type="http://schemas.openxmlformats.org/officeDocument/2006/relationships/notesSlide" Target="/ppt/notesSlides/notesSlide46.xml" Id="R043ff66767544fcc" /></Relationships>
</file>

<file path=ppt/slides/_rels/slide47.xml.rels>&#65279;<?xml version="1.0" encoding="utf-8"?><Relationships xmlns="http://schemas.openxmlformats.org/package/2006/relationships"><Relationship Type="http://schemas.openxmlformats.org/officeDocument/2006/relationships/slideLayout" Target="/ppt/slideLayouts/slideLayout1.xml" Id="R9bef1b759ed34bfd" /><Relationship Type="http://schemas.openxmlformats.org/officeDocument/2006/relationships/notesSlide" Target="/ppt/notesSlides/notesSlide47.xml" Id="R2768fe8064f14ddb" /></Relationships>
</file>

<file path=ppt/slides/_rels/slide48.xml.rels>&#65279;<?xml version="1.0" encoding="utf-8"?><Relationships xmlns="http://schemas.openxmlformats.org/package/2006/relationships"><Relationship Type="http://schemas.openxmlformats.org/officeDocument/2006/relationships/slideLayout" Target="/ppt/slideLayouts/slideLayout1.xml" Id="R6c0fdd11ac844496" /><Relationship Type="http://schemas.openxmlformats.org/officeDocument/2006/relationships/notesSlide" Target="/ppt/notesSlides/notesSlide48.xml" Id="Rfa30b1b190354a00" /></Relationships>
</file>

<file path=ppt/slides/_rels/slide49.xml.rels>&#65279;<?xml version="1.0" encoding="utf-8"?><Relationships xmlns="http://schemas.openxmlformats.org/package/2006/relationships"><Relationship Type="http://schemas.openxmlformats.org/officeDocument/2006/relationships/slideLayout" Target="/ppt/slideLayouts/slideLayout1.xml" Id="R639aa820d1524a3d" /><Relationship Type="http://schemas.openxmlformats.org/officeDocument/2006/relationships/notesSlide" Target="/ppt/notesSlides/notesSlide49.xml" Id="R07ae8636623a45f0" /></Relationships>
</file>

<file path=ppt/slides/_rels/slide50.xml.rels>&#65279;<?xml version="1.0" encoding="utf-8"?><Relationships xmlns="http://schemas.openxmlformats.org/package/2006/relationships"><Relationship Type="http://schemas.openxmlformats.org/officeDocument/2006/relationships/slideLayout" Target="/ppt/slideLayouts/slideLayout1.xml" Id="Rafdd1af90dc842be" /><Relationship Type="http://schemas.openxmlformats.org/officeDocument/2006/relationships/image" Target="/ppt/media/image19.png" Id="Re2c5359321224236" /><Relationship Type="http://schemas.openxmlformats.org/officeDocument/2006/relationships/notesSlide" Target="/ppt/notesSlides/notesSlide50.xml" Id="Rcdcbe41855274bc6" /></Relationships>
</file>

<file path=ppt/slides/_rels/slide51.xml.rels>&#65279;<?xml version="1.0" encoding="utf-8"?><Relationships xmlns="http://schemas.openxmlformats.org/package/2006/relationships"><Relationship Type="http://schemas.openxmlformats.org/officeDocument/2006/relationships/slideLayout" Target="/ppt/slideLayouts/slideLayout1.xml" Id="Rf7f82e4b7a104705" /><Relationship Type="http://schemas.openxmlformats.org/officeDocument/2006/relationships/notesSlide" Target="/ppt/notesSlides/notesSlide51.xml" Id="Racaaf9f8884745fb" /></Relationships>
</file>

<file path=ppt/slides/_rels/slide52.xml.rels>&#65279;<?xml version="1.0" encoding="utf-8"?><Relationships xmlns="http://schemas.openxmlformats.org/package/2006/relationships"><Relationship Type="http://schemas.openxmlformats.org/officeDocument/2006/relationships/slideLayout" Target="/ppt/slideLayouts/slideLayout1.xml" Id="R32543c7c135d4f38" /><Relationship Type="http://schemas.openxmlformats.org/officeDocument/2006/relationships/image" Target="/ppt/media/image20.png" Id="Rc56b42268b004a23" /><Relationship Type="http://schemas.openxmlformats.org/officeDocument/2006/relationships/notesSlide" Target="/ppt/notesSlides/notesSlide52.xml" Id="R032a49a70a3c4713" /></Relationships>
</file>

<file path=ppt/slides/_rels/slide53.xml.rels>&#65279;<?xml version="1.0" encoding="utf-8"?><Relationships xmlns="http://schemas.openxmlformats.org/package/2006/relationships"><Relationship Type="http://schemas.openxmlformats.org/officeDocument/2006/relationships/slideLayout" Target="/ppt/slideLayouts/slideLayout1.xml" Id="Rec750e208b6f4c13" /><Relationship Type="http://schemas.openxmlformats.org/officeDocument/2006/relationships/notesSlide" Target="/ppt/notesSlides/notesSlide53.xml" Id="Rb1ac6b5b61164854" /></Relationships>
</file>

<file path=ppt/slides/_rels/slide54.xml.rels>&#65279;<?xml version="1.0" encoding="utf-8"?><Relationships xmlns="http://schemas.openxmlformats.org/package/2006/relationships"><Relationship Type="http://schemas.openxmlformats.org/officeDocument/2006/relationships/slideLayout" Target="/ppt/slideLayouts/slideLayout1.xml" Id="R7cc95cf0aaf447fe" /><Relationship Type="http://schemas.openxmlformats.org/officeDocument/2006/relationships/image" Target="/ppt/media/image21.png" Id="R071db0039dac4814" /><Relationship Type="http://schemas.openxmlformats.org/officeDocument/2006/relationships/notesSlide" Target="/ppt/notesSlides/notesSlide54.xml" Id="Rfd8f20d2f15342bc" /></Relationships>
</file>

<file path=ppt/slides/slide1.xml><?xml version="1.0" encoding="utf-8"?>
<p:sld xmlns:p="http://schemas.openxmlformats.org/presentationml/2006/main">
  <p:cSld>
    <p:bg>
      <p:bgPr>
        <a:solidFill xmlns:a="http://schemas.openxmlformats.org/drawingml/2006/main">
          <a:srgbClr val="112B43"/>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1D04CA83-3790-4DE1-8418-978EB8E13B73}"/>
              </a:ext>
            </a:extLst>
          </p:cNvPr>
          <p:cNvSpPr>
            <a:spLocks xmlns:a="http://schemas.openxmlformats.org/drawingml/2006/main" noGrp="1"/>
          </p:cNvSpPr>
          <p:nvPr/>
        </p:nvSpPr>
        <p:spPr>
          <a:xfrm xmlns:a="http://schemas.openxmlformats.org/drawingml/2006/main">
            <a:off x="609600" y="5238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FFFFFF"/>
                </a:solidFill>
                <a:latin typeface="Arial"/>
                <a:ea typeface="Arial"/>
                <a:cs typeface="Arial"/>
              </a:defRPr>
            </a:pPr>
            <a:r>
              <a:rPr sz="3450" b="1">
                <a:solidFill>
                  <a:srgbClr val="FFFFFF"/>
                </a:solidFill>
                <a:latin typeface="Arial"/>
                <a:ea typeface="Arial"/>
                <a:cs typeface="Arial"/>
              </a:rPr>
              <a:t>mappls</a:t>
            </a:r>
          </a:p>
        </p:txBody>
      </p:sp>
      <p:sp>
        <p:nvSpPr>
          <p:cNvPr id="2" name="">
            <a:extLst xmlns:a="http://schemas.openxmlformats.org/drawingml/2006/main">
              <a:ext uri="{FF2B5EF4-FFF2-40B4-BE49-F238E27FC236}">
                <a16:creationId xmlns:a16="http://schemas.microsoft.com/office/drawing/2014/main" id="{62800E4C-717E-4D4F-A5BF-E5F85E422FB9}"/>
              </a:ext>
            </a:extLst>
          </p:cNvPr>
          <p:cNvSpPr>
            <a:spLocks xmlns:a="http://schemas.openxmlformats.org/drawingml/2006/main" noGrp="1"/>
          </p:cNvSpPr>
          <p:nvPr/>
        </p:nvSpPr>
        <p:spPr>
          <a:xfrm xmlns:a="http://schemas.openxmlformats.org/drawingml/2006/main">
            <a:off x="628650" y="1143000"/>
            <a:ext cx="4762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A5BECF"/>
                </a:solidFill>
                <a:latin typeface="Arial"/>
                <a:ea typeface="Arial"/>
                <a:cs typeface="Arial"/>
              </a:defRPr>
            </a:pPr>
            <a:r>
              <a:rPr sz="1500" b="0">
                <a:solidFill>
                  <a:srgbClr val="A5BECF"/>
                </a:solidFill>
                <a:latin typeface="Arial"/>
                <a:ea typeface="Arial"/>
                <a:cs typeface="Arial"/>
              </a:rPr>
              <a:t>by MapmyIndia</a:t>
            </a:r>
          </a:p>
        </p:txBody>
      </p:sp>
      <p:sp>
        <p:nvSpPr>
          <p:cNvPr id="3" name="">
            <a:extLst xmlns:a="http://schemas.openxmlformats.org/drawingml/2006/main">
              <a:ext uri="{FF2B5EF4-FFF2-40B4-BE49-F238E27FC236}">
                <a16:creationId xmlns:a16="http://schemas.microsoft.com/office/drawing/2014/main" id="{F0558E8C-4F5B-486A-8F74-8EEC88AB64A6}"/>
              </a:ext>
            </a:extLst>
          </p:cNvPr>
          <p:cNvSpPr>
            <a:spLocks xmlns:a="http://schemas.openxmlformats.org/drawingml/2006/main" noGrp="1"/>
          </p:cNvSpPr>
          <p:nvPr/>
        </p:nvSpPr>
        <p:spPr>
          <a:xfrm xmlns:a="http://schemas.openxmlformats.org/drawingml/2006/main">
            <a:off x="609600" y="2428875"/>
            <a:ext cx="1066800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950" b="1">
                <a:solidFill>
                  <a:srgbClr val="FFFFFF"/>
                </a:solidFill>
                <a:latin typeface="Arial"/>
                <a:ea typeface="Arial"/>
                <a:cs typeface="Arial"/>
              </a:defRPr>
            </a:pPr>
            <a:r>
              <a:rPr sz="4950" b="1">
                <a:solidFill>
                  <a:srgbClr val="FFFFFF"/>
                </a:solidFill>
                <a:latin typeface="Arial"/>
                <a:ea typeface="Arial"/>
                <a:cs typeface="Arial"/>
              </a:rPr>
              <a:t>Mobile app user manual</a:t>
            </a:r>
          </a:p>
        </p:txBody>
      </p:sp>
      <p:sp>
        <p:nvSpPr>
          <p:cNvPr id="4" name="">
            <a:extLst xmlns:a="http://schemas.openxmlformats.org/drawingml/2006/main">
              <a:ext uri="{FF2B5EF4-FFF2-40B4-BE49-F238E27FC236}">
                <a16:creationId xmlns:a16="http://schemas.microsoft.com/office/drawing/2014/main" id="{48D62AFC-9A61-4E4D-982A-CF05AFFCAA70}"/>
              </a:ext>
            </a:extLst>
          </p:cNvPr>
          <p:cNvSpPr>
            <a:spLocks xmlns:a="http://schemas.openxmlformats.org/drawingml/2006/main" noGrp="1"/>
          </p:cNvSpPr>
          <p:nvPr/>
        </p:nvSpPr>
        <p:spPr>
          <a:xfrm xmlns:a="http://schemas.openxmlformats.org/drawingml/2006/main">
            <a:off x="628650" y="4057650"/>
            <a:ext cx="10572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0">
                <a:solidFill>
                  <a:srgbClr val="CCE0EB"/>
                </a:solidFill>
                <a:latin typeface="Arial"/>
                <a:ea typeface="Arial"/>
                <a:cs typeface="Arial"/>
              </a:defRPr>
            </a:pPr>
            <a:r>
              <a:rPr sz="2100" b="0">
                <a:solidFill>
                  <a:srgbClr val="CCE0EB"/>
                </a:solidFill>
                <a:latin typeface="Arial"/>
                <a:ea typeface="Arial"/>
                <a:cs typeface="Arial"/>
              </a:rPr>
              <a:t>Android and iOS / Release 0.5 / Field and office workflows</a:t>
            </a:r>
          </a:p>
        </p:txBody>
      </p:sp>
      <p:sp>
        <p:nvSpPr>
          <p:cNvPr id="5" name="">
            <a:extLst xmlns:a="http://schemas.openxmlformats.org/drawingml/2006/main">
              <a:ext uri="{FF2B5EF4-FFF2-40B4-BE49-F238E27FC236}">
                <a16:creationId xmlns:a16="http://schemas.microsoft.com/office/drawing/2014/main" id="{9574A835-10F2-4D32-96F0-7D56C5A72756}"/>
              </a:ext>
            </a:extLst>
          </p:cNvPr>
          <p:cNvSpPr>
            <a:spLocks xmlns:a="http://schemas.openxmlformats.org/drawingml/2006/main" noGrp="1"/>
          </p:cNvSpPr>
          <p:nvPr/>
        </p:nvSpPr>
        <p:spPr>
          <a:xfrm xmlns:a="http://schemas.openxmlformats.org/drawingml/2006/main">
            <a:off x="628650" y="5353050"/>
            <a:ext cx="10572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FFFFFF"/>
                </a:solidFill>
                <a:latin typeface="Arial"/>
                <a:ea typeface="Arial"/>
                <a:cs typeface="Arial"/>
              </a:defRPr>
            </a:pPr>
            <a:r>
              <a:rPr sz="1950" b="0">
                <a:solidFill>
                  <a:srgbClr val="FFFFFF"/>
                </a:solidFill>
                <a:latin typeface="Arial"/>
                <a:ea typeface="Arial"/>
                <a:cs typeface="Arial"/>
              </a:rPr>
              <a:t>Operating procedures and step-by-step use</a:t>
            </a:r>
          </a:p>
        </p:txBody>
      </p:sp>
      <p:sp>
        <p:nvSpPr>
          <p:cNvPr id="6" name="">
            <a:extLst xmlns:a="http://schemas.openxmlformats.org/drawingml/2006/main">
              <a:ext uri="{FF2B5EF4-FFF2-40B4-BE49-F238E27FC236}">
                <a16:creationId xmlns:a16="http://schemas.microsoft.com/office/drawing/2014/main" id="{317AF0D9-078C-4E65-842A-D712DE4D1E3E}"/>
              </a:ext>
            </a:extLst>
          </p:cNvPr>
          <p:cNvSpPr>
            <a:spLocks xmlns:a="http://schemas.openxmlformats.org/drawingml/2006/main" noGrp="1"/>
          </p:cNvSpPr>
          <p:nvPr/>
        </p:nvSpPr>
        <p:spPr>
          <a:xfrm xmlns:a="http://schemas.openxmlformats.org/drawingml/2006/main">
            <a:off x="628650" y="6238875"/>
            <a:ext cx="10572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00" b="0">
                <a:solidFill>
                  <a:srgbClr val="A5BECF"/>
                </a:solidFill>
                <a:latin typeface="Arial"/>
                <a:ea typeface="Arial"/>
                <a:cs typeface="Arial"/>
              </a:defRPr>
            </a:pPr>
            <a:r>
              <a:rPr sz="1200" b="0">
                <a:solidFill>
                  <a:srgbClr val="A5BECF"/>
                </a:solidFill>
                <a:latin typeface="Arial"/>
                <a:ea typeface="Arial"/>
                <a:cs typeface="Arial"/>
              </a:rPr>
              <a:t>24 September 2026</a:t>
            </a:r>
          </a:p>
        </p:txBody>
      </p:sp>
    </p:spTree>
    <p:extLst>
      <p:ext uri="{BB962C8B-B14F-4D97-AF65-F5344CB8AC3E}">
        <p14:creationId xmlns:p14="http://schemas.microsoft.com/office/powerpoint/2010/main" val="335836798"/>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D4854367-5BFA-40F3-B3C5-8759410059D6}"/>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Manual contents</a:t>
            </a:r>
          </a:p>
        </p:txBody>
      </p:sp>
      <p:sp>
        <p:nvSpPr>
          <p:cNvPr id="2" name="">
            <a:extLst xmlns:a="http://schemas.openxmlformats.org/drawingml/2006/main">
              <a:ext uri="{FF2B5EF4-FFF2-40B4-BE49-F238E27FC236}">
                <a16:creationId xmlns:a16="http://schemas.microsoft.com/office/drawing/2014/main" id="{1634DCF6-1698-4B2C-870D-DA6BE89CBF08}"/>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007F7A"/>
          </a:solidFill>
          <a:ln xmlns:a="http://schemas.openxmlformats.org/drawingml/2006/main" w="0">
            <a:noFill/>
          </a:ln>
        </p:spPr>
      </p:sp>
      <p:graphicFrame>
        <p:nvGraphicFramePr>
          <p:cNvPr id="9" name=""/>
          <p:cNvGraphicFramePr/>
          <p:nvPr/>
        </p:nvGraphicFramePr>
        <p:xfrm>
          <a:off xmlns:a="http://schemas.openxmlformats.org/drawingml/2006/main" x="609600" y="1685925"/>
          <a:ext xmlns:a="http://schemas.openxmlformats.org/drawingml/2006/main" cx="10972800" cy="3695700"/>
        </p:xfrm>
        <a:graphic xmlns:a="http://schemas.openxmlformats.org/drawingml/2006/main">
          <a:graphicData uri="http://schemas.openxmlformats.org/drawingml/2006/table">
            <a:tbl>
              <a:tblPr/>
              <a:tblGrid>
                <a:gridCol w="3000375"/>
                <a:gridCol w="6524625"/>
                <a:gridCol w="1447800"/>
              </a:tblGrid>
              <a:tr h="615950">
                <a:tc>
                  <a:txBody>
                    <a:bodyPr>
                      <a:noAutofit/>
                    </a:bodyPr>
                    <a:lstStyle/>
                    <a:p>
                      <a:r>
                        <a:rPr sz="1725" b="1">
                          <a:solidFill>
                            <a:srgbClr val="FFFFFF"/>
                          </a:solidFill>
                          <a:latin typeface="Arial"/>
                          <a:ea typeface="Arial"/>
                          <a:cs typeface="Arial"/>
                        </a:rPr>
                        <a:t>Section</a:t>
                      </a:r>
                    </a:p>
                  </a:txBody>
                  <a:tcPr marL="91440" marR="91440" marT="45720" marB="45720">
                    <a:solidFill>
                      <a:srgbClr val="112B43"/>
                    </a:solidFill>
                  </a:tcPr>
                </a:tc>
                <a:tc>
                  <a:txBody>
                    <a:bodyPr>
                      <a:noAutofit/>
                    </a:bodyPr>
                    <a:lstStyle/>
                    <a:p>
                      <a:r>
                        <a:rPr sz="1725" b="1">
                          <a:solidFill>
                            <a:srgbClr val="FFFFFF"/>
                          </a:solidFill>
                          <a:latin typeface="Arial"/>
                          <a:ea typeface="Arial"/>
                          <a:cs typeface="Arial"/>
                        </a:rPr>
                        <a:t>Topics</a:t>
                      </a:r>
                    </a:p>
                  </a:txBody>
                  <a:tcPr marL="91440" marR="91440" marT="45720" marB="45720">
                    <a:solidFill>
                      <a:srgbClr val="112B43"/>
                    </a:solidFill>
                  </a:tcPr>
                </a:tc>
                <a:tc>
                  <a:txBody>
                    <a:bodyPr>
                      <a:noAutofit/>
                    </a:bodyPr>
                    <a:lstStyle/>
                    <a:p>
                      <a:r>
                        <a:rPr sz="1725" b="1">
                          <a:solidFill>
                            <a:srgbClr val="FFFFFF"/>
                          </a:solidFill>
                          <a:latin typeface="Arial"/>
                          <a:ea typeface="Arial"/>
                          <a:cs typeface="Arial"/>
                        </a:rPr>
                        <a:t>Slides</a:t>
                      </a:r>
                    </a:p>
                  </a:txBody>
                  <a:tcPr marL="91440" marR="91440" marT="45720" marB="45720">
                    <a:solidFill>
                      <a:srgbClr val="112B43"/>
                    </a:solidFill>
                  </a:tcPr>
                </a:tc>
              </a:tr>
              <a:tr h="615950">
                <a:tc>
                  <a:txBody>
                    <a:bodyPr>
                      <a:noAutofit/>
                    </a:bodyPr>
                    <a:lstStyle/>
                    <a:p>
                      <a:r>
                        <a:rPr sz="1725" b="0">
                          <a:solidFill>
                            <a:srgbClr val="183349"/>
                          </a:solidFill>
                          <a:latin typeface="Arial"/>
                          <a:ea typeface="Arial"/>
                          <a:cs typeface="Arial"/>
                        </a:rPr>
                        <a:t>Access and roles</a:t>
                      </a:r>
                    </a:p>
                  </a:txBody>
                  <a:tcPr marL="91440" marR="91440" marT="45720" marB="45720">
                    <a:solidFill>
                      <a:srgbClr val="EAF2F6"/>
                    </a:solidFill>
                  </a:tcPr>
                </a:tc>
                <a:tc>
                  <a:txBody>
                    <a:bodyPr>
                      <a:noAutofit/>
                    </a:bodyPr>
                    <a:lstStyle/>
                    <a:p>
                      <a:r>
                        <a:rPr sz="1725" b="0">
                          <a:solidFill>
                            <a:srgbClr val="183349"/>
                          </a:solidFill>
                          <a:latin typeface="Arial"/>
                          <a:ea typeface="Arial"/>
                          <a:cs typeface="Arial"/>
                        </a:rPr>
                        <a:t>Sign-in, devices and native screens</a:t>
                      </a:r>
                    </a:p>
                  </a:txBody>
                  <a:tcPr marL="91440" marR="91440" marT="45720" marB="45720">
                    <a:solidFill>
                      <a:srgbClr val="EAF2F6"/>
                    </a:solidFill>
                  </a:tcPr>
                </a:tc>
                <a:tc>
                  <a:txBody>
                    <a:bodyPr>
                      <a:noAutofit/>
                    </a:bodyPr>
                    <a:lstStyle/>
                    <a:p>
                      <a:r>
                        <a:rPr sz="1725" b="0">
                          <a:solidFill>
                            <a:srgbClr val="183349"/>
                          </a:solidFill>
                          <a:latin typeface="Arial"/>
                          <a:ea typeface="Arial"/>
                          <a:cs typeface="Arial"/>
                        </a:rPr>
                        <a:t>3–8</a:t>
                      </a:r>
                    </a:p>
                  </a:txBody>
                  <a:tcPr marL="91440" marR="91440" marT="45720" marB="45720">
                    <a:solidFill>
                      <a:srgbClr val="EAF2F6"/>
                    </a:solidFill>
                  </a:tcPr>
                </a:tc>
              </a:tr>
              <a:tr h="615950">
                <a:tc>
                  <a:txBody>
                    <a:bodyPr>
                      <a:noAutofit/>
                    </a:bodyPr>
                    <a:lstStyle/>
                    <a:p>
                      <a:r>
                        <a:rPr sz="1725" b="0">
                          <a:solidFill>
                            <a:srgbClr val="183349"/>
                          </a:solidFill>
                          <a:latin typeface="Arial"/>
                          <a:ea typeface="Arial"/>
                          <a:cs typeface="Arial"/>
                        </a:rPr>
                        <a:t>Field procedures</a:t>
                      </a:r>
                    </a:p>
                  </a:txBody>
                  <a:tcPr marL="91440" marR="91440" marT="45720" marB="45720">
                    <a:solidFill>
                      <a:srgbClr val="FFFFFF"/>
                    </a:solidFill>
                  </a:tcPr>
                </a:tc>
                <a:tc>
                  <a:txBody>
                    <a:bodyPr>
                      <a:noAutofit/>
                    </a:bodyPr>
                    <a:lstStyle/>
                    <a:p>
                      <a:r>
                        <a:rPr sz="1725" b="0">
                          <a:solidFill>
                            <a:srgbClr val="183349"/>
                          </a:solidFill>
                          <a:latin typeface="Arial"/>
                          <a:ea typeface="Arial"/>
                          <a:cs typeface="Arial"/>
                        </a:rPr>
                        <a:t>Preparation, jobs, inspections and readings</a:t>
                      </a:r>
                    </a:p>
                  </a:txBody>
                  <a:tcPr marL="91440" marR="91440" marT="45720" marB="45720">
                    <a:solidFill>
                      <a:srgbClr val="FFFFFF"/>
                    </a:solidFill>
                  </a:tcPr>
                </a:tc>
                <a:tc>
                  <a:txBody>
                    <a:bodyPr>
                      <a:noAutofit/>
                    </a:bodyPr>
                    <a:lstStyle/>
                    <a:p>
                      <a:r>
                        <a:rPr sz="1725" b="0">
                          <a:solidFill>
                            <a:srgbClr val="183349"/>
                          </a:solidFill>
                          <a:latin typeface="Arial"/>
                          <a:ea typeface="Arial"/>
                          <a:cs typeface="Arial"/>
                        </a:rPr>
                        <a:t>9–28</a:t>
                      </a:r>
                    </a:p>
                  </a:txBody>
                  <a:tcPr marL="91440" marR="91440" marT="45720" marB="45720">
                    <a:solidFill>
                      <a:srgbClr val="FFFFFF"/>
                    </a:solidFill>
                  </a:tcPr>
                </a:tc>
              </a:tr>
              <a:tr h="615950">
                <a:tc>
                  <a:txBody>
                    <a:bodyPr>
                      <a:noAutofit/>
                    </a:bodyPr>
                    <a:lstStyle/>
                    <a:p>
                      <a:r>
                        <a:rPr sz="1725" b="0">
                          <a:solidFill>
                            <a:srgbClr val="183349"/>
                          </a:solidFill>
                          <a:latin typeface="Arial"/>
                          <a:ea typeface="Arial"/>
                          <a:cs typeface="Arial"/>
                        </a:rPr>
                        <a:t>Evidence recovery</a:t>
                      </a:r>
                    </a:p>
                  </a:txBody>
                  <a:tcPr marL="91440" marR="91440" marT="45720" marB="45720">
                    <a:solidFill>
                      <a:srgbClr val="EAF2F6"/>
                    </a:solidFill>
                  </a:tcPr>
                </a:tc>
                <a:tc>
                  <a:txBody>
                    <a:bodyPr>
                      <a:noAutofit/>
                    </a:bodyPr>
                    <a:lstStyle/>
                    <a:p>
                      <a:r>
                        <a:rPr sz="1725" b="0">
                          <a:solidFill>
                            <a:srgbClr val="183349"/>
                          </a:solidFill>
                          <a:latin typeface="Arial"/>
                          <a:ea typeface="Arial"/>
                          <a:cs typeface="Arial"/>
                        </a:rPr>
                        <a:t>Outbox, offline use, conflicts and handover</a:t>
                      </a:r>
                    </a:p>
                  </a:txBody>
                  <a:tcPr marL="91440" marR="91440" marT="45720" marB="45720">
                    <a:solidFill>
                      <a:srgbClr val="EAF2F6"/>
                    </a:solidFill>
                  </a:tcPr>
                </a:tc>
                <a:tc>
                  <a:txBody>
                    <a:bodyPr>
                      <a:noAutofit/>
                    </a:bodyPr>
                    <a:lstStyle/>
                    <a:p>
                      <a:r>
                        <a:rPr sz="1725" b="0">
                          <a:solidFill>
                            <a:srgbClr val="183349"/>
                          </a:solidFill>
                          <a:latin typeface="Arial"/>
                          <a:ea typeface="Arial"/>
                          <a:cs typeface="Arial"/>
                        </a:rPr>
                        <a:t>29–40</a:t>
                      </a:r>
                    </a:p>
                  </a:txBody>
                  <a:tcPr marL="91440" marR="91440" marT="45720" marB="45720">
                    <a:solidFill>
                      <a:srgbClr val="EAF2F6"/>
                    </a:solidFill>
                  </a:tcPr>
                </a:tc>
              </a:tr>
              <a:tr h="615950">
                <a:tc>
                  <a:txBody>
                    <a:bodyPr>
                      <a:noAutofit/>
                    </a:bodyPr>
                    <a:lstStyle/>
                    <a:p>
                      <a:r>
                        <a:rPr sz="1725" b="0">
                          <a:solidFill>
                            <a:srgbClr val="183349"/>
                          </a:solidFill>
                          <a:latin typeface="Arial"/>
                          <a:ea typeface="Arial"/>
                          <a:cs typeface="Arial"/>
                        </a:rPr>
                        <a:t>Connected workflows</a:t>
                      </a:r>
                    </a:p>
                  </a:txBody>
                  <a:tcPr marL="91440" marR="91440" marT="45720" marB="45720">
                    <a:solidFill>
                      <a:srgbClr val="FFFFFF"/>
                    </a:solidFill>
                  </a:tcPr>
                </a:tc>
                <a:tc>
                  <a:txBody>
                    <a:bodyPr>
                      <a:noAutofit/>
                    </a:bodyPr>
                    <a:lstStyle/>
                    <a:p>
                      <a:r>
                        <a:rPr sz="1725" b="0">
                          <a:solidFill>
                            <a:srgbClr val="183349"/>
                          </a:solidFill>
                          <a:latin typeface="Arial"/>
                          <a:ea typeface="Arial"/>
                          <a:cs typeface="Arial"/>
                        </a:rPr>
                        <a:t>Maps, Workspace and utility scenarios</a:t>
                      </a:r>
                    </a:p>
                  </a:txBody>
                  <a:tcPr marL="91440" marR="91440" marT="45720" marB="45720">
                    <a:solidFill>
                      <a:srgbClr val="FFFFFF"/>
                    </a:solidFill>
                  </a:tcPr>
                </a:tc>
                <a:tc>
                  <a:txBody>
                    <a:bodyPr>
                      <a:noAutofit/>
                    </a:bodyPr>
                    <a:lstStyle/>
                    <a:p>
                      <a:r>
                        <a:rPr sz="1725" b="0">
                          <a:solidFill>
                            <a:srgbClr val="183349"/>
                          </a:solidFill>
                          <a:latin typeface="Arial"/>
                          <a:ea typeface="Arial"/>
                          <a:cs typeface="Arial"/>
                        </a:rPr>
                        <a:t>41–47</a:t>
                      </a:r>
                    </a:p>
                  </a:txBody>
                  <a:tcPr marL="91440" marR="91440" marT="45720" marB="45720">
                    <a:solidFill>
                      <a:srgbClr val="FFFFFF"/>
                    </a:solidFill>
                  </a:tcPr>
                </a:tc>
              </a:tr>
              <a:tr h="615950">
                <a:tc>
                  <a:txBody>
                    <a:bodyPr>
                      <a:noAutofit/>
                    </a:bodyPr>
                    <a:lstStyle/>
                    <a:p>
                      <a:r>
                        <a:rPr sz="1725" b="0">
                          <a:solidFill>
                            <a:srgbClr val="183349"/>
                          </a:solidFill>
                          <a:latin typeface="Arial"/>
                          <a:ea typeface="Arial"/>
                          <a:cs typeface="Arial"/>
                        </a:rPr>
                        <a:t>Practice and support</a:t>
                      </a:r>
                    </a:p>
                  </a:txBody>
                  <a:tcPr marL="91440" marR="91440" marT="45720" marB="45720">
                    <a:solidFill>
                      <a:srgbClr val="EAF2F6"/>
                    </a:solidFill>
                  </a:tcPr>
                </a:tc>
                <a:tc>
                  <a:txBody>
                    <a:bodyPr>
                      <a:noAutofit/>
                    </a:bodyPr>
                    <a:lstStyle/>
                    <a:p>
                      <a:r>
                        <a:rPr sz="1725" b="0">
                          <a:solidFill>
                            <a:srgbClr val="183349"/>
                          </a:solidFill>
                          <a:latin typeface="Arial"/>
                          <a:ea typeface="Arial"/>
                          <a:cs typeface="Arial"/>
                        </a:rPr>
                        <a:t>Troubleshooting, exercises and shift review</a:t>
                      </a:r>
                    </a:p>
                  </a:txBody>
                  <a:tcPr marL="91440" marR="91440" marT="45720" marB="45720">
                    <a:solidFill>
                      <a:srgbClr val="EAF2F6"/>
                    </a:solidFill>
                  </a:tcPr>
                </a:tc>
                <a:tc>
                  <a:txBody>
                    <a:bodyPr>
                      <a:noAutofit/>
                    </a:bodyPr>
                    <a:lstStyle/>
                    <a:p>
                      <a:r>
                        <a:rPr sz="1725" b="0">
                          <a:solidFill>
                            <a:srgbClr val="183349"/>
                          </a:solidFill>
                          <a:latin typeface="Arial"/>
                          <a:ea typeface="Arial"/>
                          <a:cs typeface="Arial"/>
                        </a:rPr>
                        <a:t>48–54</a:t>
                      </a:r>
                    </a:p>
                  </a:txBody>
                  <a:tcPr marL="91440" marR="91440" marT="45720" marB="45720">
                    <a:solidFill>
                      <a:srgbClr val="EAF2F6"/>
                    </a:solidFill>
                  </a:tcPr>
                </a:tc>
              </a:tr>
            </a:tbl>
          </a:graphicData>
        </a:graphic>
      </p:graphicFrame>
      <p:sp>
        <p:nvSpPr>
          <p:cNvPr id="4" name="">
            <a:extLst xmlns:a="http://schemas.openxmlformats.org/drawingml/2006/main">
              <a:ext uri="{FF2B5EF4-FFF2-40B4-BE49-F238E27FC236}">
                <a16:creationId xmlns:a16="http://schemas.microsoft.com/office/drawing/2014/main" id="{B1272FF5-9044-440D-A825-4AB5B58A2657}"/>
              </a:ext>
            </a:extLst>
          </p:cNvPr>
          <p:cNvSpPr>
            <a:spLocks xmlns:a="http://schemas.openxmlformats.org/drawingml/2006/main" noGrp="1"/>
          </p:cNvSpPr>
          <p:nvPr/>
        </p:nvSpPr>
        <p:spPr>
          <a:xfrm xmlns:a="http://schemas.openxmlformats.org/drawingml/2006/main">
            <a:off x="609600" y="576262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597182"/>
                </a:solidFill>
                <a:latin typeface="Arial"/>
                <a:ea typeface="Arial"/>
                <a:cs typeface="Arial"/>
              </a:defRPr>
            </a:pPr>
            <a:r>
              <a:rPr sz="1725" b="0">
                <a:solidFill>
                  <a:srgbClr val="597182"/>
                </a:solidFill>
                <a:latin typeface="Arial"/>
                <a:ea typeface="Arial"/>
                <a:cs typeface="Arial"/>
              </a:rPr>
              <a:t>Each illustrated procedure is followed by a matching app screen. Use Slide Sorter or the slide numbers to navigate.</a:t>
            </a:r>
          </a:p>
        </p:txBody>
      </p:sp>
      <p:sp>
        <p:nvSpPr>
          <p:cNvPr id="5" name="">
            <a:extLst xmlns:a="http://schemas.openxmlformats.org/drawingml/2006/main">
              <a:ext uri="{FF2B5EF4-FFF2-40B4-BE49-F238E27FC236}">
                <a16:creationId xmlns:a16="http://schemas.microsoft.com/office/drawing/2014/main" id="{0CF5D281-1426-419A-B5CC-4FAF53E16E5C}"/>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Mobile manual / 0.5</a:t>
            </a:r>
          </a:p>
        </p:txBody>
      </p:sp>
      <p:sp>
        <p:nvSpPr>
          <p:cNvPr id="6" name="">
            <a:extLst xmlns:a="http://schemas.openxmlformats.org/drawingml/2006/main">
              <a:ext uri="{FF2B5EF4-FFF2-40B4-BE49-F238E27FC236}">
                <a16:creationId xmlns:a16="http://schemas.microsoft.com/office/drawing/2014/main" id="{7F3634F3-DF2A-448F-8443-FA89C12FD954}"/>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02</a:t>
            </a:r>
          </a:p>
        </p:txBody>
      </p:sp>
    </p:spTree>
    <p:extLst>
      <p:ext uri="{BB962C8B-B14F-4D97-AF65-F5344CB8AC3E}">
        <p14:creationId xmlns:p14="http://schemas.microsoft.com/office/powerpoint/2010/main" val="603181292"/>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AD1FA669-A8F9-402B-A022-66115F468003}"/>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Using this manual</a:t>
            </a:r>
          </a:p>
        </p:txBody>
      </p:sp>
      <p:sp>
        <p:nvSpPr>
          <p:cNvPr id="2" name="">
            <a:extLst xmlns:a="http://schemas.openxmlformats.org/drawingml/2006/main">
              <a:ext uri="{FF2B5EF4-FFF2-40B4-BE49-F238E27FC236}">
                <a16:creationId xmlns:a16="http://schemas.microsoft.com/office/drawing/2014/main" id="{A5B0C271-EC3A-4382-8062-4DDBC3E11D35}"/>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007F7A"/>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B6C8FC9D-EFFD-4A1F-A1A2-99442B3DE435}"/>
              </a:ext>
            </a:extLst>
          </p:cNvPr>
          <p:cNvSpPr>
            <a:spLocks xmlns:a="http://schemas.openxmlformats.org/drawingml/2006/main" noGrp="1"/>
          </p:cNvSpPr>
          <p:nvPr/>
        </p:nvSpPr>
        <p:spPr>
          <a:xfrm xmlns:a="http://schemas.openxmlformats.org/drawingml/2006/main">
            <a:off x="609600" y="1457325"/>
            <a:ext cx="109728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007F7A"/>
                </a:solidFill>
                <a:latin typeface="Arial"/>
                <a:ea typeface="Arial"/>
                <a:cs typeface="Arial"/>
              </a:defRPr>
            </a:pPr>
            <a:r>
              <a:rPr sz="1500" b="1">
                <a:solidFill>
                  <a:srgbClr val="007F7A"/>
                </a:solidFill>
                <a:latin typeface="Arial"/>
                <a:ea typeface="Arial"/>
                <a:cs typeface="Arial"/>
              </a:rPr>
              <a:t>All roles</a:t>
            </a:r>
          </a:p>
        </p:txBody>
      </p:sp>
      <p:sp>
        <p:nvSpPr>
          <p:cNvPr id="4" name="">
            <a:extLst xmlns:a="http://schemas.openxmlformats.org/drawingml/2006/main">
              <a:ext uri="{FF2B5EF4-FFF2-40B4-BE49-F238E27FC236}">
                <a16:creationId xmlns:a16="http://schemas.microsoft.com/office/drawing/2014/main" id="{B8C43EAF-F655-43AD-9B49-5A86CDAF375C}"/>
              </a:ext>
            </a:extLst>
          </p:cNvPr>
          <p:cNvSpPr>
            <a:spLocks xmlns:a="http://schemas.openxmlformats.org/drawingml/2006/main" noGrp="1"/>
          </p:cNvSpPr>
          <p:nvPr/>
        </p:nvSpPr>
        <p:spPr>
          <a:xfrm xmlns:a="http://schemas.openxmlformats.org/drawingml/2006/main">
            <a:off x="609600" y="200977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007F7A"/>
                </a:solidFill>
                <a:latin typeface="Arial"/>
                <a:ea typeface="Arial"/>
                <a:cs typeface="Arial"/>
              </a:defRPr>
            </a:pPr>
            <a:r>
              <a:rPr sz="2400" b="1">
                <a:solidFill>
                  <a:srgbClr val="007F7A"/>
                </a:solidFill>
                <a:latin typeface="Arial"/>
                <a:ea typeface="Arial"/>
                <a:cs typeface="Arial"/>
              </a:rPr>
              <a:t>01</a:t>
            </a:r>
          </a:p>
        </p:txBody>
      </p:sp>
      <p:sp>
        <p:nvSpPr>
          <p:cNvPr id="5" name="">
            <a:extLst xmlns:a="http://schemas.openxmlformats.org/drawingml/2006/main">
              <a:ext uri="{FF2B5EF4-FFF2-40B4-BE49-F238E27FC236}">
                <a16:creationId xmlns:a16="http://schemas.microsoft.com/office/drawing/2014/main" id="{ABA0DF74-53F2-446F-B0BB-4DB04EFA465F}"/>
              </a:ext>
            </a:extLst>
          </p:cNvPr>
          <p:cNvSpPr>
            <a:spLocks xmlns:a="http://schemas.openxmlformats.org/drawingml/2006/main" noGrp="1"/>
          </p:cNvSpPr>
          <p:nvPr/>
        </p:nvSpPr>
        <p:spPr>
          <a:xfrm xmlns:a="http://schemas.openxmlformats.org/drawingml/2006/main">
            <a:off x="1409700" y="200977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Choose your role</a:t>
            </a:r>
          </a:p>
        </p:txBody>
      </p:sp>
      <p:sp>
        <p:nvSpPr>
          <p:cNvPr id="6" name="">
            <a:extLst xmlns:a="http://schemas.openxmlformats.org/drawingml/2006/main">
              <a:ext uri="{FF2B5EF4-FFF2-40B4-BE49-F238E27FC236}">
                <a16:creationId xmlns:a16="http://schemas.microsoft.com/office/drawing/2014/main" id="{71A25CC5-E892-4BAC-B428-A292C0D9069A}"/>
              </a:ext>
            </a:extLst>
          </p:cNvPr>
          <p:cNvSpPr>
            <a:spLocks xmlns:a="http://schemas.openxmlformats.org/drawingml/2006/main" noGrp="1"/>
          </p:cNvSpPr>
          <p:nvPr/>
        </p:nvSpPr>
        <p:spPr>
          <a:xfrm xmlns:a="http://schemas.openxmlformats.org/drawingml/2006/main">
            <a:off x="1409700" y="240982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Field users capture work and evidence. Engineers investigate. Administrators govern approvals. Viewers review records.</a:t>
            </a:r>
          </a:p>
        </p:txBody>
      </p:sp>
      <p:sp>
        <p:nvSpPr>
          <p:cNvPr id="7" name="">
            <a:extLst xmlns:a="http://schemas.openxmlformats.org/drawingml/2006/main">
              <a:ext uri="{FF2B5EF4-FFF2-40B4-BE49-F238E27FC236}">
                <a16:creationId xmlns:a16="http://schemas.microsoft.com/office/drawing/2014/main" id="{B645F0DB-A03C-46D4-B28D-AE54ADC6E50E}"/>
              </a:ext>
            </a:extLst>
          </p:cNvPr>
          <p:cNvSpPr>
            <a:spLocks xmlns:a="http://schemas.openxmlformats.org/drawingml/2006/main" noGrp="1"/>
          </p:cNvSpPr>
          <p:nvPr/>
        </p:nvSpPr>
        <p:spPr>
          <a:xfrm xmlns:a="http://schemas.openxmlformats.org/drawingml/2006/main">
            <a:off x="609600" y="3143250"/>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007F7A"/>
                </a:solidFill>
                <a:latin typeface="Arial"/>
                <a:ea typeface="Arial"/>
                <a:cs typeface="Arial"/>
              </a:defRPr>
            </a:pPr>
            <a:r>
              <a:rPr sz="2400" b="1">
                <a:solidFill>
                  <a:srgbClr val="007F7A"/>
                </a:solidFill>
                <a:latin typeface="Arial"/>
                <a:ea typeface="Arial"/>
                <a:cs typeface="Arial"/>
              </a:rPr>
              <a:t>02</a:t>
            </a:r>
          </a:p>
        </p:txBody>
      </p:sp>
      <p:sp>
        <p:nvSpPr>
          <p:cNvPr id="8" name="">
            <a:extLst xmlns:a="http://schemas.openxmlformats.org/drawingml/2006/main">
              <a:ext uri="{FF2B5EF4-FFF2-40B4-BE49-F238E27FC236}">
                <a16:creationId xmlns:a16="http://schemas.microsoft.com/office/drawing/2014/main" id="{73F6EA02-7E0E-47BD-A989-386BCF3DB968}"/>
              </a:ext>
            </a:extLst>
          </p:cNvPr>
          <p:cNvSpPr>
            <a:spLocks xmlns:a="http://schemas.openxmlformats.org/drawingml/2006/main" noGrp="1"/>
          </p:cNvSpPr>
          <p:nvPr/>
        </p:nvSpPr>
        <p:spPr>
          <a:xfrm xmlns:a="http://schemas.openxmlformats.org/drawingml/2006/main">
            <a:off x="1409700" y="3143250"/>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Follow the field cycle</a:t>
            </a:r>
          </a:p>
        </p:txBody>
      </p:sp>
      <p:sp>
        <p:nvSpPr>
          <p:cNvPr id="9" name="">
            <a:extLst xmlns:a="http://schemas.openxmlformats.org/drawingml/2006/main">
              <a:ext uri="{FF2B5EF4-FFF2-40B4-BE49-F238E27FC236}">
                <a16:creationId xmlns:a16="http://schemas.microsoft.com/office/drawing/2014/main" id="{F73711BA-1817-4AE6-8DD0-CAD92714C51E}"/>
              </a:ext>
            </a:extLst>
          </p:cNvPr>
          <p:cNvSpPr>
            <a:spLocks xmlns:a="http://schemas.openxmlformats.org/drawingml/2006/main" noGrp="1"/>
          </p:cNvSpPr>
          <p:nvPr/>
        </p:nvSpPr>
        <p:spPr>
          <a:xfrm xmlns:a="http://schemas.openxmlformats.org/drawingml/2006/main">
            <a:off x="1409700" y="3543300"/>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Prepare online, verify the equipment, record the work, synchronize and confirm the accepted result.</a:t>
            </a:r>
          </a:p>
        </p:txBody>
      </p:sp>
      <p:sp>
        <p:nvSpPr>
          <p:cNvPr id="10" name="">
            <a:extLst xmlns:a="http://schemas.openxmlformats.org/drawingml/2006/main">
              <a:ext uri="{FF2B5EF4-FFF2-40B4-BE49-F238E27FC236}">
                <a16:creationId xmlns:a16="http://schemas.microsoft.com/office/drawing/2014/main" id="{7E3F17F4-C3B7-4A02-8FEB-2BA907C33CC8}"/>
              </a:ext>
            </a:extLst>
          </p:cNvPr>
          <p:cNvSpPr>
            <a:spLocks xmlns:a="http://schemas.openxmlformats.org/drawingml/2006/main" noGrp="1"/>
          </p:cNvSpPr>
          <p:nvPr/>
        </p:nvSpPr>
        <p:spPr>
          <a:xfrm xmlns:a="http://schemas.openxmlformats.org/drawingml/2006/main">
            <a:off x="609600" y="427672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007F7A"/>
                </a:solidFill>
                <a:latin typeface="Arial"/>
                <a:ea typeface="Arial"/>
                <a:cs typeface="Arial"/>
              </a:defRPr>
            </a:pPr>
            <a:r>
              <a:rPr sz="2400" b="1">
                <a:solidFill>
                  <a:srgbClr val="007F7A"/>
                </a:solidFill>
                <a:latin typeface="Arial"/>
                <a:ea typeface="Arial"/>
                <a:cs typeface="Arial"/>
              </a:rPr>
              <a:t>03</a:t>
            </a:r>
          </a:p>
        </p:txBody>
      </p:sp>
      <p:sp>
        <p:nvSpPr>
          <p:cNvPr id="11" name="">
            <a:extLst xmlns:a="http://schemas.openxmlformats.org/drawingml/2006/main">
              <a:ext uri="{FF2B5EF4-FFF2-40B4-BE49-F238E27FC236}">
                <a16:creationId xmlns:a16="http://schemas.microsoft.com/office/drawing/2014/main" id="{107EA411-1933-43DA-A170-78C73A13B312}"/>
              </a:ext>
            </a:extLst>
          </p:cNvPr>
          <p:cNvSpPr>
            <a:spLocks xmlns:a="http://schemas.openxmlformats.org/drawingml/2006/main" noGrp="1"/>
          </p:cNvSpPr>
          <p:nvPr/>
        </p:nvSpPr>
        <p:spPr>
          <a:xfrm xmlns:a="http://schemas.openxmlformats.org/drawingml/2006/main">
            <a:off x="1409700" y="427672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Use the web companion</a:t>
            </a:r>
          </a:p>
        </p:txBody>
      </p:sp>
      <p:sp>
        <p:nvSpPr>
          <p:cNvPr id="12" name="">
            <a:extLst xmlns:a="http://schemas.openxmlformats.org/drawingml/2006/main">
              <a:ext uri="{FF2B5EF4-FFF2-40B4-BE49-F238E27FC236}">
                <a16:creationId xmlns:a16="http://schemas.microsoft.com/office/drawing/2014/main" id="{1FAE4D7A-03C5-4905-8FE6-6D2A0FAC52C8}"/>
              </a:ext>
            </a:extLst>
          </p:cNvPr>
          <p:cNvSpPr>
            <a:spLocks xmlns:a="http://schemas.openxmlformats.org/drawingml/2006/main" noGrp="1"/>
          </p:cNvSpPr>
          <p:nvPr/>
        </p:nvSpPr>
        <p:spPr>
          <a:xfrm xmlns:a="http://schemas.openxmlformats.org/drawingml/2006/main">
            <a:off x="1409700" y="467677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Workspace opens the ten online modules. Their detailed operating instructions are in the separate Web app user manual.</a:t>
            </a:r>
          </a:p>
        </p:txBody>
      </p:sp>
      <p:sp>
        <p:nvSpPr>
          <p:cNvPr id="13" name="">
            <a:extLst xmlns:a="http://schemas.openxmlformats.org/drawingml/2006/main">
              <a:ext uri="{FF2B5EF4-FFF2-40B4-BE49-F238E27FC236}">
                <a16:creationId xmlns:a16="http://schemas.microsoft.com/office/drawing/2014/main" id="{59A5FAFA-FE0A-4B6F-A7AD-54DD950AA130}"/>
              </a:ext>
            </a:extLst>
          </p:cNvPr>
          <p:cNvSpPr>
            <a:spLocks xmlns:a="http://schemas.openxmlformats.org/drawingml/2006/main" noGrp="1"/>
          </p:cNvSpPr>
          <p:nvPr/>
        </p:nvSpPr>
        <p:spPr>
          <a:xfrm xmlns:a="http://schemas.openxmlformats.org/drawingml/2006/main">
            <a:off x="609600" y="5581650"/>
            <a:ext cx="10972800" cy="19050"/>
          </a:xfrm>
          <a:prstGeom xmlns:a="http://schemas.openxmlformats.org/drawingml/2006/main" prst="rect">
            <a:avLst/>
          </a:prstGeom>
          <a:solidFill xmlns:a="http://schemas.openxmlformats.org/drawingml/2006/main">
            <a:srgbClr val="D6E2E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8013BF42-120F-4B07-985F-11186CFBC9F8}"/>
              </a:ext>
            </a:extLst>
          </p:cNvPr>
          <p:cNvSpPr>
            <a:spLocks xmlns:a="http://schemas.openxmlformats.org/drawingml/2006/main" noGrp="1"/>
          </p:cNvSpPr>
          <p:nvPr/>
        </p:nvSpPr>
        <p:spPr>
          <a:xfrm xmlns:a="http://schemas.openxmlformats.org/drawingml/2006/main">
            <a:off x="609600" y="5753100"/>
            <a:ext cx="109061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007F7A"/>
                </a:solidFill>
                <a:latin typeface="Arial"/>
                <a:ea typeface="Arial"/>
                <a:cs typeface="Arial"/>
              </a:defRPr>
            </a:pPr>
            <a:r>
              <a:rPr sz="1725" b="1">
                <a:solidFill>
                  <a:srgbClr val="007F7A"/>
                </a:solidFill>
                <a:latin typeface="Arial"/>
                <a:ea typeface="Arial"/>
                <a:cs typeface="Arial"/>
              </a:rPr>
              <a:t>Screenshots show native iOS. Android follows the same workflow with platform-specific controls.</a:t>
            </a:r>
          </a:p>
        </p:txBody>
      </p:sp>
      <p:sp>
        <p:nvSpPr>
          <p:cNvPr id="15" name="">
            <a:extLst xmlns:a="http://schemas.openxmlformats.org/drawingml/2006/main">
              <a:ext uri="{FF2B5EF4-FFF2-40B4-BE49-F238E27FC236}">
                <a16:creationId xmlns:a16="http://schemas.microsoft.com/office/drawing/2014/main" id="{901BE523-E88B-4AB3-BB53-E85A7A331F3F}"/>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Mobile manual / 0.5</a:t>
            </a:r>
          </a:p>
        </p:txBody>
      </p:sp>
      <p:sp>
        <p:nvSpPr>
          <p:cNvPr id="16" name="">
            <a:extLst xmlns:a="http://schemas.openxmlformats.org/drawingml/2006/main">
              <a:ext uri="{FF2B5EF4-FFF2-40B4-BE49-F238E27FC236}">
                <a16:creationId xmlns:a16="http://schemas.microsoft.com/office/drawing/2014/main" id="{DDB8F131-E8D6-427C-AA16-6231C15CFBD9}"/>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03</a:t>
            </a:r>
          </a:p>
        </p:txBody>
      </p:sp>
    </p:spTree>
    <p:extLst>
      <p:ext uri="{BB962C8B-B14F-4D97-AF65-F5344CB8AC3E}">
        <p14:creationId xmlns:p14="http://schemas.microsoft.com/office/powerpoint/2010/main" val="331499848"/>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2C194277-8F70-4748-8148-FB8E1517EA5C}"/>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Roles and responsibility</a:t>
            </a:r>
          </a:p>
        </p:txBody>
      </p:sp>
      <p:sp>
        <p:nvSpPr>
          <p:cNvPr id="2" name="">
            <a:extLst xmlns:a="http://schemas.openxmlformats.org/drawingml/2006/main">
              <a:ext uri="{FF2B5EF4-FFF2-40B4-BE49-F238E27FC236}">
                <a16:creationId xmlns:a16="http://schemas.microsoft.com/office/drawing/2014/main" id="{786AC8EB-0EB1-4B83-AB9B-8F3826A7C4E8}"/>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007F7A"/>
          </a:solidFill>
          <a:ln xmlns:a="http://schemas.openxmlformats.org/drawingml/2006/main" w="0">
            <a:noFill/>
          </a:ln>
        </p:spPr>
      </p:sp>
      <p:graphicFrame>
        <p:nvGraphicFramePr>
          <p:cNvPr id="9" name=""/>
          <p:cNvGraphicFramePr/>
          <p:nvPr/>
        </p:nvGraphicFramePr>
        <p:xfrm>
          <a:off xmlns:a="http://schemas.openxmlformats.org/drawingml/2006/main" x="609600" y="1685925"/>
          <a:ext xmlns:a="http://schemas.openxmlformats.org/drawingml/2006/main" cx="10972800" cy="3695700"/>
        </p:xfrm>
        <a:graphic xmlns:a="http://schemas.openxmlformats.org/drawingml/2006/main">
          <a:graphicData uri="http://schemas.openxmlformats.org/drawingml/2006/table">
            <a:tbl>
              <a:tblPr/>
              <a:tblGrid>
                <a:gridCol w="2190750"/>
                <a:gridCol w="4476750"/>
                <a:gridCol w="4305300"/>
              </a:tblGrid>
              <a:tr h="739140">
                <a:tc>
                  <a:txBody>
                    <a:bodyPr>
                      <a:noAutofit/>
                    </a:bodyPr>
                    <a:lstStyle/>
                    <a:p>
                      <a:r>
                        <a:rPr sz="1725" b="1">
                          <a:solidFill>
                            <a:srgbClr val="FFFFFF"/>
                          </a:solidFill>
                          <a:latin typeface="Arial"/>
                          <a:ea typeface="Arial"/>
                          <a:cs typeface="Arial"/>
                        </a:rPr>
                        <a:t>Role</a:t>
                      </a:r>
                    </a:p>
                  </a:txBody>
                  <a:tcPr marL="91440" marR="91440" marT="45720" marB="45720">
                    <a:solidFill>
                      <a:srgbClr val="112B43"/>
                    </a:solidFill>
                  </a:tcPr>
                </a:tc>
                <a:tc>
                  <a:txBody>
                    <a:bodyPr>
                      <a:noAutofit/>
                    </a:bodyPr>
                    <a:lstStyle/>
                    <a:p>
                      <a:r>
                        <a:rPr sz="1725" b="1">
                          <a:solidFill>
                            <a:srgbClr val="FFFFFF"/>
                          </a:solidFill>
                          <a:latin typeface="Arial"/>
                          <a:ea typeface="Arial"/>
                          <a:cs typeface="Arial"/>
                        </a:rPr>
                        <a:t>Native field work</a:t>
                      </a:r>
                    </a:p>
                  </a:txBody>
                  <a:tcPr marL="91440" marR="91440" marT="45720" marB="45720">
                    <a:solidFill>
                      <a:srgbClr val="112B43"/>
                    </a:solidFill>
                  </a:tcPr>
                </a:tc>
                <a:tc>
                  <a:txBody>
                    <a:bodyPr>
                      <a:noAutofit/>
                    </a:bodyPr>
                    <a:lstStyle/>
                    <a:p>
                      <a:r>
                        <a:rPr sz="1725" b="1">
                          <a:solidFill>
                            <a:srgbClr val="FFFFFF"/>
                          </a:solidFill>
                          <a:latin typeface="Arial"/>
                          <a:ea typeface="Arial"/>
                          <a:cs typeface="Arial"/>
                        </a:rPr>
                        <a:t>Online responsibility</a:t>
                      </a:r>
                    </a:p>
                  </a:txBody>
                  <a:tcPr marL="91440" marR="91440" marT="45720" marB="45720">
                    <a:solidFill>
                      <a:srgbClr val="112B43"/>
                    </a:solidFill>
                  </a:tcPr>
                </a:tc>
              </a:tr>
              <a:tr h="739140">
                <a:tc>
                  <a:txBody>
                    <a:bodyPr>
                      <a:noAutofit/>
                    </a:bodyPr>
                    <a:lstStyle/>
                    <a:p>
                      <a:r>
                        <a:rPr sz="1725" b="0">
                          <a:solidFill>
                            <a:srgbClr val="183349"/>
                          </a:solidFill>
                          <a:latin typeface="Arial"/>
                          <a:ea typeface="Arial"/>
                          <a:cs typeface="Arial"/>
                        </a:rPr>
                        <a:t>Field</a:t>
                      </a:r>
                    </a:p>
                  </a:txBody>
                  <a:tcPr marL="91440" marR="91440" marT="45720" marB="45720">
                    <a:solidFill>
                      <a:srgbClr val="EAF2F6"/>
                    </a:solidFill>
                  </a:tcPr>
                </a:tc>
                <a:tc>
                  <a:txBody>
                    <a:bodyPr>
                      <a:noAutofit/>
                    </a:bodyPr>
                    <a:lstStyle/>
                    <a:p>
                      <a:r>
                        <a:rPr sz="1725" b="0">
                          <a:solidFill>
                            <a:srgbClr val="183349"/>
                          </a:solidFill>
                          <a:latin typeface="Arial"/>
                          <a:ea typeface="Arial"/>
                          <a:cs typeface="Arial"/>
                        </a:rPr>
                        <a:t>Work checks, inspections and readings</a:t>
                      </a:r>
                    </a:p>
                  </a:txBody>
                  <a:tcPr marL="91440" marR="91440" marT="45720" marB="45720">
                    <a:solidFill>
                      <a:srgbClr val="EAF2F6"/>
                    </a:solidFill>
                  </a:tcPr>
                </a:tc>
                <a:tc>
                  <a:txBody>
                    <a:bodyPr>
                      <a:noAutofit/>
                    </a:bodyPr>
                    <a:lstStyle/>
                    <a:p>
                      <a:r>
                        <a:rPr sz="1725" b="0">
                          <a:solidFill>
                            <a:srgbClr val="183349"/>
                          </a:solidFill>
                          <a:latin typeface="Arial"/>
                          <a:ea typeface="Arial"/>
                          <a:cs typeface="Arial"/>
                        </a:rPr>
                        <a:t>Review network context and assigned work</a:t>
                      </a:r>
                    </a:p>
                  </a:txBody>
                  <a:tcPr marL="91440" marR="91440" marT="45720" marB="45720">
                    <a:solidFill>
                      <a:srgbClr val="EAF2F6"/>
                    </a:solidFill>
                  </a:tcPr>
                </a:tc>
              </a:tr>
              <a:tr h="739140">
                <a:tc>
                  <a:txBody>
                    <a:bodyPr>
                      <a:noAutofit/>
                    </a:bodyPr>
                    <a:lstStyle/>
                    <a:p>
                      <a:r>
                        <a:rPr sz="1725" b="0">
                          <a:solidFill>
                            <a:srgbClr val="183349"/>
                          </a:solidFill>
                          <a:latin typeface="Arial"/>
                          <a:ea typeface="Arial"/>
                          <a:cs typeface="Arial"/>
                        </a:rPr>
                        <a:t>Engineer</a:t>
                      </a:r>
                    </a:p>
                  </a:txBody>
                  <a:tcPr marL="91440" marR="91440" marT="45720" marB="45720">
                    <a:solidFill>
                      <a:srgbClr val="FFFFFF"/>
                    </a:solidFill>
                  </a:tcPr>
                </a:tc>
                <a:tc>
                  <a:txBody>
                    <a:bodyPr>
                      <a:noAutofit/>
                    </a:bodyPr>
                    <a:lstStyle/>
                    <a:p>
                      <a:r>
                        <a:rPr sz="1725" b="0">
                          <a:solidFill>
                            <a:srgbClr val="183349"/>
                          </a:solidFill>
                          <a:latin typeface="Arial"/>
                          <a:ea typeface="Arial"/>
                          <a:cs typeface="Arial"/>
                        </a:rPr>
                        <a:t>Capture evidence and execute work</a:t>
                      </a:r>
                    </a:p>
                  </a:txBody>
                  <a:tcPr marL="91440" marR="91440" marT="45720" marB="45720">
                    <a:solidFill>
                      <a:srgbClr val="FFFFFF"/>
                    </a:solidFill>
                  </a:tcPr>
                </a:tc>
                <a:tc>
                  <a:txBody>
                    <a:bodyPr>
                      <a:noAutofit/>
                    </a:bodyPr>
                    <a:lstStyle/>
                    <a:p>
                      <a:r>
                        <a:rPr sz="1725" b="0">
                          <a:solidFill>
                            <a:srgbClr val="183349"/>
                          </a:solidFill>
                          <a:latin typeface="Arial"/>
                          <a:ea typeface="Arial"/>
                          <a:cs typeface="Arial"/>
                        </a:rPr>
                        <a:t>Edit records, investigate and prepare designs</a:t>
                      </a:r>
                    </a:p>
                  </a:txBody>
                  <a:tcPr marL="91440" marR="91440" marT="45720" marB="45720">
                    <a:solidFill>
                      <a:srgbClr val="FFFFFF"/>
                    </a:solidFill>
                  </a:tcPr>
                </a:tc>
              </a:tr>
              <a:tr h="739140">
                <a:tc>
                  <a:txBody>
                    <a:bodyPr>
                      <a:noAutofit/>
                    </a:bodyPr>
                    <a:lstStyle/>
                    <a:p>
                      <a:r>
                        <a:rPr sz="1725" b="0">
                          <a:solidFill>
                            <a:srgbClr val="183349"/>
                          </a:solidFill>
                          <a:latin typeface="Arial"/>
                          <a:ea typeface="Arial"/>
                          <a:cs typeface="Arial"/>
                        </a:rPr>
                        <a:t>Administrator</a:t>
                      </a:r>
                    </a:p>
                  </a:txBody>
                  <a:tcPr marL="91440" marR="91440" marT="45720" marB="45720">
                    <a:solidFill>
                      <a:srgbClr val="EAF2F6"/>
                    </a:solidFill>
                  </a:tcPr>
                </a:tc>
                <a:tc>
                  <a:txBody>
                    <a:bodyPr>
                      <a:noAutofit/>
                    </a:bodyPr>
                    <a:lstStyle/>
                    <a:p>
                      <a:r>
                        <a:rPr sz="1725" b="0">
                          <a:solidFill>
                            <a:srgbClr val="183349"/>
                          </a:solidFill>
                          <a:latin typeface="Arial"/>
                          <a:ea typeface="Arial"/>
                          <a:cs typeface="Arial"/>
                        </a:rPr>
                        <a:t>Review or capture field evidence</a:t>
                      </a:r>
                    </a:p>
                  </a:txBody>
                  <a:tcPr marL="91440" marR="91440" marT="45720" marB="45720">
                    <a:solidFill>
                      <a:srgbClr val="EAF2F6"/>
                    </a:solidFill>
                  </a:tcPr>
                </a:tc>
                <a:tc>
                  <a:txBody>
                    <a:bodyPr>
                      <a:noAutofit/>
                    </a:bodyPr>
                    <a:lstStyle/>
                    <a:p>
                      <a:r>
                        <a:rPr sz="1725" b="0">
                          <a:solidFill>
                            <a:srgbClr val="183349"/>
                          </a:solidFill>
                          <a:latin typeface="Arial"/>
                          <a:ea typeface="Arial"/>
                          <a:cs typeface="Arial"/>
                        </a:rPr>
                        <a:t>Approve, commission and govern data</a:t>
                      </a:r>
                    </a:p>
                  </a:txBody>
                  <a:tcPr marL="91440" marR="91440" marT="45720" marB="45720">
                    <a:solidFill>
                      <a:srgbClr val="EAF2F6"/>
                    </a:solidFill>
                  </a:tcPr>
                </a:tc>
              </a:tr>
              <a:tr h="739140">
                <a:tc>
                  <a:txBody>
                    <a:bodyPr>
                      <a:noAutofit/>
                    </a:bodyPr>
                    <a:lstStyle/>
                    <a:p>
                      <a:r>
                        <a:rPr sz="1725" b="0">
                          <a:solidFill>
                            <a:srgbClr val="183349"/>
                          </a:solidFill>
                          <a:latin typeface="Arial"/>
                          <a:ea typeface="Arial"/>
                          <a:cs typeface="Arial"/>
                        </a:rPr>
                        <a:t>Viewer</a:t>
                      </a:r>
                    </a:p>
                  </a:txBody>
                  <a:tcPr marL="91440" marR="91440" marT="45720" marB="45720">
                    <a:solidFill>
                      <a:srgbClr val="FFFFFF"/>
                    </a:solidFill>
                  </a:tcPr>
                </a:tc>
                <a:tc>
                  <a:txBody>
                    <a:bodyPr>
                      <a:noAutofit/>
                    </a:bodyPr>
                    <a:lstStyle/>
                    <a:p>
                      <a:r>
                        <a:rPr sz="1725" b="0">
                          <a:solidFill>
                            <a:srgbClr val="183349"/>
                          </a:solidFill>
                          <a:latin typeface="Arial"/>
                          <a:ea typeface="Arial"/>
                          <a:cs typeface="Arial"/>
                        </a:rPr>
                        <a:t>Read downloaded assets and work</a:t>
                      </a:r>
                    </a:p>
                  </a:txBody>
                  <a:tcPr marL="91440" marR="91440" marT="45720" marB="45720">
                    <a:solidFill>
                      <a:srgbClr val="FFFFFF"/>
                    </a:solidFill>
                  </a:tcPr>
                </a:tc>
                <a:tc>
                  <a:txBody>
                    <a:bodyPr>
                      <a:noAutofit/>
                    </a:bodyPr>
                    <a:lstStyle/>
                    <a:p>
                      <a:r>
                        <a:rPr sz="1725" b="0">
                          <a:solidFill>
                            <a:srgbClr val="183349"/>
                          </a:solidFill>
                          <a:latin typeface="Arial"/>
                          <a:ea typeface="Arial"/>
                          <a:cs typeface="Arial"/>
                        </a:rPr>
                        <a:t>Review records and export available evidence</a:t>
                      </a:r>
                    </a:p>
                  </a:txBody>
                  <a:tcPr marL="91440" marR="91440" marT="45720" marB="45720">
                    <a:solidFill>
                      <a:srgbClr val="FFFFFF"/>
                    </a:solidFill>
                  </a:tcPr>
                </a:tc>
              </a:tr>
            </a:tbl>
          </a:graphicData>
        </a:graphic>
      </p:graphicFrame>
      <p:sp>
        <p:nvSpPr>
          <p:cNvPr id="4" name="">
            <a:extLst xmlns:a="http://schemas.openxmlformats.org/drawingml/2006/main">
              <a:ext uri="{FF2B5EF4-FFF2-40B4-BE49-F238E27FC236}">
                <a16:creationId xmlns:a16="http://schemas.microsoft.com/office/drawing/2014/main" id="{F28FDD26-C8D7-4602-BC82-525955CDDCFF}"/>
              </a:ext>
            </a:extLst>
          </p:cNvPr>
          <p:cNvSpPr>
            <a:spLocks xmlns:a="http://schemas.openxmlformats.org/drawingml/2006/main" noGrp="1"/>
          </p:cNvSpPr>
          <p:nvPr/>
        </p:nvSpPr>
        <p:spPr>
          <a:xfrm xmlns:a="http://schemas.openxmlformats.org/drawingml/2006/main">
            <a:off x="609600" y="576262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597182"/>
                </a:solidFill>
                <a:latin typeface="Arial"/>
                <a:ea typeface="Arial"/>
                <a:cs typeface="Arial"/>
              </a:defRPr>
            </a:pPr>
            <a:r>
              <a:rPr sz="1725" b="0">
                <a:solidFill>
                  <a:srgbClr val="597182"/>
                </a:solidFill>
                <a:latin typeface="Arial"/>
                <a:ea typeface="Arial"/>
                <a:cs typeface="Arial"/>
              </a:rPr>
              <a:t>Crew search finds jobs. The pilot does not restrict access to an individual crew.</a:t>
            </a:r>
          </a:p>
        </p:txBody>
      </p:sp>
      <p:sp>
        <p:nvSpPr>
          <p:cNvPr id="5" name="">
            <a:extLst xmlns:a="http://schemas.openxmlformats.org/drawingml/2006/main">
              <a:ext uri="{FF2B5EF4-FFF2-40B4-BE49-F238E27FC236}">
                <a16:creationId xmlns:a16="http://schemas.microsoft.com/office/drawing/2014/main" id="{034C49D3-AAF6-4E8A-89E8-88068F31461C}"/>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Mobile manual / 0.5</a:t>
            </a:r>
          </a:p>
        </p:txBody>
      </p:sp>
      <p:sp>
        <p:nvSpPr>
          <p:cNvPr id="6" name="">
            <a:extLst xmlns:a="http://schemas.openxmlformats.org/drawingml/2006/main">
              <a:ext uri="{FF2B5EF4-FFF2-40B4-BE49-F238E27FC236}">
                <a16:creationId xmlns:a16="http://schemas.microsoft.com/office/drawing/2014/main" id="{CA4CACC1-12D9-42F6-8C7B-995A336E9FAE}"/>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04</a:t>
            </a:r>
          </a:p>
        </p:txBody>
      </p:sp>
    </p:spTree>
    <p:extLst>
      <p:ext uri="{BB962C8B-B14F-4D97-AF65-F5344CB8AC3E}">
        <p14:creationId xmlns:p14="http://schemas.microsoft.com/office/powerpoint/2010/main" val="800482366"/>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09F465A2-A341-43FF-AFDC-6D8DE048F9A6}"/>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Native screens and connectivity</a:t>
            </a:r>
          </a:p>
        </p:txBody>
      </p:sp>
      <p:sp>
        <p:nvSpPr>
          <p:cNvPr id="2" name="">
            <a:extLst xmlns:a="http://schemas.openxmlformats.org/drawingml/2006/main">
              <a:ext uri="{FF2B5EF4-FFF2-40B4-BE49-F238E27FC236}">
                <a16:creationId xmlns:a16="http://schemas.microsoft.com/office/drawing/2014/main" id="{8EDC8FC6-7D10-48C6-832A-AE40A3E8615C}"/>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007F7A"/>
          </a:solidFill>
          <a:ln xmlns:a="http://schemas.openxmlformats.org/drawingml/2006/main" w="0">
            <a:noFill/>
          </a:ln>
        </p:spPr>
      </p:sp>
      <p:graphicFrame>
        <p:nvGraphicFramePr>
          <p:cNvPr id="9" name=""/>
          <p:cNvGraphicFramePr/>
          <p:nvPr/>
        </p:nvGraphicFramePr>
        <p:xfrm>
          <a:off xmlns:a="http://schemas.openxmlformats.org/drawingml/2006/main" x="609600" y="1685925"/>
          <a:ext xmlns:a="http://schemas.openxmlformats.org/drawingml/2006/main" cx="10972800" cy="3695700"/>
        </p:xfrm>
        <a:graphic xmlns:a="http://schemas.openxmlformats.org/drawingml/2006/main">
          <a:graphicData uri="http://schemas.openxmlformats.org/drawingml/2006/table">
            <a:tbl>
              <a:tblPr/>
              <a:tblGrid>
                <a:gridCol w="2190750"/>
                <a:gridCol w="4476750"/>
                <a:gridCol w="4305300"/>
              </a:tblGrid>
              <a:tr h="615950">
                <a:tc>
                  <a:txBody>
                    <a:bodyPr>
                      <a:noAutofit/>
                    </a:bodyPr>
                    <a:lstStyle/>
                    <a:p>
                      <a:r>
                        <a:rPr sz="1725" b="1">
                          <a:solidFill>
                            <a:srgbClr val="FFFFFF"/>
                          </a:solidFill>
                          <a:latin typeface="Arial"/>
                          <a:ea typeface="Arial"/>
                          <a:cs typeface="Arial"/>
                        </a:rPr>
                        <a:t>Screen</a:t>
                      </a:r>
                    </a:p>
                  </a:txBody>
                  <a:tcPr marL="91440" marR="91440" marT="45720" marB="45720">
                    <a:solidFill>
                      <a:srgbClr val="112B43"/>
                    </a:solidFill>
                  </a:tcPr>
                </a:tc>
                <a:tc>
                  <a:txBody>
                    <a:bodyPr>
                      <a:noAutofit/>
                    </a:bodyPr>
                    <a:lstStyle/>
                    <a:p>
                      <a:r>
                        <a:rPr sz="1725" b="1">
                          <a:solidFill>
                            <a:srgbClr val="FFFFFF"/>
                          </a:solidFill>
                          <a:latin typeface="Arial"/>
                          <a:ea typeface="Arial"/>
                          <a:cs typeface="Arial"/>
                        </a:rPr>
                        <a:t>What you do</a:t>
                      </a:r>
                    </a:p>
                  </a:txBody>
                  <a:tcPr marL="91440" marR="91440" marT="45720" marB="45720">
                    <a:solidFill>
                      <a:srgbClr val="112B43"/>
                    </a:solidFill>
                  </a:tcPr>
                </a:tc>
                <a:tc>
                  <a:txBody>
                    <a:bodyPr>
                      <a:noAutofit/>
                    </a:bodyPr>
                    <a:lstStyle/>
                    <a:p>
                      <a:r>
                        <a:rPr sz="1725" b="1">
                          <a:solidFill>
                            <a:srgbClr val="FFFFFF"/>
                          </a:solidFill>
                          <a:latin typeface="Arial"/>
                          <a:ea typeface="Arial"/>
                          <a:cs typeface="Arial"/>
                        </a:rPr>
                        <a:t>Connection needed</a:t>
                      </a:r>
                    </a:p>
                  </a:txBody>
                  <a:tcPr marL="91440" marR="91440" marT="45720" marB="45720">
                    <a:solidFill>
                      <a:srgbClr val="112B43"/>
                    </a:solidFill>
                  </a:tcPr>
                </a:tc>
              </a:tr>
              <a:tr h="615950">
                <a:tc>
                  <a:txBody>
                    <a:bodyPr>
                      <a:noAutofit/>
                    </a:bodyPr>
                    <a:lstStyle/>
                    <a:p>
                      <a:r>
                        <a:rPr sz="1725" b="0">
                          <a:solidFill>
                            <a:srgbClr val="183349"/>
                          </a:solidFill>
                          <a:latin typeface="Arial"/>
                          <a:ea typeface="Arial"/>
                          <a:cs typeface="Arial"/>
                        </a:rPr>
                        <a:t>Work</a:t>
                      </a:r>
                    </a:p>
                  </a:txBody>
                  <a:tcPr marL="91440" marR="91440" marT="45720" marB="45720">
                    <a:solidFill>
                      <a:srgbClr val="EAF2F6"/>
                    </a:solidFill>
                  </a:tcPr>
                </a:tc>
                <a:tc>
                  <a:txBody>
                    <a:bodyPr>
                      <a:noAutofit/>
                    </a:bodyPr>
                    <a:lstStyle/>
                    <a:p>
                      <a:r>
                        <a:rPr sz="1725" b="0">
                          <a:solidFill>
                            <a:srgbClr val="183349"/>
                          </a:solidFill>
                          <a:latin typeface="Arial"/>
                          <a:ea typeface="Arial"/>
                          <a:cs typeface="Arial"/>
                        </a:rPr>
                        <a:t>Find jobs, review checks, queue transitions</a:t>
                      </a:r>
                    </a:p>
                  </a:txBody>
                  <a:tcPr marL="91440" marR="91440" marT="45720" marB="45720">
                    <a:solidFill>
                      <a:srgbClr val="EAF2F6"/>
                    </a:solidFill>
                  </a:tcPr>
                </a:tc>
                <a:tc>
                  <a:txBody>
                    <a:bodyPr>
                      <a:noAutofit/>
                    </a:bodyPr>
                    <a:lstStyle/>
                    <a:p>
                      <a:r>
                        <a:rPr sz="1725" b="0">
                          <a:solidFill>
                            <a:srgbClr val="183349"/>
                          </a:solidFill>
                          <a:latin typeface="Arial"/>
                          <a:ea typeface="Arial"/>
                          <a:cs typeface="Arial"/>
                        </a:rPr>
                        <a:t>Refresh and server acceptance</a:t>
                      </a:r>
                    </a:p>
                  </a:txBody>
                  <a:tcPr marL="91440" marR="91440" marT="45720" marB="45720">
                    <a:solidFill>
                      <a:srgbClr val="EAF2F6"/>
                    </a:solidFill>
                  </a:tcPr>
                </a:tc>
              </a:tr>
              <a:tr h="615950">
                <a:tc>
                  <a:txBody>
                    <a:bodyPr>
                      <a:noAutofit/>
                    </a:bodyPr>
                    <a:lstStyle/>
                    <a:p>
                      <a:r>
                        <a:rPr sz="1725" b="0">
                          <a:solidFill>
                            <a:srgbClr val="183349"/>
                          </a:solidFill>
                          <a:latin typeface="Arial"/>
                          <a:ea typeface="Arial"/>
                          <a:cs typeface="Arial"/>
                        </a:rPr>
                        <a:t>Assets</a:t>
                      </a:r>
                    </a:p>
                  </a:txBody>
                  <a:tcPr marL="91440" marR="91440" marT="45720" marB="45720">
                    <a:solidFill>
                      <a:srgbClr val="FFFFFF"/>
                    </a:solidFill>
                  </a:tcPr>
                </a:tc>
                <a:tc>
                  <a:txBody>
                    <a:bodyPr>
                      <a:noAutofit/>
                    </a:bodyPr>
                    <a:lstStyle/>
                    <a:p>
                      <a:r>
                        <a:rPr sz="1725" b="0">
                          <a:solidFill>
                            <a:srgbClr val="183349"/>
                          </a:solidFill>
                          <a:latin typeface="Arial"/>
                          <a:ea typeface="Arial"/>
                          <a:cs typeface="Arial"/>
                        </a:rPr>
                        <a:t>Review equipment, inspect and measure</a:t>
                      </a:r>
                    </a:p>
                  </a:txBody>
                  <a:tcPr marL="91440" marR="91440" marT="45720" marB="45720">
                    <a:solidFill>
                      <a:srgbClr val="FFFFFF"/>
                    </a:solidFill>
                  </a:tcPr>
                </a:tc>
                <a:tc>
                  <a:txBody>
                    <a:bodyPr>
                      <a:noAutofit/>
                    </a:bodyPr>
                    <a:lstStyle/>
                    <a:p>
                      <a:r>
                        <a:rPr sz="1725" b="0">
                          <a:solidFill>
                            <a:srgbClr val="183349"/>
                          </a:solidFill>
                          <a:latin typeface="Arial"/>
                          <a:ea typeface="Arial"/>
                          <a:cs typeface="Arial"/>
                        </a:rPr>
                        <a:t>Refresh and online map/trace</a:t>
                      </a:r>
                    </a:p>
                  </a:txBody>
                  <a:tcPr marL="91440" marR="91440" marT="45720" marB="45720">
                    <a:solidFill>
                      <a:srgbClr val="FFFFFF"/>
                    </a:solidFill>
                  </a:tcPr>
                </a:tc>
              </a:tr>
              <a:tr h="615950">
                <a:tc>
                  <a:txBody>
                    <a:bodyPr>
                      <a:noAutofit/>
                    </a:bodyPr>
                    <a:lstStyle/>
                    <a:p>
                      <a:r>
                        <a:rPr sz="1725" b="0">
                          <a:solidFill>
                            <a:srgbClr val="183349"/>
                          </a:solidFill>
                          <a:latin typeface="Arial"/>
                          <a:ea typeface="Arial"/>
                          <a:cs typeface="Arial"/>
                        </a:rPr>
                        <a:t>Outbox</a:t>
                      </a:r>
                    </a:p>
                  </a:txBody>
                  <a:tcPr marL="91440" marR="91440" marT="45720" marB="45720">
                    <a:solidFill>
                      <a:srgbClr val="EAF2F6"/>
                    </a:solidFill>
                  </a:tcPr>
                </a:tc>
                <a:tc>
                  <a:txBody>
                    <a:bodyPr>
                      <a:noAutofit/>
                    </a:bodyPr>
                    <a:lstStyle/>
                    <a:p>
                      <a:r>
                        <a:rPr sz="1725" b="0">
                          <a:solidFill>
                            <a:srgbClr val="183349"/>
                          </a:solidFill>
                          <a:latin typeface="Arial"/>
                          <a:ea typeface="Arial"/>
                          <a:cs typeface="Arial"/>
                        </a:rPr>
                        <a:t>Review evidence, synchronize, resolve conflicts</a:t>
                      </a:r>
                    </a:p>
                  </a:txBody>
                  <a:tcPr marL="91440" marR="91440" marT="45720" marB="45720">
                    <a:solidFill>
                      <a:srgbClr val="EAF2F6"/>
                    </a:solidFill>
                  </a:tcPr>
                </a:tc>
                <a:tc>
                  <a:txBody>
                    <a:bodyPr>
                      <a:noAutofit/>
                    </a:bodyPr>
                    <a:lstStyle/>
                    <a:p>
                      <a:r>
                        <a:rPr sz="1725" b="0">
                          <a:solidFill>
                            <a:srgbClr val="183349"/>
                          </a:solidFill>
                          <a:latin typeface="Arial"/>
                          <a:ea typeface="Arial"/>
                          <a:cs typeface="Arial"/>
                        </a:rPr>
                        <a:t>Sync and current-record review</a:t>
                      </a:r>
                    </a:p>
                  </a:txBody>
                  <a:tcPr marL="91440" marR="91440" marT="45720" marB="45720">
                    <a:solidFill>
                      <a:srgbClr val="EAF2F6"/>
                    </a:solidFill>
                  </a:tcPr>
                </a:tc>
              </a:tr>
              <a:tr h="615950">
                <a:tc>
                  <a:txBody>
                    <a:bodyPr>
                      <a:noAutofit/>
                    </a:bodyPr>
                    <a:lstStyle/>
                    <a:p>
                      <a:r>
                        <a:rPr sz="1725" b="0">
                          <a:solidFill>
                            <a:srgbClr val="183349"/>
                          </a:solidFill>
                          <a:latin typeface="Arial"/>
                          <a:ea typeface="Arial"/>
                          <a:cs typeface="Arial"/>
                        </a:rPr>
                        <a:t>Workspace</a:t>
                      </a:r>
                    </a:p>
                  </a:txBody>
                  <a:tcPr marL="91440" marR="91440" marT="45720" marB="45720">
                    <a:solidFill>
                      <a:srgbClr val="FFFFFF"/>
                    </a:solidFill>
                  </a:tcPr>
                </a:tc>
                <a:tc>
                  <a:txBody>
                    <a:bodyPr>
                      <a:noAutofit/>
                    </a:bodyPr>
                    <a:lstStyle/>
                    <a:p>
                      <a:r>
                        <a:rPr sz="1725" b="0">
                          <a:solidFill>
                            <a:srgbClr val="183349"/>
                          </a:solidFill>
                          <a:latin typeface="Arial"/>
                          <a:ea typeface="Arial"/>
                          <a:cs typeface="Arial"/>
                        </a:rPr>
                        <a:t>Use all ten web modules inside the app</a:t>
                      </a:r>
                    </a:p>
                  </a:txBody>
                  <a:tcPr marL="91440" marR="91440" marT="45720" marB="45720">
                    <a:solidFill>
                      <a:srgbClr val="FFFFFF"/>
                    </a:solidFill>
                  </a:tcPr>
                </a:tc>
                <a:tc>
                  <a:txBody>
                    <a:bodyPr>
                      <a:noAutofit/>
                    </a:bodyPr>
                    <a:lstStyle/>
                    <a:p>
                      <a:r>
                        <a:rPr sz="1725" b="0">
                          <a:solidFill>
                            <a:srgbClr val="183349"/>
                          </a:solidFill>
                          <a:latin typeface="Arial"/>
                          <a:ea typeface="Arial"/>
                          <a:cs typeface="Arial"/>
                        </a:rPr>
                        <a:t>Yes</a:t>
                      </a:r>
                    </a:p>
                  </a:txBody>
                  <a:tcPr marL="91440" marR="91440" marT="45720" marB="45720">
                    <a:solidFill>
                      <a:srgbClr val="FFFFFF"/>
                    </a:solidFill>
                  </a:tcPr>
                </a:tc>
              </a:tr>
              <a:tr h="615950">
                <a:tc>
                  <a:txBody>
                    <a:bodyPr>
                      <a:noAutofit/>
                    </a:bodyPr>
                    <a:lstStyle/>
                    <a:p>
                      <a:r>
                        <a:rPr sz="1725" b="0">
                          <a:solidFill>
                            <a:srgbClr val="183349"/>
                          </a:solidFill>
                          <a:latin typeface="Arial"/>
                          <a:ea typeface="Arial"/>
                          <a:cs typeface="Arial"/>
                        </a:rPr>
                        <a:t>Settings</a:t>
                      </a:r>
                    </a:p>
                  </a:txBody>
                  <a:tcPr marL="91440" marR="91440" marT="45720" marB="45720">
                    <a:solidFill>
                      <a:srgbClr val="EAF2F6"/>
                    </a:solidFill>
                  </a:tcPr>
                </a:tc>
                <a:tc>
                  <a:txBody>
                    <a:bodyPr>
                      <a:noAutofit/>
                    </a:bodyPr>
                    <a:lstStyle/>
                    <a:p>
                      <a:r>
                        <a:rPr sz="1725" b="0">
                          <a:solidFill>
                            <a:srgbClr val="183349"/>
                          </a:solidFill>
                          <a:latin typeface="Arial"/>
                          <a:ea typeface="Arial"/>
                          <a:cs typeface="Arial"/>
                        </a:rPr>
                        <a:t>Check server/role, renew session, sign out</a:t>
                      </a:r>
                    </a:p>
                  </a:txBody>
                  <a:tcPr marL="91440" marR="91440" marT="45720" marB="45720">
                    <a:solidFill>
                      <a:srgbClr val="EAF2F6"/>
                    </a:solidFill>
                  </a:tcPr>
                </a:tc>
                <a:tc>
                  <a:txBody>
                    <a:bodyPr>
                      <a:noAutofit/>
                    </a:bodyPr>
                    <a:lstStyle/>
                    <a:p>
                      <a:r>
                        <a:rPr sz="1725" b="0">
                          <a:solidFill>
                            <a:srgbClr val="183349"/>
                          </a:solidFill>
                          <a:latin typeface="Arial"/>
                          <a:ea typeface="Arial"/>
                          <a:cs typeface="Arial"/>
                        </a:rPr>
                        <a:t>Renewal, refresh and sign-out</a:t>
                      </a:r>
                    </a:p>
                  </a:txBody>
                  <a:tcPr marL="91440" marR="91440" marT="45720" marB="45720">
                    <a:solidFill>
                      <a:srgbClr val="EAF2F6"/>
                    </a:solidFill>
                  </a:tcPr>
                </a:tc>
              </a:tr>
            </a:tbl>
          </a:graphicData>
        </a:graphic>
      </p:graphicFrame>
      <p:sp>
        <p:nvSpPr>
          <p:cNvPr id="4" name="">
            <a:extLst xmlns:a="http://schemas.openxmlformats.org/drawingml/2006/main">
              <a:ext uri="{FF2B5EF4-FFF2-40B4-BE49-F238E27FC236}">
                <a16:creationId xmlns:a16="http://schemas.microsoft.com/office/drawing/2014/main" id="{8E76E8C3-3B38-41F5-82EC-ADD94DE1DFF4}"/>
              </a:ext>
            </a:extLst>
          </p:cNvPr>
          <p:cNvSpPr>
            <a:spLocks xmlns:a="http://schemas.openxmlformats.org/drawingml/2006/main" noGrp="1"/>
          </p:cNvSpPr>
          <p:nvPr/>
        </p:nvSpPr>
        <p:spPr>
          <a:xfrm xmlns:a="http://schemas.openxmlformats.org/drawingml/2006/main">
            <a:off x="609600" y="576262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597182"/>
                </a:solidFill>
                <a:latin typeface="Arial"/>
                <a:ea typeface="Arial"/>
                <a:cs typeface="Arial"/>
              </a:defRPr>
            </a:pPr>
            <a:r>
              <a:rPr sz="1725" b="0">
                <a:solidFill>
                  <a:srgbClr val="597182"/>
                </a:solidFill>
                <a:latin typeface="Arial"/>
                <a:ea typeface="Arial"/>
                <a:cs typeface="Arial"/>
              </a:rPr>
              <a:t>Downloaded records and queued capture remain available offline. Mappls basemaps require connectivity.</a:t>
            </a:r>
          </a:p>
        </p:txBody>
      </p:sp>
      <p:sp>
        <p:nvSpPr>
          <p:cNvPr id="5" name="">
            <a:extLst xmlns:a="http://schemas.openxmlformats.org/drawingml/2006/main">
              <a:ext uri="{FF2B5EF4-FFF2-40B4-BE49-F238E27FC236}">
                <a16:creationId xmlns:a16="http://schemas.microsoft.com/office/drawing/2014/main" id="{516609BF-B0C1-4F28-8280-80C3546E88F0}"/>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Mobile manual / 0.5</a:t>
            </a:r>
          </a:p>
        </p:txBody>
      </p:sp>
      <p:sp>
        <p:nvSpPr>
          <p:cNvPr id="6" name="">
            <a:extLst xmlns:a="http://schemas.openxmlformats.org/drawingml/2006/main">
              <a:ext uri="{FF2B5EF4-FFF2-40B4-BE49-F238E27FC236}">
                <a16:creationId xmlns:a16="http://schemas.microsoft.com/office/drawing/2014/main" id="{B673063F-D199-4A17-8523-D2CB479A9A10}"/>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05</a:t>
            </a:r>
          </a:p>
        </p:txBody>
      </p:sp>
    </p:spTree>
    <p:extLst>
      <p:ext uri="{BB962C8B-B14F-4D97-AF65-F5344CB8AC3E}">
        <p14:creationId xmlns:p14="http://schemas.microsoft.com/office/powerpoint/2010/main" val="1508466634"/>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A4DACDFB-F7A5-49A1-BDF4-0FAAB30EF43F}"/>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First sign-in</a:t>
            </a:r>
          </a:p>
        </p:txBody>
      </p:sp>
      <p:sp>
        <p:nvSpPr>
          <p:cNvPr id="2" name="">
            <a:extLst xmlns:a="http://schemas.openxmlformats.org/drawingml/2006/main">
              <a:ext uri="{FF2B5EF4-FFF2-40B4-BE49-F238E27FC236}">
                <a16:creationId xmlns:a16="http://schemas.microsoft.com/office/drawing/2014/main" id="{432321E2-DBCE-4C79-8858-BD43166DD8CE}"/>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007F7A"/>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2135ACD7-10FB-4623-B1F1-72A507B983DF}"/>
              </a:ext>
            </a:extLst>
          </p:cNvPr>
          <p:cNvSpPr>
            <a:spLocks xmlns:a="http://schemas.openxmlformats.org/drawingml/2006/main" noGrp="1"/>
          </p:cNvSpPr>
          <p:nvPr/>
        </p:nvSpPr>
        <p:spPr>
          <a:xfrm xmlns:a="http://schemas.openxmlformats.org/drawingml/2006/main">
            <a:off x="609600" y="1457325"/>
            <a:ext cx="109728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007F7A"/>
                </a:solidFill>
                <a:latin typeface="Arial"/>
                <a:ea typeface="Arial"/>
                <a:cs typeface="Arial"/>
              </a:defRPr>
            </a:pPr>
            <a:r>
              <a:rPr sz="1500" b="1">
                <a:solidFill>
                  <a:srgbClr val="007F7A"/>
                </a:solidFill>
                <a:latin typeface="Arial"/>
                <a:ea typeface="Arial"/>
                <a:cs typeface="Arial"/>
              </a:rPr>
              <a:t>All roles</a:t>
            </a:r>
          </a:p>
        </p:txBody>
      </p:sp>
      <p:sp>
        <p:nvSpPr>
          <p:cNvPr id="4" name="">
            <a:extLst xmlns:a="http://schemas.openxmlformats.org/drawingml/2006/main">
              <a:ext uri="{FF2B5EF4-FFF2-40B4-BE49-F238E27FC236}">
                <a16:creationId xmlns:a16="http://schemas.microsoft.com/office/drawing/2014/main" id="{A159BE68-3A9E-4853-B87E-82064EBD0037}"/>
              </a:ext>
            </a:extLst>
          </p:cNvPr>
          <p:cNvSpPr>
            <a:spLocks xmlns:a="http://schemas.openxmlformats.org/drawingml/2006/main" noGrp="1"/>
          </p:cNvSpPr>
          <p:nvPr/>
        </p:nvSpPr>
        <p:spPr>
          <a:xfrm xmlns:a="http://schemas.openxmlformats.org/drawingml/2006/main">
            <a:off x="609600" y="200977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007F7A"/>
                </a:solidFill>
                <a:latin typeface="Arial"/>
                <a:ea typeface="Arial"/>
                <a:cs typeface="Arial"/>
              </a:defRPr>
            </a:pPr>
            <a:r>
              <a:rPr sz="2400" b="1">
                <a:solidFill>
                  <a:srgbClr val="007F7A"/>
                </a:solidFill>
                <a:latin typeface="Arial"/>
                <a:ea typeface="Arial"/>
                <a:cs typeface="Arial"/>
              </a:rPr>
              <a:t>01</a:t>
            </a:r>
          </a:p>
        </p:txBody>
      </p:sp>
      <p:sp>
        <p:nvSpPr>
          <p:cNvPr id="5" name="">
            <a:extLst xmlns:a="http://schemas.openxmlformats.org/drawingml/2006/main">
              <a:ext uri="{FF2B5EF4-FFF2-40B4-BE49-F238E27FC236}">
                <a16:creationId xmlns:a16="http://schemas.microsoft.com/office/drawing/2014/main" id="{9337F0DF-251A-4181-BD9B-658E7ACD36C2}"/>
              </a:ext>
            </a:extLst>
          </p:cNvPr>
          <p:cNvSpPr>
            <a:spLocks xmlns:a="http://schemas.openxmlformats.org/drawingml/2006/main" noGrp="1"/>
          </p:cNvSpPr>
          <p:nvPr/>
        </p:nvSpPr>
        <p:spPr>
          <a:xfrm xmlns:a="http://schemas.openxmlformats.org/drawingml/2006/main">
            <a:off x="1409700" y="200977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Confirm the service</a:t>
            </a:r>
          </a:p>
        </p:txBody>
      </p:sp>
      <p:sp>
        <p:nvSpPr>
          <p:cNvPr id="6" name="">
            <a:extLst xmlns:a="http://schemas.openxmlformats.org/drawingml/2006/main">
              <a:ext uri="{FF2B5EF4-FFF2-40B4-BE49-F238E27FC236}">
                <a16:creationId xmlns:a16="http://schemas.microsoft.com/office/drawing/2014/main" id="{0A02B067-B244-4774-9DAD-305970D26245}"/>
              </a:ext>
            </a:extLst>
          </p:cNvPr>
          <p:cNvSpPr>
            <a:spLocks xmlns:a="http://schemas.openxmlformats.org/drawingml/2006/main" noGrp="1"/>
          </p:cNvSpPr>
          <p:nvPr/>
        </p:nvSpPr>
        <p:spPr>
          <a:xfrm xmlns:a="http://schemas.openxmlformats.org/drawingml/2006/main">
            <a:off x="1409700" y="240982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In Your workspace, enter the supplied server origin. Use the local simulator addresses on the next slide for this evaluation.</a:t>
            </a:r>
          </a:p>
        </p:txBody>
      </p:sp>
      <p:sp>
        <p:nvSpPr>
          <p:cNvPr id="7" name="">
            <a:extLst xmlns:a="http://schemas.openxmlformats.org/drawingml/2006/main">
              <a:ext uri="{FF2B5EF4-FFF2-40B4-BE49-F238E27FC236}">
                <a16:creationId xmlns:a16="http://schemas.microsoft.com/office/drawing/2014/main" id="{4C71D6EE-7E23-4293-8735-4D2AD8C60A08}"/>
              </a:ext>
            </a:extLst>
          </p:cNvPr>
          <p:cNvSpPr>
            <a:spLocks xmlns:a="http://schemas.openxmlformats.org/drawingml/2006/main" noGrp="1"/>
          </p:cNvSpPr>
          <p:nvPr/>
        </p:nvSpPr>
        <p:spPr>
          <a:xfrm xmlns:a="http://schemas.openxmlformats.org/drawingml/2006/main">
            <a:off x="609600" y="3143250"/>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007F7A"/>
                </a:solidFill>
                <a:latin typeface="Arial"/>
                <a:ea typeface="Arial"/>
                <a:cs typeface="Arial"/>
              </a:defRPr>
            </a:pPr>
            <a:r>
              <a:rPr sz="2400" b="1">
                <a:solidFill>
                  <a:srgbClr val="007F7A"/>
                </a:solidFill>
                <a:latin typeface="Arial"/>
                <a:ea typeface="Arial"/>
                <a:cs typeface="Arial"/>
              </a:rPr>
              <a:t>02</a:t>
            </a:r>
          </a:p>
        </p:txBody>
      </p:sp>
      <p:sp>
        <p:nvSpPr>
          <p:cNvPr id="8" name="">
            <a:extLst xmlns:a="http://schemas.openxmlformats.org/drawingml/2006/main">
              <a:ext uri="{FF2B5EF4-FFF2-40B4-BE49-F238E27FC236}">
                <a16:creationId xmlns:a16="http://schemas.microsoft.com/office/drawing/2014/main" id="{66866524-7608-4108-A81C-5131014F53AA}"/>
              </a:ext>
            </a:extLst>
          </p:cNvPr>
          <p:cNvSpPr>
            <a:spLocks xmlns:a="http://schemas.openxmlformats.org/drawingml/2006/main" noGrp="1"/>
          </p:cNvSpPr>
          <p:nvPr/>
        </p:nvSpPr>
        <p:spPr>
          <a:xfrm xmlns:a="http://schemas.openxmlformats.org/drawingml/2006/main">
            <a:off x="1409700" y="3143250"/>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Choose Role and Password</a:t>
            </a:r>
          </a:p>
        </p:txBody>
      </p:sp>
      <p:sp>
        <p:nvSpPr>
          <p:cNvPr id="9" name="">
            <a:extLst xmlns:a="http://schemas.openxmlformats.org/drawingml/2006/main">
              <a:ext uri="{FF2B5EF4-FFF2-40B4-BE49-F238E27FC236}">
                <a16:creationId xmlns:a16="http://schemas.microsoft.com/office/drawing/2014/main" id="{C0698328-6D53-4C39-84DC-801F62A0E587}"/>
              </a:ext>
            </a:extLst>
          </p:cNvPr>
          <p:cNvSpPr>
            <a:spLocks xmlns:a="http://schemas.openxmlformats.org/drawingml/2006/main" noGrp="1"/>
          </p:cNvSpPr>
          <p:nvPr/>
        </p:nvSpPr>
        <p:spPr>
          <a:xfrm xmlns:a="http://schemas.openxmlformats.org/drawingml/2006/main">
            <a:off x="1409700" y="3543300"/>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Select Field, Engineer, Admin or Viewer. Enter that role’s password and tap Sign in.</a:t>
            </a:r>
          </a:p>
        </p:txBody>
      </p:sp>
      <p:sp>
        <p:nvSpPr>
          <p:cNvPr id="10" name="">
            <a:extLst xmlns:a="http://schemas.openxmlformats.org/drawingml/2006/main">
              <a:ext uri="{FF2B5EF4-FFF2-40B4-BE49-F238E27FC236}">
                <a16:creationId xmlns:a16="http://schemas.microsoft.com/office/drawing/2014/main" id="{4D2AE38D-624C-4F60-8725-08FC9E915D11}"/>
              </a:ext>
            </a:extLst>
          </p:cNvPr>
          <p:cNvSpPr>
            <a:spLocks xmlns:a="http://schemas.openxmlformats.org/drawingml/2006/main" noGrp="1"/>
          </p:cNvSpPr>
          <p:nvPr/>
        </p:nvSpPr>
        <p:spPr>
          <a:xfrm xmlns:a="http://schemas.openxmlformats.org/drawingml/2006/main">
            <a:off x="609600" y="427672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007F7A"/>
                </a:solidFill>
                <a:latin typeface="Arial"/>
                <a:ea typeface="Arial"/>
                <a:cs typeface="Arial"/>
              </a:defRPr>
            </a:pPr>
            <a:r>
              <a:rPr sz="2400" b="1">
                <a:solidFill>
                  <a:srgbClr val="007F7A"/>
                </a:solidFill>
                <a:latin typeface="Arial"/>
                <a:ea typeface="Arial"/>
                <a:cs typeface="Arial"/>
              </a:rPr>
              <a:t>03</a:t>
            </a:r>
          </a:p>
        </p:txBody>
      </p:sp>
      <p:sp>
        <p:nvSpPr>
          <p:cNvPr id="11" name="">
            <a:extLst xmlns:a="http://schemas.openxmlformats.org/drawingml/2006/main">
              <a:ext uri="{FF2B5EF4-FFF2-40B4-BE49-F238E27FC236}">
                <a16:creationId xmlns:a16="http://schemas.microsoft.com/office/drawing/2014/main" id="{08EAB650-9210-4F1A-91DE-A72A8B711BFE}"/>
              </a:ext>
            </a:extLst>
          </p:cNvPr>
          <p:cNvSpPr>
            <a:spLocks xmlns:a="http://schemas.openxmlformats.org/drawingml/2006/main" noGrp="1"/>
          </p:cNvSpPr>
          <p:nvPr/>
        </p:nvSpPr>
        <p:spPr>
          <a:xfrm xmlns:a="http://schemas.openxmlformats.org/drawingml/2006/main">
            <a:off x="1409700" y="427672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Verify the environment</a:t>
            </a:r>
          </a:p>
        </p:txBody>
      </p:sp>
      <p:sp>
        <p:nvSpPr>
          <p:cNvPr id="12" name="">
            <a:extLst xmlns:a="http://schemas.openxmlformats.org/drawingml/2006/main">
              <a:ext uri="{FF2B5EF4-FFF2-40B4-BE49-F238E27FC236}">
                <a16:creationId xmlns:a16="http://schemas.microsoft.com/office/drawing/2014/main" id="{851124FD-6092-4C6D-9216-D47B3EA1A902}"/>
              </a:ext>
            </a:extLst>
          </p:cNvPr>
          <p:cNvSpPr>
            <a:spLocks xmlns:a="http://schemas.openxmlformats.org/drawingml/2006/main" noGrp="1"/>
          </p:cNvSpPr>
          <p:nvPr/>
        </p:nvSpPr>
        <p:spPr>
          <a:xfrm xmlns:a="http://schemas.openxmlformats.org/drawingml/2006/main">
            <a:off x="1409700" y="467677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Check Settings for the server and role. Open Work and confirm a field pack has downloaded.</a:t>
            </a:r>
          </a:p>
        </p:txBody>
      </p:sp>
      <p:sp>
        <p:nvSpPr>
          <p:cNvPr id="13" name="">
            <a:extLst xmlns:a="http://schemas.openxmlformats.org/drawingml/2006/main">
              <a:ext uri="{FF2B5EF4-FFF2-40B4-BE49-F238E27FC236}">
                <a16:creationId xmlns:a16="http://schemas.microsoft.com/office/drawing/2014/main" id="{73BD4223-2B78-4549-B621-EDE64650EF22}"/>
              </a:ext>
            </a:extLst>
          </p:cNvPr>
          <p:cNvSpPr>
            <a:spLocks xmlns:a="http://schemas.openxmlformats.org/drawingml/2006/main" noGrp="1"/>
          </p:cNvSpPr>
          <p:nvPr/>
        </p:nvSpPr>
        <p:spPr>
          <a:xfrm xmlns:a="http://schemas.openxmlformats.org/drawingml/2006/main">
            <a:off x="609600" y="5581650"/>
            <a:ext cx="10972800" cy="19050"/>
          </a:xfrm>
          <a:prstGeom xmlns:a="http://schemas.openxmlformats.org/drawingml/2006/main" prst="rect">
            <a:avLst/>
          </a:prstGeom>
          <a:solidFill xmlns:a="http://schemas.openxmlformats.org/drawingml/2006/main">
            <a:srgbClr val="D6E2E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955BB1C4-F519-4F16-B989-E5B8AA78DA08}"/>
              </a:ext>
            </a:extLst>
          </p:cNvPr>
          <p:cNvSpPr>
            <a:spLocks xmlns:a="http://schemas.openxmlformats.org/drawingml/2006/main" noGrp="1"/>
          </p:cNvSpPr>
          <p:nvPr/>
        </p:nvSpPr>
        <p:spPr>
          <a:xfrm xmlns:a="http://schemas.openxmlformats.org/drawingml/2006/main">
            <a:off x="609600" y="5753100"/>
            <a:ext cx="109061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007F7A"/>
                </a:solidFill>
                <a:latin typeface="Arial"/>
                <a:ea typeface="Arial"/>
                <a:cs typeface="Arial"/>
              </a:defRPr>
            </a:pPr>
            <a:r>
              <a:rPr sz="1725" b="1">
                <a:solidFill>
                  <a:srgbClr val="007F7A"/>
                </a:solidFill>
                <a:latin typeface="Arial"/>
                <a:ea typeface="Arial"/>
                <a:cs typeface="Arial"/>
              </a:rPr>
              <a:t>Check: Work displays the saved pack time/revision and role guidance.</a:t>
            </a:r>
          </a:p>
        </p:txBody>
      </p:sp>
      <p:sp>
        <p:nvSpPr>
          <p:cNvPr id="15" name="">
            <a:extLst xmlns:a="http://schemas.openxmlformats.org/drawingml/2006/main">
              <a:ext uri="{FF2B5EF4-FFF2-40B4-BE49-F238E27FC236}">
                <a16:creationId xmlns:a16="http://schemas.microsoft.com/office/drawing/2014/main" id="{79E268F0-EBB2-4D41-B5EB-1A39831920B9}"/>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Mobile manual / 0.5</a:t>
            </a:r>
          </a:p>
        </p:txBody>
      </p:sp>
      <p:sp>
        <p:nvSpPr>
          <p:cNvPr id="16" name="">
            <a:extLst xmlns:a="http://schemas.openxmlformats.org/drawingml/2006/main">
              <a:ext uri="{FF2B5EF4-FFF2-40B4-BE49-F238E27FC236}">
                <a16:creationId xmlns:a16="http://schemas.microsoft.com/office/drawing/2014/main" id="{A18B7E37-0E7D-43FE-ACE9-ACE6012C55BB}"/>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06</a:t>
            </a:r>
          </a:p>
        </p:txBody>
      </p:sp>
    </p:spTree>
    <p:extLst>
      <p:ext uri="{BB962C8B-B14F-4D97-AF65-F5344CB8AC3E}">
        <p14:creationId xmlns:p14="http://schemas.microsoft.com/office/powerpoint/2010/main" val="1358172492"/>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3EFE21B1-EA3B-4D16-99EE-02A8E5C9E27E}"/>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First sign-in on iOS</a:t>
            </a:r>
          </a:p>
        </p:txBody>
      </p:sp>
      <p:sp>
        <p:nvSpPr>
          <p:cNvPr id="2" name="">
            <a:extLst xmlns:a="http://schemas.openxmlformats.org/drawingml/2006/main">
              <a:ext uri="{FF2B5EF4-FFF2-40B4-BE49-F238E27FC236}">
                <a16:creationId xmlns:a16="http://schemas.microsoft.com/office/drawing/2014/main" id="{74539511-5AED-4683-89BE-44DDD23F2B17}"/>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007F7A"/>
          </a:solidFill>
          <a:ln xmlns:a="http://schemas.openxmlformats.org/drawingml/2006/main" w="0">
            <a:noFill/>
          </a:ln>
        </p:spPr>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3815d538391a47a2"/>
          <a:stretch xmlns:a="http://schemas.openxmlformats.org/drawingml/2006/main"/>
        </p:blipFill>
        <p:spPr>
          <a:xfrm xmlns:a="http://schemas.openxmlformats.org/drawingml/2006/main">
            <a:off x="873071" y="1495425"/>
            <a:ext cx="2387708" cy="48577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84A8C04-1D39-419D-B6C0-083C988AB5DF}"/>
              </a:ext>
            </a:extLst>
          </p:cNvPr>
          <p:cNvSpPr>
            <a:spLocks xmlns:a="http://schemas.openxmlformats.org/drawingml/2006/main" noGrp="1"/>
          </p:cNvSpPr>
          <p:nvPr/>
        </p:nvSpPr>
        <p:spPr>
          <a:xfrm xmlns:a="http://schemas.openxmlformats.org/drawingml/2006/main">
            <a:off x="3905250" y="1800225"/>
            <a:ext cx="6096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007F7A"/>
                </a:solidFill>
                <a:latin typeface="Arial"/>
                <a:ea typeface="Arial"/>
                <a:cs typeface="Arial"/>
              </a:defRPr>
            </a:pPr>
            <a:r>
              <a:rPr sz="2250" b="1">
                <a:solidFill>
                  <a:srgbClr val="007F7A"/>
                </a:solidFill>
                <a:latin typeface="Arial"/>
                <a:ea typeface="Arial"/>
                <a:cs typeface="Arial"/>
              </a:rPr>
              <a:t>01</a:t>
            </a:r>
          </a:p>
        </p:txBody>
      </p:sp>
      <p:sp>
        <p:nvSpPr>
          <p:cNvPr id="5" name="">
            <a:extLst xmlns:a="http://schemas.openxmlformats.org/drawingml/2006/main">
              <a:ext uri="{FF2B5EF4-FFF2-40B4-BE49-F238E27FC236}">
                <a16:creationId xmlns:a16="http://schemas.microsoft.com/office/drawing/2014/main" id="{25946B7A-F6C4-484C-9A6F-C2B68E869238}"/>
              </a:ext>
            </a:extLst>
          </p:cNvPr>
          <p:cNvSpPr>
            <a:spLocks xmlns:a="http://schemas.openxmlformats.org/drawingml/2006/main" noGrp="1"/>
          </p:cNvSpPr>
          <p:nvPr/>
        </p:nvSpPr>
        <p:spPr>
          <a:xfrm xmlns:a="http://schemas.openxmlformats.org/drawingml/2006/main">
            <a:off x="4591050" y="1790700"/>
            <a:ext cx="6762750" cy="1162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349"/>
                </a:solidFill>
                <a:latin typeface="Arial"/>
                <a:ea typeface="Arial"/>
                <a:cs typeface="Arial"/>
              </a:defRPr>
            </a:pPr>
            <a:r>
              <a:rPr sz="1950" b="0">
                <a:solidFill>
                  <a:srgbClr val="183349"/>
                </a:solidFill>
                <a:latin typeface="Arial"/>
                <a:ea typeface="Arial"/>
                <a:cs typeface="Arial"/>
              </a:rPr>
              <a:t>Server address identifies your utility workspace. Local simulator addresses are listed on the next setup slide.</a:t>
            </a:r>
          </a:p>
        </p:txBody>
      </p:sp>
      <p:sp>
        <p:nvSpPr>
          <p:cNvPr id="6" name="">
            <a:extLst xmlns:a="http://schemas.openxmlformats.org/drawingml/2006/main">
              <a:ext uri="{FF2B5EF4-FFF2-40B4-BE49-F238E27FC236}">
                <a16:creationId xmlns:a16="http://schemas.microsoft.com/office/drawing/2014/main" id="{7AA79F67-1D32-445D-8C05-9353A3107D22}"/>
              </a:ext>
            </a:extLst>
          </p:cNvPr>
          <p:cNvSpPr>
            <a:spLocks xmlns:a="http://schemas.openxmlformats.org/drawingml/2006/main" noGrp="1"/>
          </p:cNvSpPr>
          <p:nvPr/>
        </p:nvSpPr>
        <p:spPr>
          <a:xfrm xmlns:a="http://schemas.openxmlformats.org/drawingml/2006/main">
            <a:off x="3905250" y="3162300"/>
            <a:ext cx="6096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007F7A"/>
                </a:solidFill>
                <a:latin typeface="Arial"/>
                <a:ea typeface="Arial"/>
                <a:cs typeface="Arial"/>
              </a:defRPr>
            </a:pPr>
            <a:r>
              <a:rPr sz="2250" b="1">
                <a:solidFill>
                  <a:srgbClr val="007F7A"/>
                </a:solidFill>
                <a:latin typeface="Arial"/>
                <a:ea typeface="Arial"/>
                <a:cs typeface="Arial"/>
              </a:rPr>
              <a:t>02</a:t>
            </a:r>
          </a:p>
        </p:txBody>
      </p:sp>
      <p:sp>
        <p:nvSpPr>
          <p:cNvPr id="7" name="">
            <a:extLst xmlns:a="http://schemas.openxmlformats.org/drawingml/2006/main">
              <a:ext uri="{FF2B5EF4-FFF2-40B4-BE49-F238E27FC236}">
                <a16:creationId xmlns:a16="http://schemas.microsoft.com/office/drawing/2014/main" id="{7C30FB12-37A5-4D0A-9659-609922E71BF8}"/>
              </a:ext>
            </a:extLst>
          </p:cNvPr>
          <p:cNvSpPr>
            <a:spLocks xmlns:a="http://schemas.openxmlformats.org/drawingml/2006/main" noGrp="1"/>
          </p:cNvSpPr>
          <p:nvPr/>
        </p:nvSpPr>
        <p:spPr>
          <a:xfrm xmlns:a="http://schemas.openxmlformats.org/drawingml/2006/main">
            <a:off x="4591050" y="3152775"/>
            <a:ext cx="6762750" cy="1162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349"/>
                </a:solidFill>
                <a:latin typeface="Arial"/>
                <a:ea typeface="Arial"/>
                <a:cs typeface="Arial"/>
              </a:defRPr>
            </a:pPr>
            <a:r>
              <a:rPr sz="1950" b="0">
                <a:solidFill>
                  <a:srgbClr val="183349"/>
                </a:solidFill>
                <a:latin typeface="Arial"/>
                <a:ea typeface="Arial"/>
                <a:cs typeface="Arial"/>
              </a:rPr>
              <a:t>Choose the assigned Role and enter the password supplied separately.</a:t>
            </a:r>
          </a:p>
        </p:txBody>
      </p:sp>
      <p:sp>
        <p:nvSpPr>
          <p:cNvPr id="8" name="">
            <a:extLst xmlns:a="http://schemas.openxmlformats.org/drawingml/2006/main">
              <a:ext uri="{FF2B5EF4-FFF2-40B4-BE49-F238E27FC236}">
                <a16:creationId xmlns:a16="http://schemas.microsoft.com/office/drawing/2014/main" id="{14539428-7AF6-43D6-B5D0-F63D3D34CB19}"/>
              </a:ext>
            </a:extLst>
          </p:cNvPr>
          <p:cNvSpPr>
            <a:spLocks xmlns:a="http://schemas.openxmlformats.org/drawingml/2006/main" noGrp="1"/>
          </p:cNvSpPr>
          <p:nvPr/>
        </p:nvSpPr>
        <p:spPr>
          <a:xfrm xmlns:a="http://schemas.openxmlformats.org/drawingml/2006/main">
            <a:off x="3905250" y="4524375"/>
            <a:ext cx="6096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007F7A"/>
                </a:solidFill>
                <a:latin typeface="Arial"/>
                <a:ea typeface="Arial"/>
                <a:cs typeface="Arial"/>
              </a:defRPr>
            </a:pPr>
            <a:r>
              <a:rPr sz="2250" b="1">
                <a:solidFill>
                  <a:srgbClr val="007F7A"/>
                </a:solidFill>
                <a:latin typeface="Arial"/>
                <a:ea typeface="Arial"/>
                <a:cs typeface="Arial"/>
              </a:rPr>
              <a:t>03</a:t>
            </a:r>
          </a:p>
        </p:txBody>
      </p:sp>
      <p:sp>
        <p:nvSpPr>
          <p:cNvPr id="9" name="">
            <a:extLst xmlns:a="http://schemas.openxmlformats.org/drawingml/2006/main">
              <a:ext uri="{FF2B5EF4-FFF2-40B4-BE49-F238E27FC236}">
                <a16:creationId xmlns:a16="http://schemas.microsoft.com/office/drawing/2014/main" id="{8A734BA2-82AF-4596-A907-BFF39F9DAAB4}"/>
              </a:ext>
            </a:extLst>
          </p:cNvPr>
          <p:cNvSpPr>
            <a:spLocks xmlns:a="http://schemas.openxmlformats.org/drawingml/2006/main" noGrp="1"/>
          </p:cNvSpPr>
          <p:nvPr/>
        </p:nvSpPr>
        <p:spPr>
          <a:xfrm xmlns:a="http://schemas.openxmlformats.org/drawingml/2006/main">
            <a:off x="4591050" y="4514850"/>
            <a:ext cx="6762750" cy="1162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349"/>
                </a:solidFill>
                <a:latin typeface="Arial"/>
                <a:ea typeface="Arial"/>
                <a:cs typeface="Arial"/>
              </a:defRPr>
            </a:pPr>
            <a:r>
              <a:rPr sz="1950" b="0">
                <a:solidFill>
                  <a:srgbClr val="183349"/>
                </a:solidFill>
                <a:latin typeface="Arial"/>
                <a:ea typeface="Arial"/>
                <a:cs typeface="Arial"/>
              </a:rPr>
              <a:t>Select Sign in. Work opens after authentication and the field pack downloads.</a:t>
            </a:r>
          </a:p>
        </p:txBody>
      </p:sp>
      <p:sp>
        <p:nvSpPr>
          <p:cNvPr id="10" name="">
            <a:extLst xmlns:a="http://schemas.openxmlformats.org/drawingml/2006/main">
              <a:ext uri="{FF2B5EF4-FFF2-40B4-BE49-F238E27FC236}">
                <a16:creationId xmlns:a16="http://schemas.microsoft.com/office/drawing/2014/main" id="{5C6FC2F0-563E-4B73-9439-0DEA604FFE9B}"/>
              </a:ext>
            </a:extLst>
          </p:cNvPr>
          <p:cNvSpPr>
            <a:spLocks xmlns:a="http://schemas.openxmlformats.org/drawingml/2006/main" noGrp="1"/>
          </p:cNvSpPr>
          <p:nvPr/>
        </p:nvSpPr>
        <p:spPr>
          <a:xfrm xmlns:a="http://schemas.openxmlformats.org/drawingml/2006/main">
            <a:off x="3905250" y="6057900"/>
            <a:ext cx="74771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97182"/>
                </a:solidFill>
                <a:latin typeface="Arial"/>
                <a:ea typeface="Arial"/>
                <a:cs typeface="Arial"/>
              </a:defRPr>
            </a:pPr>
            <a:r>
              <a:rPr sz="1350" b="0">
                <a:solidFill>
                  <a:srgbClr val="597182"/>
                </a:solidFill>
                <a:latin typeface="Arial"/>
                <a:ea typeface="Arial"/>
                <a:cs typeface="Arial"/>
              </a:rPr>
              <a:t>iOS native app · release 0.5 · synthetic training data</a:t>
            </a:r>
          </a:p>
        </p:txBody>
      </p:sp>
      <p:sp>
        <p:nvSpPr>
          <p:cNvPr id="11" name="">
            <a:extLst xmlns:a="http://schemas.openxmlformats.org/drawingml/2006/main">
              <a:ext uri="{FF2B5EF4-FFF2-40B4-BE49-F238E27FC236}">
                <a16:creationId xmlns:a16="http://schemas.microsoft.com/office/drawing/2014/main" id="{6C6B9FBE-C402-4715-B50B-4DB3047BAAB2}"/>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Mobile manual / 0.5</a:t>
            </a:r>
          </a:p>
        </p:txBody>
      </p:sp>
      <p:sp>
        <p:nvSpPr>
          <p:cNvPr id="12" name="">
            <a:extLst xmlns:a="http://schemas.openxmlformats.org/drawingml/2006/main">
              <a:ext uri="{FF2B5EF4-FFF2-40B4-BE49-F238E27FC236}">
                <a16:creationId xmlns:a16="http://schemas.microsoft.com/office/drawing/2014/main" id="{AB801C71-3FB9-4B40-B34D-A3E38AD83D9A}"/>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07</a:t>
            </a:r>
          </a:p>
        </p:txBody>
      </p:sp>
    </p:spTree>
    <p:extLst>
      <p:ext uri="{BB962C8B-B14F-4D97-AF65-F5344CB8AC3E}">
        <p14:creationId xmlns:p14="http://schemas.microsoft.com/office/powerpoint/2010/main" val="196456965"/>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CA102FB4-F9A0-4F7A-8F72-1723820617A8}"/>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Local simulator connection</a:t>
            </a:r>
          </a:p>
        </p:txBody>
      </p:sp>
      <p:sp>
        <p:nvSpPr>
          <p:cNvPr id="2" name="">
            <a:extLst xmlns:a="http://schemas.openxmlformats.org/drawingml/2006/main">
              <a:ext uri="{FF2B5EF4-FFF2-40B4-BE49-F238E27FC236}">
                <a16:creationId xmlns:a16="http://schemas.microsoft.com/office/drawing/2014/main" id="{420D2482-35BD-47CB-9C20-BD09C563370F}"/>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007F7A"/>
          </a:solidFill>
          <a:ln xmlns:a="http://schemas.openxmlformats.org/drawingml/2006/main" w="0">
            <a:noFill/>
          </a:ln>
        </p:spPr>
      </p:sp>
      <p:graphicFrame>
        <p:nvGraphicFramePr>
          <p:cNvPr id="9" name=""/>
          <p:cNvGraphicFramePr/>
          <p:nvPr/>
        </p:nvGraphicFramePr>
        <p:xfrm>
          <a:off xmlns:a="http://schemas.openxmlformats.org/drawingml/2006/main" x="609600" y="1685925"/>
          <a:ext xmlns:a="http://schemas.openxmlformats.org/drawingml/2006/main" cx="10972800" cy="3695700"/>
        </p:xfrm>
        <a:graphic xmlns:a="http://schemas.openxmlformats.org/drawingml/2006/main">
          <a:graphicData uri="http://schemas.openxmlformats.org/drawingml/2006/table">
            <a:tbl>
              <a:tblPr/>
              <a:tblGrid>
                <a:gridCol w="2190750"/>
                <a:gridCol w="4476750"/>
                <a:gridCol w="4305300"/>
              </a:tblGrid>
              <a:tr h="739140">
                <a:tc>
                  <a:txBody>
                    <a:bodyPr>
                      <a:noAutofit/>
                    </a:bodyPr>
                    <a:lstStyle/>
                    <a:p>
                      <a:r>
                        <a:rPr sz="1725" b="1">
                          <a:solidFill>
                            <a:srgbClr val="FFFFFF"/>
                          </a:solidFill>
                          <a:latin typeface="Arial"/>
                          <a:ea typeface="Arial"/>
                          <a:cs typeface="Arial"/>
                        </a:rPr>
                        <a:t>Client</a:t>
                      </a:r>
                    </a:p>
                  </a:txBody>
                  <a:tcPr marL="91440" marR="91440" marT="45720" marB="45720">
                    <a:solidFill>
                      <a:srgbClr val="112B43"/>
                    </a:solidFill>
                  </a:tcPr>
                </a:tc>
                <a:tc>
                  <a:txBody>
                    <a:bodyPr>
                      <a:noAutofit/>
                    </a:bodyPr>
                    <a:lstStyle/>
                    <a:p>
                      <a:r>
                        <a:rPr sz="1725" b="1">
                          <a:solidFill>
                            <a:srgbClr val="FFFFFF"/>
                          </a:solidFill>
                          <a:latin typeface="Arial"/>
                          <a:ea typeface="Arial"/>
                          <a:cs typeface="Arial"/>
                        </a:rPr>
                        <a:t>Server or launch location</a:t>
                      </a:r>
                    </a:p>
                  </a:txBody>
                  <a:tcPr marL="91440" marR="91440" marT="45720" marB="45720">
                    <a:solidFill>
                      <a:srgbClr val="112B43"/>
                    </a:solidFill>
                  </a:tcPr>
                </a:tc>
                <a:tc>
                  <a:txBody>
                    <a:bodyPr>
                      <a:noAutofit/>
                    </a:bodyPr>
                    <a:lstStyle/>
                    <a:p>
                      <a:r>
                        <a:rPr sz="1725" b="1">
                          <a:solidFill>
                            <a:srgbClr val="FFFFFF"/>
                          </a:solidFill>
                          <a:latin typeface="Arial"/>
                          <a:ea typeface="Arial"/>
                          <a:cs typeface="Arial"/>
                        </a:rPr>
                        <a:t>Evaluation notes</a:t>
                      </a:r>
                    </a:p>
                  </a:txBody>
                  <a:tcPr marL="91440" marR="91440" marT="45720" marB="45720">
                    <a:solidFill>
                      <a:srgbClr val="112B43"/>
                    </a:solidFill>
                  </a:tcPr>
                </a:tc>
              </a:tr>
              <a:tr h="739140">
                <a:tc>
                  <a:txBody>
                    <a:bodyPr>
                      <a:noAutofit/>
                    </a:bodyPr>
                    <a:lstStyle/>
                    <a:p>
                      <a:r>
                        <a:rPr sz="1725" b="0">
                          <a:solidFill>
                            <a:srgbClr val="183349"/>
                          </a:solidFill>
                          <a:latin typeface="Arial"/>
                          <a:ea typeface="Arial"/>
                          <a:cs typeface="Arial"/>
                        </a:rPr>
                        <a:t>iOS simulator</a:t>
                      </a:r>
                    </a:p>
                  </a:txBody>
                  <a:tcPr marL="91440" marR="91440" marT="45720" marB="45720">
                    <a:solidFill>
                      <a:srgbClr val="EAF2F6"/>
                    </a:solidFill>
                  </a:tcPr>
                </a:tc>
                <a:tc>
                  <a:txBody>
                    <a:bodyPr>
                      <a:noAutofit/>
                    </a:bodyPr>
                    <a:lstStyle/>
                    <a:p>
                      <a:r>
                        <a:rPr sz="1725" b="0">
                          <a:solidFill>
                            <a:srgbClr val="183349"/>
                          </a:solidFill>
                          <a:latin typeface="Arial"/>
                          <a:ea typeface="Arial"/>
                          <a:cs typeface="Arial"/>
                        </a:rPr>
                        <a:t>http://localhost:8190</a:t>
                      </a:r>
                    </a:p>
                  </a:txBody>
                  <a:tcPr marL="91440" marR="91440" marT="45720" marB="45720">
                    <a:solidFill>
                      <a:srgbClr val="EAF2F6"/>
                    </a:solidFill>
                  </a:tcPr>
                </a:tc>
                <a:tc>
                  <a:txBody>
                    <a:bodyPr>
                      <a:noAutofit/>
                    </a:bodyPr>
                    <a:lstStyle/>
                    <a:p>
                      <a:r>
                        <a:rPr sz="1725" b="0">
                          <a:solidFill>
                            <a:srgbClr val="183349"/>
                          </a:solidFill>
                          <a:latin typeface="Arial"/>
                          <a:ea typeface="Arial"/>
                          <a:cs typeface="Arial"/>
                        </a:rPr>
                        <a:t>Mac Docker service must be running</a:t>
                      </a:r>
                    </a:p>
                  </a:txBody>
                  <a:tcPr marL="91440" marR="91440" marT="45720" marB="45720">
                    <a:solidFill>
                      <a:srgbClr val="EAF2F6"/>
                    </a:solidFill>
                  </a:tcPr>
                </a:tc>
              </a:tr>
              <a:tr h="739140">
                <a:tc>
                  <a:txBody>
                    <a:bodyPr>
                      <a:noAutofit/>
                    </a:bodyPr>
                    <a:lstStyle/>
                    <a:p>
                      <a:r>
                        <a:rPr sz="1725" b="0">
                          <a:solidFill>
                            <a:srgbClr val="183349"/>
                          </a:solidFill>
                          <a:latin typeface="Arial"/>
                          <a:ea typeface="Arial"/>
                          <a:cs typeface="Arial"/>
                        </a:rPr>
                        <a:t>Android emulator</a:t>
                      </a:r>
                    </a:p>
                  </a:txBody>
                  <a:tcPr marL="91440" marR="91440" marT="45720" marB="45720">
                    <a:solidFill>
                      <a:srgbClr val="FFFFFF"/>
                    </a:solidFill>
                  </a:tcPr>
                </a:tc>
                <a:tc>
                  <a:txBody>
                    <a:bodyPr>
                      <a:noAutofit/>
                    </a:bodyPr>
                    <a:lstStyle/>
                    <a:p>
                      <a:r>
                        <a:rPr sz="1725" b="0">
                          <a:solidFill>
                            <a:srgbClr val="183349"/>
                          </a:solidFill>
                          <a:latin typeface="Arial"/>
                          <a:ea typeface="Arial"/>
                          <a:cs typeface="Arial"/>
                        </a:rPr>
                        <a:t>http://10.0.2.2:8190</a:t>
                      </a:r>
                    </a:p>
                  </a:txBody>
                  <a:tcPr marL="91440" marR="91440" marT="45720" marB="45720">
                    <a:solidFill>
                      <a:srgbClr val="FFFFFF"/>
                    </a:solidFill>
                  </a:tcPr>
                </a:tc>
                <a:tc>
                  <a:txBody>
                    <a:bodyPr>
                      <a:noAutofit/>
                    </a:bodyPr>
                    <a:lstStyle/>
                    <a:p>
                      <a:r>
                        <a:rPr sz="1725" b="0">
                          <a:solidFill>
                            <a:srgbClr val="183349"/>
                          </a:solidFill>
                          <a:latin typeface="Arial"/>
                          <a:ea typeface="Arial"/>
                          <a:cs typeface="Arial"/>
                        </a:rPr>
                        <a:t>10.0.2.2 reaches the Mac host</a:t>
                      </a:r>
                    </a:p>
                  </a:txBody>
                  <a:tcPr marL="91440" marR="91440" marT="45720" marB="45720">
                    <a:solidFill>
                      <a:srgbClr val="FFFFFF"/>
                    </a:solidFill>
                  </a:tcPr>
                </a:tc>
              </a:tr>
              <a:tr h="739140">
                <a:tc>
                  <a:txBody>
                    <a:bodyPr>
                      <a:noAutofit/>
                    </a:bodyPr>
                    <a:lstStyle/>
                    <a:p>
                      <a:r>
                        <a:rPr sz="1725" b="0">
                          <a:solidFill>
                            <a:srgbClr val="183349"/>
                          </a:solidFill>
                          <a:latin typeface="Arial"/>
                          <a:ea typeface="Arial"/>
                          <a:cs typeface="Arial"/>
                        </a:rPr>
                        <a:t>Xcode 27 preview</a:t>
                      </a:r>
                    </a:p>
                  </a:txBody>
                  <a:tcPr marL="91440" marR="91440" marT="45720" marB="45720">
                    <a:solidFill>
                      <a:srgbClr val="EAF2F6"/>
                    </a:solidFill>
                  </a:tcPr>
                </a:tc>
                <a:tc>
                  <a:txBody>
                    <a:bodyPr>
                      <a:noAutofit/>
                    </a:bodyPr>
                    <a:lstStyle/>
                    <a:p>
                      <a:r>
                        <a:rPr sz="1725" b="0">
                          <a:solidFill>
                            <a:srgbClr val="183349"/>
                          </a:solidFill>
                          <a:latin typeface="Arial"/>
                          <a:ea typeface="Arial"/>
                          <a:cs typeface="Arial"/>
                        </a:rPr>
                        <a:t>Device Hub / Mappls Utility Unit Tests</a:t>
                      </a:r>
                    </a:p>
                  </a:txBody>
                  <a:tcPr marL="91440" marR="91440" marT="45720" marB="45720">
                    <a:solidFill>
                      <a:srgbClr val="EAF2F6"/>
                    </a:solidFill>
                  </a:tcPr>
                </a:tc>
                <a:tc>
                  <a:txBody>
                    <a:bodyPr>
                      <a:noAutofit/>
                    </a:bodyPr>
                    <a:lstStyle/>
                    <a:p>
                      <a:r>
                        <a:rPr sz="1725" b="0">
                          <a:solidFill>
                            <a:srgbClr val="183349"/>
                          </a:solidFill>
                          <a:latin typeface="Arial"/>
                          <a:ea typeface="Arial"/>
                          <a:cs typeface="Arial"/>
                        </a:rPr>
                        <a:t>Select the running simulator in the sidebar</a:t>
                      </a:r>
                    </a:p>
                  </a:txBody>
                  <a:tcPr marL="91440" marR="91440" marT="45720" marB="45720">
                    <a:solidFill>
                      <a:srgbClr val="EAF2F6"/>
                    </a:solidFill>
                  </a:tcPr>
                </a:tc>
              </a:tr>
              <a:tr h="739140">
                <a:tc>
                  <a:txBody>
                    <a:bodyPr>
                      <a:noAutofit/>
                    </a:bodyPr>
                    <a:lstStyle/>
                    <a:p>
                      <a:r>
                        <a:rPr sz="1725" b="0">
                          <a:solidFill>
                            <a:srgbClr val="183349"/>
                          </a:solidFill>
                          <a:latin typeface="Arial"/>
                          <a:ea typeface="Arial"/>
                          <a:cs typeface="Arial"/>
                        </a:rPr>
                        <a:t>Physical device</a:t>
                      </a:r>
                    </a:p>
                  </a:txBody>
                  <a:tcPr marL="91440" marR="91440" marT="45720" marB="45720">
                    <a:solidFill>
                      <a:srgbClr val="FFFFFF"/>
                    </a:solidFill>
                  </a:tcPr>
                </a:tc>
                <a:tc>
                  <a:txBody>
                    <a:bodyPr>
                      <a:noAutofit/>
                    </a:bodyPr>
                    <a:lstStyle/>
                    <a:p>
                      <a:r>
                        <a:rPr sz="1725" b="0">
                          <a:solidFill>
                            <a:srgbClr val="183349"/>
                          </a:solidFill>
                          <a:latin typeface="Arial"/>
                          <a:ea typeface="Arial"/>
                          <a:cs typeface="Arial"/>
                        </a:rPr>
                        <a:t>Verified HTTPS service supplied by your team</a:t>
                      </a:r>
                    </a:p>
                  </a:txBody>
                  <a:tcPr marL="91440" marR="91440" marT="45720" marB="45720">
                    <a:solidFill>
                      <a:srgbClr val="FFFFFF"/>
                    </a:solidFill>
                  </a:tcPr>
                </a:tc>
                <a:tc>
                  <a:txBody>
                    <a:bodyPr>
                      <a:noAutofit/>
                    </a:bodyPr>
                    <a:lstStyle/>
                    <a:p>
                      <a:r>
                        <a:rPr sz="1725" b="0">
                          <a:solidFill>
                            <a:srgbClr val="183349"/>
                          </a:solidFill>
                          <a:latin typeface="Arial"/>
                          <a:ea typeface="Arial"/>
                          <a:cs typeface="Arial"/>
                        </a:rPr>
                        <a:t>Company signing and device acceptance needed</a:t>
                      </a:r>
                    </a:p>
                  </a:txBody>
                  <a:tcPr marL="91440" marR="91440" marT="45720" marB="45720">
                    <a:solidFill>
                      <a:srgbClr val="FFFFFF"/>
                    </a:solidFill>
                  </a:tcPr>
                </a:tc>
              </a:tr>
            </a:tbl>
          </a:graphicData>
        </a:graphic>
      </p:graphicFrame>
      <p:sp>
        <p:nvSpPr>
          <p:cNvPr id="4" name="">
            <a:extLst xmlns:a="http://schemas.openxmlformats.org/drawingml/2006/main">
              <a:ext uri="{FF2B5EF4-FFF2-40B4-BE49-F238E27FC236}">
                <a16:creationId xmlns:a16="http://schemas.microsoft.com/office/drawing/2014/main" id="{93B9A664-ECEE-4E2B-8049-4FCA32300750}"/>
              </a:ext>
            </a:extLst>
          </p:cNvPr>
          <p:cNvSpPr>
            <a:spLocks xmlns:a="http://schemas.openxmlformats.org/drawingml/2006/main" noGrp="1"/>
          </p:cNvSpPr>
          <p:nvPr/>
        </p:nvSpPr>
        <p:spPr>
          <a:xfrm xmlns:a="http://schemas.openxmlformats.org/drawingml/2006/main">
            <a:off x="609600" y="576262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597182"/>
                </a:solidFill>
                <a:latin typeface="Arial"/>
                <a:ea typeface="Arial"/>
                <a:cs typeface="Arial"/>
              </a:defRPr>
            </a:pPr>
            <a:r>
              <a:rPr sz="1725" b="0">
                <a:solidFill>
                  <a:srgbClr val="597182"/>
                </a:solidFill>
                <a:latin typeface="Arial"/>
                <a:ea typeface="Arial"/>
                <a:cs typeface="Arial"/>
              </a:rPr>
              <a:t>The proposed public domain is not verified. Local development addresses apply to debug evaluation builds.</a:t>
            </a:r>
          </a:p>
        </p:txBody>
      </p:sp>
      <p:sp>
        <p:nvSpPr>
          <p:cNvPr id="5" name="">
            <a:extLst xmlns:a="http://schemas.openxmlformats.org/drawingml/2006/main">
              <a:ext uri="{FF2B5EF4-FFF2-40B4-BE49-F238E27FC236}">
                <a16:creationId xmlns:a16="http://schemas.microsoft.com/office/drawing/2014/main" id="{C20ACAD9-204A-45B7-B4D4-E53227C9DD88}"/>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Mobile manual / 0.5</a:t>
            </a:r>
          </a:p>
        </p:txBody>
      </p:sp>
      <p:sp>
        <p:nvSpPr>
          <p:cNvPr id="6" name="">
            <a:extLst xmlns:a="http://schemas.openxmlformats.org/drawingml/2006/main">
              <a:ext uri="{FF2B5EF4-FFF2-40B4-BE49-F238E27FC236}">
                <a16:creationId xmlns:a16="http://schemas.microsoft.com/office/drawing/2014/main" id="{A6D3BF1C-EA39-446A-8145-D2D0E204C168}"/>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08</a:t>
            </a:r>
          </a:p>
        </p:txBody>
      </p:sp>
    </p:spTree>
    <p:extLst>
      <p:ext uri="{BB962C8B-B14F-4D97-AF65-F5344CB8AC3E}">
        <p14:creationId xmlns:p14="http://schemas.microsoft.com/office/powerpoint/2010/main" val="119876536"/>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7A1ADF8C-D1A6-4FDD-8D5E-8153DA2DB340}"/>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Preparation before a field shift</a:t>
            </a:r>
          </a:p>
        </p:txBody>
      </p:sp>
      <p:sp>
        <p:nvSpPr>
          <p:cNvPr id="2" name="">
            <a:extLst xmlns:a="http://schemas.openxmlformats.org/drawingml/2006/main">
              <a:ext uri="{FF2B5EF4-FFF2-40B4-BE49-F238E27FC236}">
                <a16:creationId xmlns:a16="http://schemas.microsoft.com/office/drawing/2014/main" id="{E179B504-AF89-4A69-8B2B-12A459BBD617}"/>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007F7A"/>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E8413627-EC57-4708-9829-55903D46EC6F}"/>
              </a:ext>
            </a:extLst>
          </p:cNvPr>
          <p:cNvSpPr>
            <a:spLocks xmlns:a="http://schemas.openxmlformats.org/drawingml/2006/main" noGrp="1"/>
          </p:cNvSpPr>
          <p:nvPr/>
        </p:nvSpPr>
        <p:spPr>
          <a:xfrm xmlns:a="http://schemas.openxmlformats.org/drawingml/2006/main">
            <a:off x="609600" y="1457325"/>
            <a:ext cx="109728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007F7A"/>
                </a:solidFill>
                <a:latin typeface="Arial"/>
                <a:ea typeface="Arial"/>
                <a:cs typeface="Arial"/>
              </a:defRPr>
            </a:pPr>
            <a:r>
              <a:rPr sz="1500" b="1">
                <a:solidFill>
                  <a:srgbClr val="007F7A"/>
                </a:solidFill>
                <a:latin typeface="Arial"/>
                <a:ea typeface="Arial"/>
                <a:cs typeface="Arial"/>
              </a:rPr>
              <a:t>Field / Engineer</a:t>
            </a:r>
          </a:p>
        </p:txBody>
      </p:sp>
      <p:sp>
        <p:nvSpPr>
          <p:cNvPr id="4" name="">
            <a:extLst xmlns:a="http://schemas.openxmlformats.org/drawingml/2006/main">
              <a:ext uri="{FF2B5EF4-FFF2-40B4-BE49-F238E27FC236}">
                <a16:creationId xmlns:a16="http://schemas.microsoft.com/office/drawing/2014/main" id="{D99A436F-8102-4BBE-93FC-8DBF6146175C}"/>
              </a:ext>
            </a:extLst>
          </p:cNvPr>
          <p:cNvSpPr>
            <a:spLocks xmlns:a="http://schemas.openxmlformats.org/drawingml/2006/main" noGrp="1"/>
          </p:cNvSpPr>
          <p:nvPr/>
        </p:nvSpPr>
        <p:spPr>
          <a:xfrm xmlns:a="http://schemas.openxmlformats.org/drawingml/2006/main">
            <a:off x="609600" y="200977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007F7A"/>
                </a:solidFill>
                <a:latin typeface="Arial"/>
                <a:ea typeface="Arial"/>
                <a:cs typeface="Arial"/>
              </a:defRPr>
            </a:pPr>
            <a:r>
              <a:rPr sz="2400" b="1">
                <a:solidFill>
                  <a:srgbClr val="007F7A"/>
                </a:solidFill>
                <a:latin typeface="Arial"/>
                <a:ea typeface="Arial"/>
                <a:cs typeface="Arial"/>
              </a:rPr>
              <a:t>01</a:t>
            </a:r>
          </a:p>
        </p:txBody>
      </p:sp>
      <p:sp>
        <p:nvSpPr>
          <p:cNvPr id="5" name="">
            <a:extLst xmlns:a="http://schemas.openxmlformats.org/drawingml/2006/main">
              <a:ext uri="{FF2B5EF4-FFF2-40B4-BE49-F238E27FC236}">
                <a16:creationId xmlns:a16="http://schemas.microsoft.com/office/drawing/2014/main" id="{4866C169-C7AD-4644-81AF-E2AD61E4C945}"/>
              </a:ext>
            </a:extLst>
          </p:cNvPr>
          <p:cNvSpPr>
            <a:spLocks xmlns:a="http://schemas.openxmlformats.org/drawingml/2006/main" noGrp="1"/>
          </p:cNvSpPr>
          <p:nvPr/>
        </p:nvSpPr>
        <p:spPr>
          <a:xfrm xmlns:a="http://schemas.openxmlformats.org/drawingml/2006/main">
            <a:off x="1409700" y="200977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Refresh while connected</a:t>
            </a:r>
          </a:p>
        </p:txBody>
      </p:sp>
      <p:sp>
        <p:nvSpPr>
          <p:cNvPr id="6" name="">
            <a:extLst xmlns:a="http://schemas.openxmlformats.org/drawingml/2006/main">
              <a:ext uri="{FF2B5EF4-FFF2-40B4-BE49-F238E27FC236}">
                <a16:creationId xmlns:a16="http://schemas.microsoft.com/office/drawing/2014/main" id="{58C6CED9-ECD8-4E27-B438-3054F2E97F67}"/>
              </a:ext>
            </a:extLst>
          </p:cNvPr>
          <p:cNvSpPr>
            <a:spLocks xmlns:a="http://schemas.openxmlformats.org/drawingml/2006/main" noGrp="1"/>
          </p:cNvSpPr>
          <p:nvPr/>
        </p:nvSpPr>
        <p:spPr>
          <a:xfrm xmlns:a="http://schemas.openxmlformats.org/drawingml/2006/main">
            <a:off x="1409700" y="240982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Open Work or Settings and select Refresh field pack. Check the saved time, revision and expected equipment.</a:t>
            </a:r>
          </a:p>
        </p:txBody>
      </p:sp>
      <p:sp>
        <p:nvSpPr>
          <p:cNvPr id="7" name="">
            <a:extLst xmlns:a="http://schemas.openxmlformats.org/drawingml/2006/main">
              <a:ext uri="{FF2B5EF4-FFF2-40B4-BE49-F238E27FC236}">
                <a16:creationId xmlns:a16="http://schemas.microsoft.com/office/drawing/2014/main" id="{8F0DE3AD-AA7E-4EFC-AB8F-78AE16EEC44E}"/>
              </a:ext>
            </a:extLst>
          </p:cNvPr>
          <p:cNvSpPr>
            <a:spLocks xmlns:a="http://schemas.openxmlformats.org/drawingml/2006/main" noGrp="1"/>
          </p:cNvSpPr>
          <p:nvPr/>
        </p:nvSpPr>
        <p:spPr>
          <a:xfrm xmlns:a="http://schemas.openxmlformats.org/drawingml/2006/main">
            <a:off x="609600" y="3143250"/>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007F7A"/>
                </a:solidFill>
                <a:latin typeface="Arial"/>
                <a:ea typeface="Arial"/>
                <a:cs typeface="Arial"/>
              </a:defRPr>
            </a:pPr>
            <a:r>
              <a:rPr sz="2400" b="1">
                <a:solidFill>
                  <a:srgbClr val="007F7A"/>
                </a:solidFill>
                <a:latin typeface="Arial"/>
                <a:ea typeface="Arial"/>
                <a:cs typeface="Arial"/>
              </a:rPr>
              <a:t>02</a:t>
            </a:r>
          </a:p>
        </p:txBody>
      </p:sp>
      <p:sp>
        <p:nvSpPr>
          <p:cNvPr id="8" name="">
            <a:extLst xmlns:a="http://schemas.openxmlformats.org/drawingml/2006/main">
              <a:ext uri="{FF2B5EF4-FFF2-40B4-BE49-F238E27FC236}">
                <a16:creationId xmlns:a16="http://schemas.microsoft.com/office/drawing/2014/main" id="{FE0DA0AD-92F2-45DE-96B8-14B5B728A6B9}"/>
              </a:ext>
            </a:extLst>
          </p:cNvPr>
          <p:cNvSpPr>
            <a:spLocks xmlns:a="http://schemas.openxmlformats.org/drawingml/2006/main" noGrp="1"/>
          </p:cNvSpPr>
          <p:nvPr/>
        </p:nvSpPr>
        <p:spPr>
          <a:xfrm xmlns:a="http://schemas.openxmlformats.org/drawingml/2006/main">
            <a:off x="1409700" y="3143250"/>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Confirm the job scope</a:t>
            </a:r>
          </a:p>
        </p:txBody>
      </p:sp>
      <p:sp>
        <p:nvSpPr>
          <p:cNvPr id="9" name="">
            <a:extLst xmlns:a="http://schemas.openxmlformats.org/drawingml/2006/main">
              <a:ext uri="{FF2B5EF4-FFF2-40B4-BE49-F238E27FC236}">
                <a16:creationId xmlns:a16="http://schemas.microsoft.com/office/drawing/2014/main" id="{83680DAC-EF93-491C-83FE-C870B69C1289}"/>
              </a:ext>
            </a:extLst>
          </p:cNvPr>
          <p:cNvSpPr>
            <a:spLocks xmlns:a="http://schemas.openxmlformats.org/drawingml/2006/main" noGrp="1"/>
          </p:cNvSpPr>
          <p:nvPr/>
        </p:nvSpPr>
        <p:spPr>
          <a:xfrm xmlns:a="http://schemas.openxmlformats.org/drawingml/2006/main">
            <a:off x="1409700" y="3543300"/>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Filter the utility. Search by work ID or crew. Review the equipment, due date, priority and checklist.</a:t>
            </a:r>
          </a:p>
        </p:txBody>
      </p:sp>
      <p:sp>
        <p:nvSpPr>
          <p:cNvPr id="10" name="">
            <a:extLst xmlns:a="http://schemas.openxmlformats.org/drawingml/2006/main">
              <a:ext uri="{FF2B5EF4-FFF2-40B4-BE49-F238E27FC236}">
                <a16:creationId xmlns:a16="http://schemas.microsoft.com/office/drawing/2014/main" id="{179ADE94-7386-4CBC-9B84-BD8CAE72790C}"/>
              </a:ext>
            </a:extLst>
          </p:cNvPr>
          <p:cNvSpPr>
            <a:spLocks xmlns:a="http://schemas.openxmlformats.org/drawingml/2006/main" noGrp="1"/>
          </p:cNvSpPr>
          <p:nvPr/>
        </p:nvSpPr>
        <p:spPr>
          <a:xfrm xmlns:a="http://schemas.openxmlformats.org/drawingml/2006/main">
            <a:off x="609600" y="427672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007F7A"/>
                </a:solidFill>
                <a:latin typeface="Arial"/>
                <a:ea typeface="Arial"/>
                <a:cs typeface="Arial"/>
              </a:defRPr>
            </a:pPr>
            <a:r>
              <a:rPr sz="2400" b="1">
                <a:solidFill>
                  <a:srgbClr val="007F7A"/>
                </a:solidFill>
                <a:latin typeface="Arial"/>
                <a:ea typeface="Arial"/>
                <a:cs typeface="Arial"/>
              </a:rPr>
              <a:t>03</a:t>
            </a:r>
          </a:p>
        </p:txBody>
      </p:sp>
      <p:sp>
        <p:nvSpPr>
          <p:cNvPr id="11" name="">
            <a:extLst xmlns:a="http://schemas.openxmlformats.org/drawingml/2006/main">
              <a:ext uri="{FF2B5EF4-FFF2-40B4-BE49-F238E27FC236}">
                <a16:creationId xmlns:a16="http://schemas.microsoft.com/office/drawing/2014/main" id="{67B00897-732A-4AEE-9E7A-7165F5B461E6}"/>
              </a:ext>
            </a:extLst>
          </p:cNvPr>
          <p:cNvSpPr>
            <a:spLocks xmlns:a="http://schemas.openxmlformats.org/drawingml/2006/main" noGrp="1"/>
          </p:cNvSpPr>
          <p:nvPr/>
        </p:nvSpPr>
        <p:spPr>
          <a:xfrm xmlns:a="http://schemas.openxmlformats.org/drawingml/2006/main">
            <a:off x="1409700" y="427672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Check the device</a:t>
            </a:r>
          </a:p>
        </p:txBody>
      </p:sp>
      <p:sp>
        <p:nvSpPr>
          <p:cNvPr id="12" name="">
            <a:extLst xmlns:a="http://schemas.openxmlformats.org/drawingml/2006/main">
              <a:ext uri="{FF2B5EF4-FFF2-40B4-BE49-F238E27FC236}">
                <a16:creationId xmlns:a16="http://schemas.microsoft.com/office/drawing/2014/main" id="{17497C49-E637-4661-B411-0FF0D489E167}"/>
              </a:ext>
            </a:extLst>
          </p:cNvPr>
          <p:cNvSpPr>
            <a:spLocks xmlns:a="http://schemas.openxmlformats.org/drawingml/2006/main" noGrp="1"/>
          </p:cNvSpPr>
          <p:nvPr/>
        </p:nvSpPr>
        <p:spPr>
          <a:xfrm xmlns:a="http://schemas.openxmlformats.org/drawingml/2006/main">
            <a:off x="1409700" y="467677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Confirm battery, local storage, camera/GPS readiness and access to the approved operating procedure.</a:t>
            </a:r>
          </a:p>
        </p:txBody>
      </p:sp>
      <p:sp>
        <p:nvSpPr>
          <p:cNvPr id="13" name="">
            <a:extLst xmlns:a="http://schemas.openxmlformats.org/drawingml/2006/main">
              <a:ext uri="{FF2B5EF4-FFF2-40B4-BE49-F238E27FC236}">
                <a16:creationId xmlns:a16="http://schemas.microsoft.com/office/drawing/2014/main" id="{15C22C11-E4BD-4A0F-AD4F-19E58B5F5ABD}"/>
              </a:ext>
            </a:extLst>
          </p:cNvPr>
          <p:cNvSpPr>
            <a:spLocks xmlns:a="http://schemas.openxmlformats.org/drawingml/2006/main" noGrp="1"/>
          </p:cNvSpPr>
          <p:nvPr/>
        </p:nvSpPr>
        <p:spPr>
          <a:xfrm xmlns:a="http://schemas.openxmlformats.org/drawingml/2006/main">
            <a:off x="609600" y="5581650"/>
            <a:ext cx="10972800" cy="19050"/>
          </a:xfrm>
          <a:prstGeom xmlns:a="http://schemas.openxmlformats.org/drawingml/2006/main" prst="rect">
            <a:avLst/>
          </a:prstGeom>
          <a:solidFill xmlns:a="http://schemas.openxmlformats.org/drawingml/2006/main">
            <a:srgbClr val="D6E2E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D971F1AA-51E4-4106-AA1A-DCFEDC3A118A}"/>
              </a:ext>
            </a:extLst>
          </p:cNvPr>
          <p:cNvSpPr>
            <a:spLocks xmlns:a="http://schemas.openxmlformats.org/drawingml/2006/main" noGrp="1"/>
          </p:cNvSpPr>
          <p:nvPr/>
        </p:nvSpPr>
        <p:spPr>
          <a:xfrm xmlns:a="http://schemas.openxmlformats.org/drawingml/2006/main">
            <a:off x="609600" y="5753100"/>
            <a:ext cx="109061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007F7A"/>
                </a:solidFill>
                <a:latin typeface="Arial"/>
                <a:ea typeface="Arial"/>
                <a:cs typeface="Arial"/>
              </a:defRPr>
            </a:pPr>
            <a:r>
              <a:rPr sz="1725" b="1">
                <a:solidFill>
                  <a:srgbClr val="007F7A"/>
                </a:solidFill>
                <a:latin typeface="Arial"/>
                <a:ea typeface="Arial"/>
                <a:cs typeface="Arial"/>
              </a:rPr>
              <a:t>Check: the correct job and equipment remain readable from the downloaded pack.</a:t>
            </a:r>
          </a:p>
        </p:txBody>
      </p:sp>
      <p:sp>
        <p:nvSpPr>
          <p:cNvPr id="15" name="">
            <a:extLst xmlns:a="http://schemas.openxmlformats.org/drawingml/2006/main">
              <a:ext uri="{FF2B5EF4-FFF2-40B4-BE49-F238E27FC236}">
                <a16:creationId xmlns:a16="http://schemas.microsoft.com/office/drawing/2014/main" id="{F5E357D4-1F44-4D05-91FA-34F8E69556C1}"/>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Mobile manual / 0.5</a:t>
            </a:r>
          </a:p>
        </p:txBody>
      </p:sp>
      <p:sp>
        <p:nvSpPr>
          <p:cNvPr id="16" name="">
            <a:extLst xmlns:a="http://schemas.openxmlformats.org/drawingml/2006/main">
              <a:ext uri="{FF2B5EF4-FFF2-40B4-BE49-F238E27FC236}">
                <a16:creationId xmlns:a16="http://schemas.microsoft.com/office/drawing/2014/main" id="{449EA421-6A6D-408A-831D-96B2FCDE60F7}"/>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09</a:t>
            </a:r>
          </a:p>
        </p:txBody>
      </p:sp>
    </p:spTree>
    <p:extLst>
      <p:ext uri="{BB962C8B-B14F-4D97-AF65-F5344CB8AC3E}">
        <p14:creationId xmlns:p14="http://schemas.microsoft.com/office/powerpoint/2010/main" val="1802672846"/>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B3AD1C5C-EF2F-40E1-9021-7DB2BDEFC865}"/>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The downloaded field pack</a:t>
            </a:r>
          </a:p>
        </p:txBody>
      </p:sp>
      <p:sp>
        <p:nvSpPr>
          <p:cNvPr id="2" name="">
            <a:extLst xmlns:a="http://schemas.openxmlformats.org/drawingml/2006/main">
              <a:ext uri="{FF2B5EF4-FFF2-40B4-BE49-F238E27FC236}">
                <a16:creationId xmlns:a16="http://schemas.microsoft.com/office/drawing/2014/main" id="{73EFDEF3-BFCF-45CD-B4EA-54045F9C9511}"/>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007F7A"/>
          </a:solidFill>
          <a:ln xmlns:a="http://schemas.openxmlformats.org/drawingml/2006/main" w="0">
            <a:noFill/>
          </a:ln>
        </p:spPr>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c4f700c4eccf4788"/>
          <a:stretch xmlns:a="http://schemas.openxmlformats.org/drawingml/2006/main"/>
        </p:blipFill>
        <p:spPr>
          <a:xfrm xmlns:a="http://schemas.openxmlformats.org/drawingml/2006/main">
            <a:off x="873071" y="1495425"/>
            <a:ext cx="2387708" cy="48577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64DB5F5-9EA3-4D6E-9DC1-4E29E8CE15B6}"/>
              </a:ext>
            </a:extLst>
          </p:cNvPr>
          <p:cNvSpPr>
            <a:spLocks xmlns:a="http://schemas.openxmlformats.org/drawingml/2006/main" noGrp="1"/>
          </p:cNvSpPr>
          <p:nvPr/>
        </p:nvSpPr>
        <p:spPr>
          <a:xfrm xmlns:a="http://schemas.openxmlformats.org/drawingml/2006/main">
            <a:off x="3905250" y="1800225"/>
            <a:ext cx="6096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007F7A"/>
                </a:solidFill>
                <a:latin typeface="Arial"/>
                <a:ea typeface="Arial"/>
                <a:cs typeface="Arial"/>
              </a:defRPr>
            </a:pPr>
            <a:r>
              <a:rPr sz="2250" b="1">
                <a:solidFill>
                  <a:srgbClr val="007F7A"/>
                </a:solidFill>
                <a:latin typeface="Arial"/>
                <a:ea typeface="Arial"/>
                <a:cs typeface="Arial"/>
              </a:rPr>
              <a:t>01</a:t>
            </a:r>
          </a:p>
        </p:txBody>
      </p:sp>
      <p:sp>
        <p:nvSpPr>
          <p:cNvPr id="5" name="">
            <a:extLst xmlns:a="http://schemas.openxmlformats.org/drawingml/2006/main">
              <a:ext uri="{FF2B5EF4-FFF2-40B4-BE49-F238E27FC236}">
                <a16:creationId xmlns:a16="http://schemas.microsoft.com/office/drawing/2014/main" id="{14580623-6C23-40D3-B1BF-0CD7ECCED7A8}"/>
              </a:ext>
            </a:extLst>
          </p:cNvPr>
          <p:cNvSpPr>
            <a:spLocks xmlns:a="http://schemas.openxmlformats.org/drawingml/2006/main" noGrp="1"/>
          </p:cNvSpPr>
          <p:nvPr/>
        </p:nvSpPr>
        <p:spPr>
          <a:xfrm xmlns:a="http://schemas.openxmlformats.org/drawingml/2006/main">
            <a:off x="4591050" y="1790700"/>
            <a:ext cx="6762750" cy="1162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349"/>
                </a:solidFill>
                <a:latin typeface="Arial"/>
                <a:ea typeface="Arial"/>
                <a:cs typeface="Arial"/>
              </a:defRPr>
            </a:pPr>
            <a:r>
              <a:rPr sz="1950" b="0">
                <a:solidFill>
                  <a:srgbClr val="183349"/>
                </a:solidFill>
                <a:latin typeface="Arial"/>
                <a:ea typeface="Arial"/>
                <a:cs typeface="Arial"/>
              </a:rPr>
              <a:t>Refresh field pack before leaving coverage.</a:t>
            </a:r>
          </a:p>
        </p:txBody>
      </p:sp>
      <p:sp>
        <p:nvSpPr>
          <p:cNvPr id="6" name="">
            <a:extLst xmlns:a="http://schemas.openxmlformats.org/drawingml/2006/main">
              <a:ext uri="{FF2B5EF4-FFF2-40B4-BE49-F238E27FC236}">
                <a16:creationId xmlns:a16="http://schemas.microsoft.com/office/drawing/2014/main" id="{FBDB26C4-9C29-4445-99FE-88F732C1CF9D}"/>
              </a:ext>
            </a:extLst>
          </p:cNvPr>
          <p:cNvSpPr>
            <a:spLocks xmlns:a="http://schemas.openxmlformats.org/drawingml/2006/main" noGrp="1"/>
          </p:cNvSpPr>
          <p:nvPr/>
        </p:nvSpPr>
        <p:spPr>
          <a:xfrm xmlns:a="http://schemas.openxmlformats.org/drawingml/2006/main">
            <a:off x="3905250" y="3162300"/>
            <a:ext cx="6096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007F7A"/>
                </a:solidFill>
                <a:latin typeface="Arial"/>
                <a:ea typeface="Arial"/>
                <a:cs typeface="Arial"/>
              </a:defRPr>
            </a:pPr>
            <a:r>
              <a:rPr sz="2250" b="1">
                <a:solidFill>
                  <a:srgbClr val="007F7A"/>
                </a:solidFill>
                <a:latin typeface="Arial"/>
                <a:ea typeface="Arial"/>
                <a:cs typeface="Arial"/>
              </a:rPr>
              <a:t>02</a:t>
            </a:r>
          </a:p>
        </p:txBody>
      </p:sp>
      <p:sp>
        <p:nvSpPr>
          <p:cNvPr id="7" name="">
            <a:extLst xmlns:a="http://schemas.openxmlformats.org/drawingml/2006/main">
              <a:ext uri="{FF2B5EF4-FFF2-40B4-BE49-F238E27FC236}">
                <a16:creationId xmlns:a16="http://schemas.microsoft.com/office/drawing/2014/main" id="{81BB1975-EF9E-4159-BB80-DC6251E47CD7}"/>
              </a:ext>
            </a:extLst>
          </p:cNvPr>
          <p:cNvSpPr>
            <a:spLocks xmlns:a="http://schemas.openxmlformats.org/drawingml/2006/main" noGrp="1"/>
          </p:cNvSpPr>
          <p:nvPr/>
        </p:nvSpPr>
        <p:spPr>
          <a:xfrm xmlns:a="http://schemas.openxmlformats.org/drawingml/2006/main">
            <a:off x="4591050" y="3152775"/>
            <a:ext cx="6762750" cy="1162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349"/>
                </a:solidFill>
                <a:latin typeface="Arial"/>
                <a:ea typeface="Arial"/>
                <a:cs typeface="Arial"/>
              </a:defRPr>
            </a:pPr>
            <a:r>
              <a:rPr sz="1950" b="0">
                <a:solidFill>
                  <a:srgbClr val="183349"/>
                </a:solidFill>
                <a:latin typeface="Arial"/>
                <a:ea typeface="Arial"/>
                <a:cs typeface="Arial"/>
              </a:rPr>
              <a:t>Read the saved timestamp and network revision under Your job objective.</a:t>
            </a:r>
          </a:p>
        </p:txBody>
      </p:sp>
      <p:sp>
        <p:nvSpPr>
          <p:cNvPr id="8" name="">
            <a:extLst xmlns:a="http://schemas.openxmlformats.org/drawingml/2006/main">
              <a:ext uri="{FF2B5EF4-FFF2-40B4-BE49-F238E27FC236}">
                <a16:creationId xmlns:a16="http://schemas.microsoft.com/office/drawing/2014/main" id="{359ED789-3AAD-414A-A6C2-5E7A71F25B69}"/>
              </a:ext>
            </a:extLst>
          </p:cNvPr>
          <p:cNvSpPr>
            <a:spLocks xmlns:a="http://schemas.openxmlformats.org/drawingml/2006/main" noGrp="1"/>
          </p:cNvSpPr>
          <p:nvPr/>
        </p:nvSpPr>
        <p:spPr>
          <a:xfrm xmlns:a="http://schemas.openxmlformats.org/drawingml/2006/main">
            <a:off x="3905250" y="4524375"/>
            <a:ext cx="6096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007F7A"/>
                </a:solidFill>
                <a:latin typeface="Arial"/>
                <a:ea typeface="Arial"/>
                <a:cs typeface="Arial"/>
              </a:defRPr>
            </a:pPr>
            <a:r>
              <a:rPr sz="2250" b="1">
                <a:solidFill>
                  <a:srgbClr val="007F7A"/>
                </a:solidFill>
                <a:latin typeface="Arial"/>
                <a:ea typeface="Arial"/>
                <a:cs typeface="Arial"/>
              </a:rPr>
              <a:t>03</a:t>
            </a:r>
          </a:p>
        </p:txBody>
      </p:sp>
      <p:sp>
        <p:nvSpPr>
          <p:cNvPr id="9" name="">
            <a:extLst xmlns:a="http://schemas.openxmlformats.org/drawingml/2006/main">
              <a:ext uri="{FF2B5EF4-FFF2-40B4-BE49-F238E27FC236}">
                <a16:creationId xmlns:a16="http://schemas.microsoft.com/office/drawing/2014/main" id="{15D4B5D9-3540-4464-B95C-7D8722EF8EF7}"/>
              </a:ext>
            </a:extLst>
          </p:cNvPr>
          <p:cNvSpPr>
            <a:spLocks xmlns:a="http://schemas.openxmlformats.org/drawingml/2006/main" noGrp="1"/>
          </p:cNvSpPr>
          <p:nvPr/>
        </p:nvSpPr>
        <p:spPr>
          <a:xfrm xmlns:a="http://schemas.openxmlformats.org/drawingml/2006/main">
            <a:off x="4591050" y="4514850"/>
            <a:ext cx="6762750" cy="1162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349"/>
                </a:solidFill>
                <a:latin typeface="Arial"/>
                <a:ea typeface="Arial"/>
                <a:cs typeface="Arial"/>
              </a:defRPr>
            </a:pPr>
            <a:r>
              <a:rPr sz="1950" b="0">
                <a:solidFill>
                  <a:srgbClr val="183349"/>
                </a:solidFill>
                <a:latin typeface="Arial"/>
                <a:ea typeface="Arial"/>
                <a:cs typeface="Arial"/>
              </a:rPr>
              <a:t>Use Utility and the search field to find the right job.</a:t>
            </a:r>
          </a:p>
        </p:txBody>
      </p:sp>
      <p:sp>
        <p:nvSpPr>
          <p:cNvPr id="10" name="">
            <a:extLst xmlns:a="http://schemas.openxmlformats.org/drawingml/2006/main">
              <a:ext uri="{FF2B5EF4-FFF2-40B4-BE49-F238E27FC236}">
                <a16:creationId xmlns:a16="http://schemas.microsoft.com/office/drawing/2014/main" id="{8F93E21A-4F90-45D6-8454-345DF82DF6C2}"/>
              </a:ext>
            </a:extLst>
          </p:cNvPr>
          <p:cNvSpPr>
            <a:spLocks xmlns:a="http://schemas.openxmlformats.org/drawingml/2006/main" noGrp="1"/>
          </p:cNvSpPr>
          <p:nvPr/>
        </p:nvSpPr>
        <p:spPr>
          <a:xfrm xmlns:a="http://schemas.openxmlformats.org/drawingml/2006/main">
            <a:off x="3905250" y="6057900"/>
            <a:ext cx="74771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97182"/>
                </a:solidFill>
                <a:latin typeface="Arial"/>
                <a:ea typeface="Arial"/>
                <a:cs typeface="Arial"/>
              </a:defRPr>
            </a:pPr>
            <a:r>
              <a:rPr sz="1350" b="0">
                <a:solidFill>
                  <a:srgbClr val="597182"/>
                </a:solidFill>
                <a:latin typeface="Arial"/>
                <a:ea typeface="Arial"/>
                <a:cs typeface="Arial"/>
              </a:rPr>
              <a:t>iOS native app · release 0.5 · synthetic training data</a:t>
            </a:r>
          </a:p>
        </p:txBody>
      </p:sp>
      <p:sp>
        <p:nvSpPr>
          <p:cNvPr id="11" name="">
            <a:extLst xmlns:a="http://schemas.openxmlformats.org/drawingml/2006/main">
              <a:ext uri="{FF2B5EF4-FFF2-40B4-BE49-F238E27FC236}">
                <a16:creationId xmlns:a16="http://schemas.microsoft.com/office/drawing/2014/main" id="{F4B67877-D45C-47F5-9FB4-9451BCC943FA}"/>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Mobile manual / 0.5</a:t>
            </a:r>
          </a:p>
        </p:txBody>
      </p:sp>
      <p:sp>
        <p:nvSpPr>
          <p:cNvPr id="12" name="">
            <a:extLst xmlns:a="http://schemas.openxmlformats.org/drawingml/2006/main">
              <a:ext uri="{FF2B5EF4-FFF2-40B4-BE49-F238E27FC236}">
                <a16:creationId xmlns:a16="http://schemas.microsoft.com/office/drawing/2014/main" id="{DF59A23A-C42F-48DE-83FD-0F4F84990647}"/>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10</a:t>
            </a:r>
          </a:p>
        </p:txBody>
      </p:sp>
    </p:spTree>
    <p:extLst>
      <p:ext uri="{BB962C8B-B14F-4D97-AF65-F5344CB8AC3E}">
        <p14:creationId xmlns:p14="http://schemas.microsoft.com/office/powerpoint/2010/main" val="359990770"/>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C54665C1-1286-49B1-A3E8-B20BA6888646}"/>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Work list and job selection</a:t>
            </a:r>
          </a:p>
        </p:txBody>
      </p:sp>
      <p:sp>
        <p:nvSpPr>
          <p:cNvPr id="2" name="">
            <a:extLst xmlns:a="http://schemas.openxmlformats.org/drawingml/2006/main">
              <a:ext uri="{FF2B5EF4-FFF2-40B4-BE49-F238E27FC236}">
                <a16:creationId xmlns:a16="http://schemas.microsoft.com/office/drawing/2014/main" id="{03A1A5F6-F4D4-4A6F-BD0D-0FE55CC0052A}"/>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007F7A"/>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2C91F216-FD78-4C38-B651-96D362FBABA8}"/>
              </a:ext>
            </a:extLst>
          </p:cNvPr>
          <p:cNvSpPr>
            <a:spLocks xmlns:a="http://schemas.openxmlformats.org/drawingml/2006/main" noGrp="1"/>
          </p:cNvSpPr>
          <p:nvPr/>
        </p:nvSpPr>
        <p:spPr>
          <a:xfrm xmlns:a="http://schemas.openxmlformats.org/drawingml/2006/main">
            <a:off x="609600" y="1457325"/>
            <a:ext cx="109728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007F7A"/>
                </a:solidFill>
                <a:latin typeface="Arial"/>
                <a:ea typeface="Arial"/>
                <a:cs typeface="Arial"/>
              </a:defRPr>
            </a:pPr>
            <a:r>
              <a:rPr sz="1500" b="1">
                <a:solidFill>
                  <a:srgbClr val="007F7A"/>
                </a:solidFill>
                <a:latin typeface="Arial"/>
                <a:ea typeface="Arial"/>
                <a:cs typeface="Arial"/>
              </a:rPr>
              <a:t>Field / Engineer / Administrator</a:t>
            </a:r>
          </a:p>
        </p:txBody>
      </p:sp>
      <p:sp>
        <p:nvSpPr>
          <p:cNvPr id="4" name="">
            <a:extLst xmlns:a="http://schemas.openxmlformats.org/drawingml/2006/main">
              <a:ext uri="{FF2B5EF4-FFF2-40B4-BE49-F238E27FC236}">
                <a16:creationId xmlns:a16="http://schemas.microsoft.com/office/drawing/2014/main" id="{955E5096-9D0C-45A2-B62C-11480C5F5BCB}"/>
              </a:ext>
            </a:extLst>
          </p:cNvPr>
          <p:cNvSpPr>
            <a:spLocks xmlns:a="http://schemas.openxmlformats.org/drawingml/2006/main" noGrp="1"/>
          </p:cNvSpPr>
          <p:nvPr/>
        </p:nvSpPr>
        <p:spPr>
          <a:xfrm xmlns:a="http://schemas.openxmlformats.org/drawingml/2006/main">
            <a:off x="609600" y="200977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007F7A"/>
                </a:solidFill>
                <a:latin typeface="Arial"/>
                <a:ea typeface="Arial"/>
                <a:cs typeface="Arial"/>
              </a:defRPr>
            </a:pPr>
            <a:r>
              <a:rPr sz="2400" b="1">
                <a:solidFill>
                  <a:srgbClr val="007F7A"/>
                </a:solidFill>
                <a:latin typeface="Arial"/>
                <a:ea typeface="Arial"/>
                <a:cs typeface="Arial"/>
              </a:rPr>
              <a:t>01</a:t>
            </a:r>
          </a:p>
        </p:txBody>
      </p:sp>
      <p:sp>
        <p:nvSpPr>
          <p:cNvPr id="5" name="">
            <a:extLst xmlns:a="http://schemas.openxmlformats.org/drawingml/2006/main">
              <a:ext uri="{FF2B5EF4-FFF2-40B4-BE49-F238E27FC236}">
                <a16:creationId xmlns:a16="http://schemas.microsoft.com/office/drawing/2014/main" id="{2F5166D3-7113-4FC5-913F-BF5B7559FD1C}"/>
              </a:ext>
            </a:extLst>
          </p:cNvPr>
          <p:cNvSpPr>
            <a:spLocks xmlns:a="http://schemas.openxmlformats.org/drawingml/2006/main" noGrp="1"/>
          </p:cNvSpPr>
          <p:nvPr/>
        </p:nvSpPr>
        <p:spPr>
          <a:xfrm xmlns:a="http://schemas.openxmlformats.org/drawingml/2006/main">
            <a:off x="1409700" y="200977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Find the job</a:t>
            </a:r>
          </a:p>
        </p:txBody>
      </p:sp>
      <p:sp>
        <p:nvSpPr>
          <p:cNvPr id="6" name="">
            <a:extLst xmlns:a="http://schemas.openxmlformats.org/drawingml/2006/main">
              <a:ext uri="{FF2B5EF4-FFF2-40B4-BE49-F238E27FC236}">
                <a16:creationId xmlns:a16="http://schemas.microsoft.com/office/drawing/2014/main" id="{3B31327C-3F60-4CDB-AFBC-FB5F746E7675}"/>
              </a:ext>
            </a:extLst>
          </p:cNvPr>
          <p:cNvSpPr>
            <a:spLocks xmlns:a="http://schemas.openxmlformats.org/drawingml/2006/main" noGrp="1"/>
          </p:cNvSpPr>
          <p:nvPr/>
        </p:nvSpPr>
        <p:spPr>
          <a:xfrm xmlns:a="http://schemas.openxmlformats.org/drawingml/2006/main">
            <a:off x="1409700" y="240982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Open Work. Select a utility or All, then search by ID, crew or work description.</a:t>
            </a:r>
          </a:p>
        </p:txBody>
      </p:sp>
      <p:sp>
        <p:nvSpPr>
          <p:cNvPr id="7" name="">
            <a:extLst xmlns:a="http://schemas.openxmlformats.org/drawingml/2006/main">
              <a:ext uri="{FF2B5EF4-FFF2-40B4-BE49-F238E27FC236}">
                <a16:creationId xmlns:a16="http://schemas.microsoft.com/office/drawing/2014/main" id="{7339F0BB-52B4-499D-AF48-E6FDEC200FCF}"/>
              </a:ext>
            </a:extLst>
          </p:cNvPr>
          <p:cNvSpPr>
            <a:spLocks xmlns:a="http://schemas.openxmlformats.org/drawingml/2006/main" noGrp="1"/>
          </p:cNvSpPr>
          <p:nvPr/>
        </p:nvSpPr>
        <p:spPr>
          <a:xfrm xmlns:a="http://schemas.openxmlformats.org/drawingml/2006/main">
            <a:off x="609600" y="3143250"/>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007F7A"/>
                </a:solidFill>
                <a:latin typeface="Arial"/>
                <a:ea typeface="Arial"/>
                <a:cs typeface="Arial"/>
              </a:defRPr>
            </a:pPr>
            <a:r>
              <a:rPr sz="2400" b="1">
                <a:solidFill>
                  <a:srgbClr val="007F7A"/>
                </a:solidFill>
                <a:latin typeface="Arial"/>
                <a:ea typeface="Arial"/>
                <a:cs typeface="Arial"/>
              </a:rPr>
              <a:t>02</a:t>
            </a:r>
          </a:p>
        </p:txBody>
      </p:sp>
      <p:sp>
        <p:nvSpPr>
          <p:cNvPr id="8" name="">
            <a:extLst xmlns:a="http://schemas.openxmlformats.org/drawingml/2006/main">
              <a:ext uri="{FF2B5EF4-FFF2-40B4-BE49-F238E27FC236}">
                <a16:creationId xmlns:a16="http://schemas.microsoft.com/office/drawing/2014/main" id="{1942D54D-7E1E-4972-AE9B-B6C8D1F4873C}"/>
              </a:ext>
            </a:extLst>
          </p:cNvPr>
          <p:cNvSpPr>
            <a:spLocks xmlns:a="http://schemas.openxmlformats.org/drawingml/2006/main" noGrp="1"/>
          </p:cNvSpPr>
          <p:nvPr/>
        </p:nvSpPr>
        <p:spPr>
          <a:xfrm xmlns:a="http://schemas.openxmlformats.org/drawingml/2006/main">
            <a:off x="1409700" y="3143250"/>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Read the assignment</a:t>
            </a:r>
          </a:p>
        </p:txBody>
      </p:sp>
      <p:sp>
        <p:nvSpPr>
          <p:cNvPr id="9" name="">
            <a:extLst xmlns:a="http://schemas.openxmlformats.org/drawingml/2006/main">
              <a:ext uri="{FF2B5EF4-FFF2-40B4-BE49-F238E27FC236}">
                <a16:creationId xmlns:a16="http://schemas.microsoft.com/office/drawing/2014/main" id="{6CAC313A-4A65-4758-AA29-058719927B27}"/>
              </a:ext>
            </a:extLst>
          </p:cNvPr>
          <p:cNvSpPr>
            <a:spLocks xmlns:a="http://schemas.openxmlformats.org/drawingml/2006/main" noGrp="1"/>
          </p:cNvSpPr>
          <p:nvPr/>
        </p:nvSpPr>
        <p:spPr>
          <a:xfrm xmlns:a="http://schemas.openxmlformats.org/drawingml/2006/main">
            <a:off x="1409700" y="3543300"/>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Open the work order. Compare its crew, due date, priority and status with the supervisor’s assignment.</a:t>
            </a:r>
          </a:p>
        </p:txBody>
      </p:sp>
      <p:sp>
        <p:nvSpPr>
          <p:cNvPr id="10" name="">
            <a:extLst xmlns:a="http://schemas.openxmlformats.org/drawingml/2006/main">
              <a:ext uri="{FF2B5EF4-FFF2-40B4-BE49-F238E27FC236}">
                <a16:creationId xmlns:a16="http://schemas.microsoft.com/office/drawing/2014/main" id="{2CB1701A-A953-4994-BEE9-1F0158F4F631}"/>
              </a:ext>
            </a:extLst>
          </p:cNvPr>
          <p:cNvSpPr>
            <a:spLocks xmlns:a="http://schemas.openxmlformats.org/drawingml/2006/main" noGrp="1"/>
          </p:cNvSpPr>
          <p:nvPr/>
        </p:nvSpPr>
        <p:spPr>
          <a:xfrm xmlns:a="http://schemas.openxmlformats.org/drawingml/2006/main">
            <a:off x="609600" y="427672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007F7A"/>
                </a:solidFill>
                <a:latin typeface="Arial"/>
                <a:ea typeface="Arial"/>
                <a:cs typeface="Arial"/>
              </a:defRPr>
            </a:pPr>
            <a:r>
              <a:rPr sz="2400" b="1">
                <a:solidFill>
                  <a:srgbClr val="007F7A"/>
                </a:solidFill>
                <a:latin typeface="Arial"/>
                <a:ea typeface="Arial"/>
                <a:cs typeface="Arial"/>
              </a:rPr>
              <a:t>03</a:t>
            </a:r>
          </a:p>
        </p:txBody>
      </p:sp>
      <p:sp>
        <p:nvSpPr>
          <p:cNvPr id="11" name="">
            <a:extLst xmlns:a="http://schemas.openxmlformats.org/drawingml/2006/main">
              <a:ext uri="{FF2B5EF4-FFF2-40B4-BE49-F238E27FC236}">
                <a16:creationId xmlns:a16="http://schemas.microsoft.com/office/drawing/2014/main" id="{660D404A-2CF1-490C-957F-167CDDEE2161}"/>
              </a:ext>
            </a:extLst>
          </p:cNvPr>
          <p:cNvSpPr>
            <a:spLocks xmlns:a="http://schemas.openxmlformats.org/drawingml/2006/main" noGrp="1"/>
          </p:cNvSpPr>
          <p:nvPr/>
        </p:nvSpPr>
        <p:spPr>
          <a:xfrm xmlns:a="http://schemas.openxmlformats.org/drawingml/2006/main">
            <a:off x="1409700" y="427672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Verify equipment</a:t>
            </a:r>
          </a:p>
        </p:txBody>
      </p:sp>
      <p:sp>
        <p:nvSpPr>
          <p:cNvPr id="12" name="">
            <a:extLst xmlns:a="http://schemas.openxmlformats.org/drawingml/2006/main">
              <a:ext uri="{FF2B5EF4-FFF2-40B4-BE49-F238E27FC236}">
                <a16:creationId xmlns:a16="http://schemas.microsoft.com/office/drawing/2014/main" id="{3A35E42D-8667-49FF-B0D0-CD7A67C26988}"/>
              </a:ext>
            </a:extLst>
          </p:cNvPr>
          <p:cNvSpPr>
            <a:spLocks xmlns:a="http://schemas.openxmlformats.org/drawingml/2006/main" noGrp="1"/>
          </p:cNvSpPr>
          <p:nvPr/>
        </p:nvSpPr>
        <p:spPr>
          <a:xfrm xmlns:a="http://schemas.openxmlformats.org/drawingml/2006/main">
            <a:off x="1409700" y="467677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Use Equipment &amp; inspection to open the linked asset. Match its ID and name to the actual equipment.</a:t>
            </a:r>
          </a:p>
        </p:txBody>
      </p:sp>
      <p:sp>
        <p:nvSpPr>
          <p:cNvPr id="13" name="">
            <a:extLst xmlns:a="http://schemas.openxmlformats.org/drawingml/2006/main">
              <a:ext uri="{FF2B5EF4-FFF2-40B4-BE49-F238E27FC236}">
                <a16:creationId xmlns:a16="http://schemas.microsoft.com/office/drawing/2014/main" id="{FA3C2508-7607-4B38-8FAC-C5DA6520F1E4}"/>
              </a:ext>
            </a:extLst>
          </p:cNvPr>
          <p:cNvSpPr>
            <a:spLocks xmlns:a="http://schemas.openxmlformats.org/drawingml/2006/main" noGrp="1"/>
          </p:cNvSpPr>
          <p:nvPr/>
        </p:nvSpPr>
        <p:spPr>
          <a:xfrm xmlns:a="http://schemas.openxmlformats.org/drawingml/2006/main">
            <a:off x="609600" y="5581650"/>
            <a:ext cx="10972800" cy="19050"/>
          </a:xfrm>
          <a:prstGeom xmlns:a="http://schemas.openxmlformats.org/drawingml/2006/main" prst="rect">
            <a:avLst/>
          </a:prstGeom>
          <a:solidFill xmlns:a="http://schemas.openxmlformats.org/drawingml/2006/main">
            <a:srgbClr val="D6E2E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43C933DD-A1E0-4E84-AA02-94898B23C6CB}"/>
              </a:ext>
            </a:extLst>
          </p:cNvPr>
          <p:cNvSpPr>
            <a:spLocks xmlns:a="http://schemas.openxmlformats.org/drawingml/2006/main" noGrp="1"/>
          </p:cNvSpPr>
          <p:nvPr/>
        </p:nvSpPr>
        <p:spPr>
          <a:xfrm xmlns:a="http://schemas.openxmlformats.org/drawingml/2006/main">
            <a:off x="609600" y="5753100"/>
            <a:ext cx="109061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007F7A"/>
                </a:solidFill>
                <a:latin typeface="Arial"/>
                <a:ea typeface="Arial"/>
                <a:cs typeface="Arial"/>
              </a:defRPr>
            </a:pPr>
            <a:r>
              <a:rPr sz="1725" b="1">
                <a:solidFill>
                  <a:srgbClr val="007F7A"/>
                </a:solidFill>
                <a:latin typeface="Arial"/>
                <a:ea typeface="Arial"/>
                <a:cs typeface="Arial"/>
              </a:rPr>
              <a:t>Outcome: one confirmed work order and one confirmed asset.</a:t>
            </a:r>
          </a:p>
        </p:txBody>
      </p:sp>
      <p:sp>
        <p:nvSpPr>
          <p:cNvPr id="15" name="">
            <a:extLst xmlns:a="http://schemas.openxmlformats.org/drawingml/2006/main">
              <a:ext uri="{FF2B5EF4-FFF2-40B4-BE49-F238E27FC236}">
                <a16:creationId xmlns:a16="http://schemas.microsoft.com/office/drawing/2014/main" id="{1CC98A1C-0804-4494-B5D1-C0671C5DD0B4}"/>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Mobile manual / 0.5</a:t>
            </a:r>
          </a:p>
        </p:txBody>
      </p:sp>
      <p:sp>
        <p:nvSpPr>
          <p:cNvPr id="16" name="">
            <a:extLst xmlns:a="http://schemas.openxmlformats.org/drawingml/2006/main">
              <a:ext uri="{FF2B5EF4-FFF2-40B4-BE49-F238E27FC236}">
                <a16:creationId xmlns:a16="http://schemas.microsoft.com/office/drawing/2014/main" id="{D4D359D1-BF5A-41A5-B18D-B4B033289876}"/>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11</a:t>
            </a:r>
          </a:p>
        </p:txBody>
      </p:sp>
    </p:spTree>
    <p:extLst>
      <p:ext uri="{BB962C8B-B14F-4D97-AF65-F5344CB8AC3E}">
        <p14:creationId xmlns:p14="http://schemas.microsoft.com/office/powerpoint/2010/main" val="451480009"/>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A1338EC9-B3EF-4070-8DCD-A2DD7F2E88C2}"/>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A selected work order</a:t>
            </a:r>
          </a:p>
        </p:txBody>
      </p:sp>
      <p:sp>
        <p:nvSpPr>
          <p:cNvPr id="2" name="">
            <a:extLst xmlns:a="http://schemas.openxmlformats.org/drawingml/2006/main">
              <a:ext uri="{FF2B5EF4-FFF2-40B4-BE49-F238E27FC236}">
                <a16:creationId xmlns:a16="http://schemas.microsoft.com/office/drawing/2014/main" id="{91C95C2D-719A-42E8-87E1-4123ABA0B395}"/>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007F7A"/>
          </a:solidFill>
          <a:ln xmlns:a="http://schemas.openxmlformats.org/drawingml/2006/main" w="0">
            <a:noFill/>
          </a:ln>
        </p:spPr>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77a5d6c5c7634279"/>
          <a:stretch xmlns:a="http://schemas.openxmlformats.org/drawingml/2006/main"/>
        </p:blipFill>
        <p:spPr>
          <a:xfrm xmlns:a="http://schemas.openxmlformats.org/drawingml/2006/main">
            <a:off x="873071" y="1495425"/>
            <a:ext cx="2387708" cy="48577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0F74D25-D6CE-44A7-9442-0D23C842B285}"/>
              </a:ext>
            </a:extLst>
          </p:cNvPr>
          <p:cNvSpPr>
            <a:spLocks xmlns:a="http://schemas.openxmlformats.org/drawingml/2006/main" noGrp="1"/>
          </p:cNvSpPr>
          <p:nvPr/>
        </p:nvSpPr>
        <p:spPr>
          <a:xfrm xmlns:a="http://schemas.openxmlformats.org/drawingml/2006/main">
            <a:off x="3905250" y="1800225"/>
            <a:ext cx="6096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007F7A"/>
                </a:solidFill>
                <a:latin typeface="Arial"/>
                <a:ea typeface="Arial"/>
                <a:cs typeface="Arial"/>
              </a:defRPr>
            </a:pPr>
            <a:r>
              <a:rPr sz="2250" b="1">
                <a:solidFill>
                  <a:srgbClr val="007F7A"/>
                </a:solidFill>
                <a:latin typeface="Arial"/>
                <a:ea typeface="Arial"/>
                <a:cs typeface="Arial"/>
              </a:rPr>
              <a:t>01</a:t>
            </a:r>
          </a:p>
        </p:txBody>
      </p:sp>
      <p:sp>
        <p:nvSpPr>
          <p:cNvPr id="5" name="">
            <a:extLst xmlns:a="http://schemas.openxmlformats.org/drawingml/2006/main">
              <a:ext uri="{FF2B5EF4-FFF2-40B4-BE49-F238E27FC236}">
                <a16:creationId xmlns:a16="http://schemas.microsoft.com/office/drawing/2014/main" id="{FCE36362-5EE3-4D0B-B6EA-E9BE387434FB}"/>
              </a:ext>
            </a:extLst>
          </p:cNvPr>
          <p:cNvSpPr>
            <a:spLocks xmlns:a="http://schemas.openxmlformats.org/drawingml/2006/main" noGrp="1"/>
          </p:cNvSpPr>
          <p:nvPr/>
        </p:nvSpPr>
        <p:spPr>
          <a:xfrm xmlns:a="http://schemas.openxmlformats.org/drawingml/2006/main">
            <a:off x="4591050" y="1790700"/>
            <a:ext cx="6762750" cy="1162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349"/>
                </a:solidFill>
                <a:latin typeface="Arial"/>
                <a:ea typeface="Arial"/>
                <a:cs typeface="Arial"/>
              </a:defRPr>
            </a:pPr>
            <a:r>
              <a:rPr sz="1950" b="0">
                <a:solidFill>
                  <a:srgbClr val="183349"/>
                </a:solidFill>
                <a:latin typeface="Arial"/>
                <a:ea typeface="Arial"/>
                <a:cs typeface="Arial"/>
              </a:rPr>
              <a:t>Check the job title, crew and due date.</a:t>
            </a:r>
          </a:p>
        </p:txBody>
      </p:sp>
      <p:sp>
        <p:nvSpPr>
          <p:cNvPr id="6" name="">
            <a:extLst xmlns:a="http://schemas.openxmlformats.org/drawingml/2006/main">
              <a:ext uri="{FF2B5EF4-FFF2-40B4-BE49-F238E27FC236}">
                <a16:creationId xmlns:a16="http://schemas.microsoft.com/office/drawing/2014/main" id="{CA1236E5-105E-4F19-A28C-9A235B436650}"/>
              </a:ext>
            </a:extLst>
          </p:cNvPr>
          <p:cNvSpPr>
            <a:spLocks xmlns:a="http://schemas.openxmlformats.org/drawingml/2006/main" noGrp="1"/>
          </p:cNvSpPr>
          <p:nvPr/>
        </p:nvSpPr>
        <p:spPr>
          <a:xfrm xmlns:a="http://schemas.openxmlformats.org/drawingml/2006/main">
            <a:off x="3905250" y="3162300"/>
            <a:ext cx="6096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007F7A"/>
                </a:solidFill>
                <a:latin typeface="Arial"/>
                <a:ea typeface="Arial"/>
                <a:cs typeface="Arial"/>
              </a:defRPr>
            </a:pPr>
            <a:r>
              <a:rPr sz="2250" b="1">
                <a:solidFill>
                  <a:srgbClr val="007F7A"/>
                </a:solidFill>
                <a:latin typeface="Arial"/>
                <a:ea typeface="Arial"/>
                <a:cs typeface="Arial"/>
              </a:rPr>
              <a:t>02</a:t>
            </a:r>
          </a:p>
        </p:txBody>
      </p:sp>
      <p:sp>
        <p:nvSpPr>
          <p:cNvPr id="7" name="">
            <a:extLst xmlns:a="http://schemas.openxmlformats.org/drawingml/2006/main">
              <a:ext uri="{FF2B5EF4-FFF2-40B4-BE49-F238E27FC236}">
                <a16:creationId xmlns:a16="http://schemas.microsoft.com/office/drawing/2014/main" id="{8A16E1EE-25C4-4F01-BDE8-6FC4DFE3E30C}"/>
              </a:ext>
            </a:extLst>
          </p:cNvPr>
          <p:cNvSpPr>
            <a:spLocks xmlns:a="http://schemas.openxmlformats.org/drawingml/2006/main" noGrp="1"/>
          </p:cNvSpPr>
          <p:nvPr/>
        </p:nvSpPr>
        <p:spPr>
          <a:xfrm xmlns:a="http://schemas.openxmlformats.org/drawingml/2006/main">
            <a:off x="4591050" y="3152775"/>
            <a:ext cx="6762750" cy="1162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349"/>
                </a:solidFill>
                <a:latin typeface="Arial"/>
                <a:ea typeface="Arial"/>
                <a:cs typeface="Arial"/>
              </a:defRPr>
            </a:pPr>
            <a:r>
              <a:rPr sz="1950" b="0">
                <a:solidFill>
                  <a:srgbClr val="183349"/>
                </a:solidFill>
                <a:latin typeface="Arial"/>
                <a:ea typeface="Arial"/>
                <a:cs typeface="Arial"/>
              </a:rPr>
              <a:t>Equipment &amp; inspection opens the associated equipment record.</a:t>
            </a:r>
          </a:p>
        </p:txBody>
      </p:sp>
      <p:sp>
        <p:nvSpPr>
          <p:cNvPr id="8" name="">
            <a:extLst xmlns:a="http://schemas.openxmlformats.org/drawingml/2006/main">
              <a:ext uri="{FF2B5EF4-FFF2-40B4-BE49-F238E27FC236}">
                <a16:creationId xmlns:a16="http://schemas.microsoft.com/office/drawing/2014/main" id="{4E4EC7C0-517D-4AE0-972F-0195E150FDE0}"/>
              </a:ext>
            </a:extLst>
          </p:cNvPr>
          <p:cNvSpPr>
            <a:spLocks xmlns:a="http://schemas.openxmlformats.org/drawingml/2006/main" noGrp="1"/>
          </p:cNvSpPr>
          <p:nvPr/>
        </p:nvSpPr>
        <p:spPr>
          <a:xfrm xmlns:a="http://schemas.openxmlformats.org/drawingml/2006/main">
            <a:off x="3905250" y="4524375"/>
            <a:ext cx="6096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007F7A"/>
                </a:solidFill>
                <a:latin typeface="Arial"/>
                <a:ea typeface="Arial"/>
                <a:cs typeface="Arial"/>
              </a:defRPr>
            </a:pPr>
            <a:r>
              <a:rPr sz="2250" b="1">
                <a:solidFill>
                  <a:srgbClr val="007F7A"/>
                </a:solidFill>
                <a:latin typeface="Arial"/>
                <a:ea typeface="Arial"/>
                <a:cs typeface="Arial"/>
              </a:rPr>
              <a:t>03</a:t>
            </a:r>
          </a:p>
        </p:txBody>
      </p:sp>
      <p:sp>
        <p:nvSpPr>
          <p:cNvPr id="9" name="">
            <a:extLst xmlns:a="http://schemas.openxmlformats.org/drawingml/2006/main">
              <a:ext uri="{FF2B5EF4-FFF2-40B4-BE49-F238E27FC236}">
                <a16:creationId xmlns:a16="http://schemas.microsoft.com/office/drawing/2014/main" id="{49996D0E-7B89-42C3-957F-4E666C03CBE9}"/>
              </a:ext>
            </a:extLst>
          </p:cNvPr>
          <p:cNvSpPr>
            <a:spLocks xmlns:a="http://schemas.openxmlformats.org/drawingml/2006/main" noGrp="1"/>
          </p:cNvSpPr>
          <p:nvPr/>
        </p:nvSpPr>
        <p:spPr>
          <a:xfrm xmlns:a="http://schemas.openxmlformats.org/drawingml/2006/main">
            <a:off x="4591050" y="4514850"/>
            <a:ext cx="6762750" cy="1162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349"/>
                </a:solidFill>
                <a:latin typeface="Arial"/>
                <a:ea typeface="Arial"/>
                <a:cs typeface="Arial"/>
              </a:defRPr>
            </a:pPr>
            <a:r>
              <a:rPr sz="1950" b="0">
                <a:solidFill>
                  <a:srgbClr val="183349"/>
                </a:solidFill>
                <a:latin typeface="Arial"/>
                <a:ea typeface="Arial"/>
                <a:cs typeface="Arial"/>
              </a:rPr>
              <a:t>Review the completion checklist before starting. Scroll down for the work action.</a:t>
            </a:r>
          </a:p>
        </p:txBody>
      </p:sp>
      <p:sp>
        <p:nvSpPr>
          <p:cNvPr id="10" name="">
            <a:extLst xmlns:a="http://schemas.openxmlformats.org/drawingml/2006/main">
              <a:ext uri="{FF2B5EF4-FFF2-40B4-BE49-F238E27FC236}">
                <a16:creationId xmlns:a16="http://schemas.microsoft.com/office/drawing/2014/main" id="{AE05CF7D-197D-4768-9E51-6D2C12374295}"/>
              </a:ext>
            </a:extLst>
          </p:cNvPr>
          <p:cNvSpPr>
            <a:spLocks xmlns:a="http://schemas.openxmlformats.org/drawingml/2006/main" noGrp="1"/>
          </p:cNvSpPr>
          <p:nvPr/>
        </p:nvSpPr>
        <p:spPr>
          <a:xfrm xmlns:a="http://schemas.openxmlformats.org/drawingml/2006/main">
            <a:off x="3905250" y="6057900"/>
            <a:ext cx="74771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97182"/>
                </a:solidFill>
                <a:latin typeface="Arial"/>
                <a:ea typeface="Arial"/>
                <a:cs typeface="Arial"/>
              </a:defRPr>
            </a:pPr>
            <a:r>
              <a:rPr sz="1350" b="0">
                <a:solidFill>
                  <a:srgbClr val="597182"/>
                </a:solidFill>
                <a:latin typeface="Arial"/>
                <a:ea typeface="Arial"/>
                <a:cs typeface="Arial"/>
              </a:rPr>
              <a:t>iOS native app · release 0.5 · synthetic training data</a:t>
            </a:r>
          </a:p>
        </p:txBody>
      </p:sp>
      <p:sp>
        <p:nvSpPr>
          <p:cNvPr id="11" name="">
            <a:extLst xmlns:a="http://schemas.openxmlformats.org/drawingml/2006/main">
              <a:ext uri="{FF2B5EF4-FFF2-40B4-BE49-F238E27FC236}">
                <a16:creationId xmlns:a16="http://schemas.microsoft.com/office/drawing/2014/main" id="{889F4543-C7BF-47F4-9605-F493C3BF532D}"/>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Mobile manual / 0.5</a:t>
            </a:r>
          </a:p>
        </p:txBody>
      </p:sp>
      <p:sp>
        <p:nvSpPr>
          <p:cNvPr id="12" name="">
            <a:extLst xmlns:a="http://schemas.openxmlformats.org/drawingml/2006/main">
              <a:ext uri="{FF2B5EF4-FFF2-40B4-BE49-F238E27FC236}">
                <a16:creationId xmlns:a16="http://schemas.microsoft.com/office/drawing/2014/main" id="{D03B7E17-8368-4467-A8F0-21378ED2F778}"/>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12</a:t>
            </a:r>
          </a:p>
        </p:txBody>
      </p:sp>
    </p:spTree>
    <p:extLst>
      <p:ext uri="{BB962C8B-B14F-4D97-AF65-F5344CB8AC3E}">
        <p14:creationId xmlns:p14="http://schemas.microsoft.com/office/powerpoint/2010/main" val="757906757"/>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2534DBE5-CB75-42DC-9CE2-EE53521AC6D5}"/>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Starting assigned work</a:t>
            </a:r>
          </a:p>
        </p:txBody>
      </p:sp>
      <p:sp>
        <p:nvSpPr>
          <p:cNvPr id="2" name="">
            <a:extLst xmlns:a="http://schemas.openxmlformats.org/drawingml/2006/main">
              <a:ext uri="{FF2B5EF4-FFF2-40B4-BE49-F238E27FC236}">
                <a16:creationId xmlns:a16="http://schemas.microsoft.com/office/drawing/2014/main" id="{0D81EA89-C31C-4AF6-A600-61A2AE915B86}"/>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007F7A"/>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1D02C28C-C2B3-419F-AC92-A858E6F2FE77}"/>
              </a:ext>
            </a:extLst>
          </p:cNvPr>
          <p:cNvSpPr>
            <a:spLocks xmlns:a="http://schemas.openxmlformats.org/drawingml/2006/main" noGrp="1"/>
          </p:cNvSpPr>
          <p:nvPr/>
        </p:nvSpPr>
        <p:spPr>
          <a:xfrm xmlns:a="http://schemas.openxmlformats.org/drawingml/2006/main">
            <a:off x="609600" y="1457325"/>
            <a:ext cx="109728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007F7A"/>
                </a:solidFill>
                <a:latin typeface="Arial"/>
                <a:ea typeface="Arial"/>
                <a:cs typeface="Arial"/>
              </a:defRPr>
            </a:pPr>
            <a:r>
              <a:rPr sz="1500" b="1">
                <a:solidFill>
                  <a:srgbClr val="007F7A"/>
                </a:solidFill>
                <a:latin typeface="Arial"/>
                <a:ea typeface="Arial"/>
                <a:cs typeface="Arial"/>
              </a:rPr>
              <a:t>Field / Engineer / Administrator</a:t>
            </a:r>
          </a:p>
        </p:txBody>
      </p:sp>
      <p:sp>
        <p:nvSpPr>
          <p:cNvPr id="4" name="">
            <a:extLst xmlns:a="http://schemas.openxmlformats.org/drawingml/2006/main">
              <a:ext uri="{FF2B5EF4-FFF2-40B4-BE49-F238E27FC236}">
                <a16:creationId xmlns:a16="http://schemas.microsoft.com/office/drawing/2014/main" id="{6BE0AF5B-470A-4CD9-A8F3-49B79849D29F}"/>
              </a:ext>
            </a:extLst>
          </p:cNvPr>
          <p:cNvSpPr>
            <a:spLocks xmlns:a="http://schemas.openxmlformats.org/drawingml/2006/main" noGrp="1"/>
          </p:cNvSpPr>
          <p:nvPr/>
        </p:nvSpPr>
        <p:spPr>
          <a:xfrm xmlns:a="http://schemas.openxmlformats.org/drawingml/2006/main">
            <a:off x="609600" y="200977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007F7A"/>
                </a:solidFill>
                <a:latin typeface="Arial"/>
                <a:ea typeface="Arial"/>
                <a:cs typeface="Arial"/>
              </a:defRPr>
            </a:pPr>
            <a:r>
              <a:rPr sz="2400" b="1">
                <a:solidFill>
                  <a:srgbClr val="007F7A"/>
                </a:solidFill>
                <a:latin typeface="Arial"/>
                <a:ea typeface="Arial"/>
                <a:cs typeface="Arial"/>
              </a:rPr>
              <a:t>01</a:t>
            </a:r>
          </a:p>
        </p:txBody>
      </p:sp>
      <p:sp>
        <p:nvSpPr>
          <p:cNvPr id="5" name="">
            <a:extLst xmlns:a="http://schemas.openxmlformats.org/drawingml/2006/main">
              <a:ext uri="{FF2B5EF4-FFF2-40B4-BE49-F238E27FC236}">
                <a16:creationId xmlns:a16="http://schemas.microsoft.com/office/drawing/2014/main" id="{CDABF794-3E89-4499-A05D-595BCAE2A90B}"/>
              </a:ext>
            </a:extLst>
          </p:cNvPr>
          <p:cNvSpPr>
            <a:spLocks xmlns:a="http://schemas.openxmlformats.org/drawingml/2006/main" noGrp="1"/>
          </p:cNvSpPr>
          <p:nvPr/>
        </p:nvSpPr>
        <p:spPr>
          <a:xfrm xmlns:a="http://schemas.openxmlformats.org/drawingml/2006/main">
            <a:off x="1409700" y="200977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Review the checklist</a:t>
            </a:r>
          </a:p>
        </p:txBody>
      </p:sp>
      <p:sp>
        <p:nvSpPr>
          <p:cNvPr id="6" name="">
            <a:extLst xmlns:a="http://schemas.openxmlformats.org/drawingml/2006/main">
              <a:ext uri="{FF2B5EF4-FFF2-40B4-BE49-F238E27FC236}">
                <a16:creationId xmlns:a16="http://schemas.microsoft.com/office/drawing/2014/main" id="{1C15EE5A-95A2-4649-845B-820820CE3C59}"/>
              </a:ext>
            </a:extLst>
          </p:cNvPr>
          <p:cNvSpPr>
            <a:spLocks xmlns:a="http://schemas.openxmlformats.org/drawingml/2006/main" noGrp="1"/>
          </p:cNvSpPr>
          <p:nvPr/>
        </p:nvSpPr>
        <p:spPr>
          <a:xfrm xmlns:a="http://schemas.openxmlformats.org/drawingml/2006/main">
            <a:off x="1409700" y="240982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Read all required checks and the job scope. Confirm site authorization through your normal process.</a:t>
            </a:r>
          </a:p>
        </p:txBody>
      </p:sp>
      <p:sp>
        <p:nvSpPr>
          <p:cNvPr id="7" name="">
            <a:extLst xmlns:a="http://schemas.openxmlformats.org/drawingml/2006/main">
              <a:ext uri="{FF2B5EF4-FFF2-40B4-BE49-F238E27FC236}">
                <a16:creationId xmlns:a16="http://schemas.microsoft.com/office/drawing/2014/main" id="{6F066941-5F42-4BC9-88D0-57FB8CCFC672}"/>
              </a:ext>
            </a:extLst>
          </p:cNvPr>
          <p:cNvSpPr>
            <a:spLocks xmlns:a="http://schemas.openxmlformats.org/drawingml/2006/main" noGrp="1"/>
          </p:cNvSpPr>
          <p:nvPr/>
        </p:nvSpPr>
        <p:spPr>
          <a:xfrm xmlns:a="http://schemas.openxmlformats.org/drawingml/2006/main">
            <a:off x="609600" y="3143250"/>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007F7A"/>
                </a:solidFill>
                <a:latin typeface="Arial"/>
                <a:ea typeface="Arial"/>
                <a:cs typeface="Arial"/>
              </a:defRPr>
            </a:pPr>
            <a:r>
              <a:rPr sz="2400" b="1">
                <a:solidFill>
                  <a:srgbClr val="007F7A"/>
                </a:solidFill>
                <a:latin typeface="Arial"/>
                <a:ea typeface="Arial"/>
                <a:cs typeface="Arial"/>
              </a:rPr>
              <a:t>02</a:t>
            </a:r>
          </a:p>
        </p:txBody>
      </p:sp>
      <p:sp>
        <p:nvSpPr>
          <p:cNvPr id="8" name="">
            <a:extLst xmlns:a="http://schemas.openxmlformats.org/drawingml/2006/main">
              <a:ext uri="{FF2B5EF4-FFF2-40B4-BE49-F238E27FC236}">
                <a16:creationId xmlns:a16="http://schemas.microsoft.com/office/drawing/2014/main" id="{A826C656-AC4E-4FCE-8C20-419DDC04C90F}"/>
              </a:ext>
            </a:extLst>
          </p:cNvPr>
          <p:cNvSpPr>
            <a:spLocks xmlns:a="http://schemas.openxmlformats.org/drawingml/2006/main" noGrp="1"/>
          </p:cNvSpPr>
          <p:nvPr/>
        </p:nvSpPr>
        <p:spPr>
          <a:xfrm xmlns:a="http://schemas.openxmlformats.org/drawingml/2006/main">
            <a:off x="1409700" y="3143250"/>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Queue the transition</a:t>
            </a:r>
          </a:p>
        </p:txBody>
      </p:sp>
      <p:sp>
        <p:nvSpPr>
          <p:cNvPr id="9" name="">
            <a:extLst xmlns:a="http://schemas.openxmlformats.org/drawingml/2006/main">
              <a:ext uri="{FF2B5EF4-FFF2-40B4-BE49-F238E27FC236}">
                <a16:creationId xmlns:a16="http://schemas.microsoft.com/office/drawing/2014/main" id="{F495B0D9-05F3-45F0-9EA4-6DF43D57AFB6}"/>
              </a:ext>
            </a:extLst>
          </p:cNvPr>
          <p:cNvSpPr>
            <a:spLocks xmlns:a="http://schemas.openxmlformats.org/drawingml/2006/main" noGrp="1"/>
          </p:cNvSpPr>
          <p:nvPr/>
        </p:nvSpPr>
        <p:spPr>
          <a:xfrm xmlns:a="http://schemas.openxmlformats.org/drawingml/2006/main">
            <a:off x="1409700" y="3543300"/>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Tap Queue start work. The app stores a pending transition in its encrypted outbox.</a:t>
            </a:r>
          </a:p>
        </p:txBody>
      </p:sp>
      <p:sp>
        <p:nvSpPr>
          <p:cNvPr id="10" name="">
            <a:extLst xmlns:a="http://schemas.openxmlformats.org/drawingml/2006/main">
              <a:ext uri="{FF2B5EF4-FFF2-40B4-BE49-F238E27FC236}">
                <a16:creationId xmlns:a16="http://schemas.microsoft.com/office/drawing/2014/main" id="{855EA027-6FC0-4190-A413-116EA7C8BA03}"/>
              </a:ext>
            </a:extLst>
          </p:cNvPr>
          <p:cNvSpPr>
            <a:spLocks xmlns:a="http://schemas.openxmlformats.org/drawingml/2006/main" noGrp="1"/>
          </p:cNvSpPr>
          <p:nvPr/>
        </p:nvSpPr>
        <p:spPr>
          <a:xfrm xmlns:a="http://schemas.openxmlformats.org/drawingml/2006/main">
            <a:off x="609600" y="427672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007F7A"/>
                </a:solidFill>
                <a:latin typeface="Arial"/>
                <a:ea typeface="Arial"/>
                <a:cs typeface="Arial"/>
              </a:defRPr>
            </a:pPr>
            <a:r>
              <a:rPr sz="2400" b="1">
                <a:solidFill>
                  <a:srgbClr val="007F7A"/>
                </a:solidFill>
                <a:latin typeface="Arial"/>
                <a:ea typeface="Arial"/>
                <a:cs typeface="Arial"/>
              </a:rPr>
              <a:t>03</a:t>
            </a:r>
          </a:p>
        </p:txBody>
      </p:sp>
      <p:sp>
        <p:nvSpPr>
          <p:cNvPr id="11" name="">
            <a:extLst xmlns:a="http://schemas.openxmlformats.org/drawingml/2006/main">
              <a:ext uri="{FF2B5EF4-FFF2-40B4-BE49-F238E27FC236}">
                <a16:creationId xmlns:a16="http://schemas.microsoft.com/office/drawing/2014/main" id="{CF81B3EE-1CBC-43B5-B4E3-6678DA9A0D54}"/>
              </a:ext>
            </a:extLst>
          </p:cNvPr>
          <p:cNvSpPr>
            <a:spLocks xmlns:a="http://schemas.openxmlformats.org/drawingml/2006/main" noGrp="1"/>
          </p:cNvSpPr>
          <p:nvPr/>
        </p:nvSpPr>
        <p:spPr>
          <a:xfrm xmlns:a="http://schemas.openxmlformats.org/drawingml/2006/main">
            <a:off x="1409700" y="427672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Synchronize the start</a:t>
            </a:r>
          </a:p>
        </p:txBody>
      </p:sp>
      <p:sp>
        <p:nvSpPr>
          <p:cNvPr id="12" name="">
            <a:extLst xmlns:a="http://schemas.openxmlformats.org/drawingml/2006/main">
              <a:ext uri="{FF2B5EF4-FFF2-40B4-BE49-F238E27FC236}">
                <a16:creationId xmlns:a16="http://schemas.microsoft.com/office/drawing/2014/main" id="{D03C4D0C-33CC-46C0-BFF2-7CF514DD80B1}"/>
              </a:ext>
            </a:extLst>
          </p:cNvPr>
          <p:cNvSpPr>
            <a:spLocks xmlns:a="http://schemas.openxmlformats.org/drawingml/2006/main" noGrp="1"/>
          </p:cNvSpPr>
          <p:nvPr/>
        </p:nvSpPr>
        <p:spPr>
          <a:xfrm xmlns:a="http://schemas.openxmlformats.org/drawingml/2006/main">
            <a:off x="1409700" y="467677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Open Outbox, tap Sync queued work, then refresh and confirm the job is In progress.</a:t>
            </a:r>
          </a:p>
        </p:txBody>
      </p:sp>
      <p:sp>
        <p:nvSpPr>
          <p:cNvPr id="13" name="">
            <a:extLst xmlns:a="http://schemas.openxmlformats.org/drawingml/2006/main">
              <a:ext uri="{FF2B5EF4-FFF2-40B4-BE49-F238E27FC236}">
                <a16:creationId xmlns:a16="http://schemas.microsoft.com/office/drawing/2014/main" id="{A9508451-AB2E-48D2-A91C-411B11D0216B}"/>
              </a:ext>
            </a:extLst>
          </p:cNvPr>
          <p:cNvSpPr>
            <a:spLocks xmlns:a="http://schemas.openxmlformats.org/drawingml/2006/main" noGrp="1"/>
          </p:cNvSpPr>
          <p:nvPr/>
        </p:nvSpPr>
        <p:spPr>
          <a:xfrm xmlns:a="http://schemas.openxmlformats.org/drawingml/2006/main">
            <a:off x="609600" y="5581650"/>
            <a:ext cx="10972800" cy="19050"/>
          </a:xfrm>
          <a:prstGeom xmlns:a="http://schemas.openxmlformats.org/drawingml/2006/main" prst="rect">
            <a:avLst/>
          </a:prstGeom>
          <a:solidFill xmlns:a="http://schemas.openxmlformats.org/drawingml/2006/main">
            <a:srgbClr val="D6E2E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2D4B57CE-3BA2-4714-87BA-9FBE12D9C8F1}"/>
              </a:ext>
            </a:extLst>
          </p:cNvPr>
          <p:cNvSpPr>
            <a:spLocks xmlns:a="http://schemas.openxmlformats.org/drawingml/2006/main" noGrp="1"/>
          </p:cNvSpPr>
          <p:nvPr/>
        </p:nvSpPr>
        <p:spPr>
          <a:xfrm xmlns:a="http://schemas.openxmlformats.org/drawingml/2006/main">
            <a:off x="609600" y="5753100"/>
            <a:ext cx="109061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007F7A"/>
                </a:solidFill>
                <a:latin typeface="Arial"/>
                <a:ea typeface="Arial"/>
                <a:cs typeface="Arial"/>
              </a:defRPr>
            </a:pPr>
            <a:r>
              <a:rPr sz="1725" b="1">
                <a:solidFill>
                  <a:srgbClr val="007F7A"/>
                </a:solidFill>
                <a:latin typeface="Arial"/>
                <a:ea typeface="Arial"/>
                <a:cs typeface="Arial"/>
              </a:rPr>
              <a:t>Check: synchronize the start before queueing completion.</a:t>
            </a:r>
          </a:p>
        </p:txBody>
      </p:sp>
      <p:sp>
        <p:nvSpPr>
          <p:cNvPr id="15" name="">
            <a:extLst xmlns:a="http://schemas.openxmlformats.org/drawingml/2006/main">
              <a:ext uri="{FF2B5EF4-FFF2-40B4-BE49-F238E27FC236}">
                <a16:creationId xmlns:a16="http://schemas.microsoft.com/office/drawing/2014/main" id="{E4FC77B4-5C09-49A0-A9FC-FF345485499E}"/>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Mobile manual / 0.5</a:t>
            </a:r>
          </a:p>
        </p:txBody>
      </p:sp>
      <p:sp>
        <p:nvSpPr>
          <p:cNvPr id="16" name="">
            <a:extLst xmlns:a="http://schemas.openxmlformats.org/drawingml/2006/main">
              <a:ext uri="{FF2B5EF4-FFF2-40B4-BE49-F238E27FC236}">
                <a16:creationId xmlns:a16="http://schemas.microsoft.com/office/drawing/2014/main" id="{9073DD2F-F104-4A23-B1E4-9CDE1C1AC406}"/>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13</a:t>
            </a:r>
          </a:p>
        </p:txBody>
      </p:sp>
    </p:spTree>
    <p:extLst>
      <p:ext uri="{BB962C8B-B14F-4D97-AF65-F5344CB8AC3E}">
        <p14:creationId xmlns:p14="http://schemas.microsoft.com/office/powerpoint/2010/main" val="1465671360"/>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DEC5F597-EB2A-4F4C-AD47-FC68E88F9B40}"/>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Starting work from the phone</a:t>
            </a:r>
          </a:p>
        </p:txBody>
      </p:sp>
      <p:sp>
        <p:nvSpPr>
          <p:cNvPr id="2" name="">
            <a:extLst xmlns:a="http://schemas.openxmlformats.org/drawingml/2006/main">
              <a:ext uri="{FF2B5EF4-FFF2-40B4-BE49-F238E27FC236}">
                <a16:creationId xmlns:a16="http://schemas.microsoft.com/office/drawing/2014/main" id="{36A6703F-D169-4D84-BCCA-E82BB0789719}"/>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007F7A"/>
          </a:solidFill>
          <a:ln xmlns:a="http://schemas.openxmlformats.org/drawingml/2006/main" w="0">
            <a:noFill/>
          </a:ln>
        </p:spPr>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1a1e56974af94d73"/>
          <a:stretch xmlns:a="http://schemas.openxmlformats.org/drawingml/2006/main"/>
        </p:blipFill>
        <p:spPr>
          <a:xfrm xmlns:a="http://schemas.openxmlformats.org/drawingml/2006/main">
            <a:off x="873071" y="1495425"/>
            <a:ext cx="2387708" cy="48577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922C12A-4023-42F5-9001-76AAD993A019}"/>
              </a:ext>
            </a:extLst>
          </p:cNvPr>
          <p:cNvSpPr>
            <a:spLocks xmlns:a="http://schemas.openxmlformats.org/drawingml/2006/main" noGrp="1"/>
          </p:cNvSpPr>
          <p:nvPr/>
        </p:nvSpPr>
        <p:spPr>
          <a:xfrm xmlns:a="http://schemas.openxmlformats.org/drawingml/2006/main">
            <a:off x="3905250" y="1800225"/>
            <a:ext cx="6096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007F7A"/>
                </a:solidFill>
                <a:latin typeface="Arial"/>
                <a:ea typeface="Arial"/>
                <a:cs typeface="Arial"/>
              </a:defRPr>
            </a:pPr>
            <a:r>
              <a:rPr sz="2250" b="1">
                <a:solidFill>
                  <a:srgbClr val="007F7A"/>
                </a:solidFill>
                <a:latin typeface="Arial"/>
                <a:ea typeface="Arial"/>
                <a:cs typeface="Arial"/>
              </a:rPr>
              <a:t>01</a:t>
            </a:r>
          </a:p>
        </p:txBody>
      </p:sp>
      <p:sp>
        <p:nvSpPr>
          <p:cNvPr id="5" name="">
            <a:extLst xmlns:a="http://schemas.openxmlformats.org/drawingml/2006/main">
              <a:ext uri="{FF2B5EF4-FFF2-40B4-BE49-F238E27FC236}">
                <a16:creationId xmlns:a16="http://schemas.microsoft.com/office/drawing/2014/main" id="{6FFDB884-D682-41DD-B747-E70D49C04EC8}"/>
              </a:ext>
            </a:extLst>
          </p:cNvPr>
          <p:cNvSpPr>
            <a:spLocks xmlns:a="http://schemas.openxmlformats.org/drawingml/2006/main" noGrp="1"/>
          </p:cNvSpPr>
          <p:nvPr/>
        </p:nvSpPr>
        <p:spPr>
          <a:xfrm xmlns:a="http://schemas.openxmlformats.org/drawingml/2006/main">
            <a:off x="4591050" y="1790700"/>
            <a:ext cx="6762750" cy="1162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349"/>
                </a:solidFill>
                <a:latin typeface="Arial"/>
                <a:ea typeface="Arial"/>
                <a:cs typeface="Arial"/>
              </a:defRPr>
            </a:pPr>
            <a:r>
              <a:rPr sz="1950" b="0">
                <a:solidFill>
                  <a:srgbClr val="183349"/>
                </a:solidFill>
                <a:latin typeface="Arial"/>
                <a:ea typeface="Arial"/>
                <a:cs typeface="Arial"/>
              </a:rPr>
              <a:t>The assigned job exposes Queue start work below Handover evidence.</a:t>
            </a:r>
          </a:p>
        </p:txBody>
      </p:sp>
      <p:sp>
        <p:nvSpPr>
          <p:cNvPr id="6" name="">
            <a:extLst xmlns:a="http://schemas.openxmlformats.org/drawingml/2006/main">
              <a:ext uri="{FF2B5EF4-FFF2-40B4-BE49-F238E27FC236}">
                <a16:creationId xmlns:a16="http://schemas.microsoft.com/office/drawing/2014/main" id="{EE9FD689-E29D-4CC5-B871-ABBA5B6CE5A4}"/>
              </a:ext>
            </a:extLst>
          </p:cNvPr>
          <p:cNvSpPr>
            <a:spLocks xmlns:a="http://schemas.openxmlformats.org/drawingml/2006/main" noGrp="1"/>
          </p:cNvSpPr>
          <p:nvPr/>
        </p:nvSpPr>
        <p:spPr>
          <a:xfrm xmlns:a="http://schemas.openxmlformats.org/drawingml/2006/main">
            <a:off x="3905250" y="3162300"/>
            <a:ext cx="6096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007F7A"/>
                </a:solidFill>
                <a:latin typeface="Arial"/>
                <a:ea typeface="Arial"/>
                <a:cs typeface="Arial"/>
              </a:defRPr>
            </a:pPr>
            <a:r>
              <a:rPr sz="2250" b="1">
                <a:solidFill>
                  <a:srgbClr val="007F7A"/>
                </a:solidFill>
                <a:latin typeface="Arial"/>
                <a:ea typeface="Arial"/>
                <a:cs typeface="Arial"/>
              </a:rPr>
              <a:t>02</a:t>
            </a:r>
          </a:p>
        </p:txBody>
      </p:sp>
      <p:sp>
        <p:nvSpPr>
          <p:cNvPr id="7" name="">
            <a:extLst xmlns:a="http://schemas.openxmlformats.org/drawingml/2006/main">
              <a:ext uri="{FF2B5EF4-FFF2-40B4-BE49-F238E27FC236}">
                <a16:creationId xmlns:a16="http://schemas.microsoft.com/office/drawing/2014/main" id="{F60C9C72-CA33-433F-A350-96FFD4C45D9B}"/>
              </a:ext>
            </a:extLst>
          </p:cNvPr>
          <p:cNvSpPr>
            <a:spLocks xmlns:a="http://schemas.openxmlformats.org/drawingml/2006/main" noGrp="1"/>
          </p:cNvSpPr>
          <p:nvPr/>
        </p:nvSpPr>
        <p:spPr>
          <a:xfrm xmlns:a="http://schemas.openxmlformats.org/drawingml/2006/main">
            <a:off x="4591050" y="3152775"/>
            <a:ext cx="6762750" cy="1162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349"/>
                </a:solidFill>
                <a:latin typeface="Arial"/>
                <a:ea typeface="Arial"/>
                <a:cs typeface="Arial"/>
              </a:defRPr>
            </a:pPr>
            <a:r>
              <a:rPr sz="1950" b="0">
                <a:solidFill>
                  <a:srgbClr val="183349"/>
                </a:solidFill>
                <a:latin typeface="Arial"/>
                <a:ea typeface="Arial"/>
                <a:cs typeface="Arial"/>
              </a:rPr>
              <a:t>Select Queue start work, then open Outbox.</a:t>
            </a:r>
          </a:p>
        </p:txBody>
      </p:sp>
      <p:sp>
        <p:nvSpPr>
          <p:cNvPr id="8" name="">
            <a:extLst xmlns:a="http://schemas.openxmlformats.org/drawingml/2006/main">
              <a:ext uri="{FF2B5EF4-FFF2-40B4-BE49-F238E27FC236}">
                <a16:creationId xmlns:a16="http://schemas.microsoft.com/office/drawing/2014/main" id="{89D0DB1A-91A1-40A6-B3F9-D7C33097FA15}"/>
              </a:ext>
            </a:extLst>
          </p:cNvPr>
          <p:cNvSpPr>
            <a:spLocks xmlns:a="http://schemas.openxmlformats.org/drawingml/2006/main" noGrp="1"/>
          </p:cNvSpPr>
          <p:nvPr/>
        </p:nvSpPr>
        <p:spPr>
          <a:xfrm xmlns:a="http://schemas.openxmlformats.org/drawingml/2006/main">
            <a:off x="3905250" y="4524375"/>
            <a:ext cx="6096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007F7A"/>
                </a:solidFill>
                <a:latin typeface="Arial"/>
                <a:ea typeface="Arial"/>
                <a:cs typeface="Arial"/>
              </a:defRPr>
            </a:pPr>
            <a:r>
              <a:rPr sz="2250" b="1">
                <a:solidFill>
                  <a:srgbClr val="007F7A"/>
                </a:solidFill>
                <a:latin typeface="Arial"/>
                <a:ea typeface="Arial"/>
                <a:cs typeface="Arial"/>
              </a:rPr>
              <a:t>03</a:t>
            </a:r>
          </a:p>
        </p:txBody>
      </p:sp>
      <p:sp>
        <p:nvSpPr>
          <p:cNvPr id="9" name="">
            <a:extLst xmlns:a="http://schemas.openxmlformats.org/drawingml/2006/main">
              <a:ext uri="{FF2B5EF4-FFF2-40B4-BE49-F238E27FC236}">
                <a16:creationId xmlns:a16="http://schemas.microsoft.com/office/drawing/2014/main" id="{E42B0C5B-223B-4B9D-B988-83E64B5B0BDF}"/>
              </a:ext>
            </a:extLst>
          </p:cNvPr>
          <p:cNvSpPr>
            <a:spLocks xmlns:a="http://schemas.openxmlformats.org/drawingml/2006/main" noGrp="1"/>
          </p:cNvSpPr>
          <p:nvPr/>
        </p:nvSpPr>
        <p:spPr>
          <a:xfrm xmlns:a="http://schemas.openxmlformats.org/drawingml/2006/main">
            <a:off x="4591050" y="4514850"/>
            <a:ext cx="6762750" cy="1162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349"/>
                </a:solidFill>
                <a:latin typeface="Arial"/>
                <a:ea typeface="Arial"/>
                <a:cs typeface="Arial"/>
              </a:defRPr>
            </a:pPr>
            <a:r>
              <a:rPr sz="1950" b="0">
                <a:solidFill>
                  <a:srgbClr val="183349"/>
                </a:solidFill>
                <a:latin typeface="Arial"/>
                <a:ea typeface="Arial"/>
                <a:cs typeface="Arial"/>
              </a:rPr>
              <a:t>Sync before queuing another transition on this job. The next revision comes from the server.</a:t>
            </a:r>
          </a:p>
        </p:txBody>
      </p:sp>
      <p:sp>
        <p:nvSpPr>
          <p:cNvPr id="10" name="">
            <a:extLst xmlns:a="http://schemas.openxmlformats.org/drawingml/2006/main">
              <a:ext uri="{FF2B5EF4-FFF2-40B4-BE49-F238E27FC236}">
                <a16:creationId xmlns:a16="http://schemas.microsoft.com/office/drawing/2014/main" id="{55AC9B8C-2403-4690-B14E-4C7ADD5F673D}"/>
              </a:ext>
            </a:extLst>
          </p:cNvPr>
          <p:cNvSpPr>
            <a:spLocks xmlns:a="http://schemas.openxmlformats.org/drawingml/2006/main" noGrp="1"/>
          </p:cNvSpPr>
          <p:nvPr/>
        </p:nvSpPr>
        <p:spPr>
          <a:xfrm xmlns:a="http://schemas.openxmlformats.org/drawingml/2006/main">
            <a:off x="3905250" y="6057900"/>
            <a:ext cx="74771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97182"/>
                </a:solidFill>
                <a:latin typeface="Arial"/>
                <a:ea typeface="Arial"/>
                <a:cs typeface="Arial"/>
              </a:defRPr>
            </a:pPr>
            <a:r>
              <a:rPr sz="1350" b="0">
                <a:solidFill>
                  <a:srgbClr val="597182"/>
                </a:solidFill>
                <a:latin typeface="Arial"/>
                <a:ea typeface="Arial"/>
                <a:cs typeface="Arial"/>
              </a:rPr>
              <a:t>iOS native app · release 0.5 · synthetic training data</a:t>
            </a:r>
          </a:p>
        </p:txBody>
      </p:sp>
      <p:sp>
        <p:nvSpPr>
          <p:cNvPr id="11" name="">
            <a:extLst xmlns:a="http://schemas.openxmlformats.org/drawingml/2006/main">
              <a:ext uri="{FF2B5EF4-FFF2-40B4-BE49-F238E27FC236}">
                <a16:creationId xmlns:a16="http://schemas.microsoft.com/office/drawing/2014/main" id="{91B856A1-8F76-41D5-B76A-F187B7741A7F}"/>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Mobile manual / 0.5</a:t>
            </a:r>
          </a:p>
        </p:txBody>
      </p:sp>
      <p:sp>
        <p:nvSpPr>
          <p:cNvPr id="12" name="">
            <a:extLst xmlns:a="http://schemas.openxmlformats.org/drawingml/2006/main">
              <a:ext uri="{FF2B5EF4-FFF2-40B4-BE49-F238E27FC236}">
                <a16:creationId xmlns:a16="http://schemas.microsoft.com/office/drawing/2014/main" id="{605F1EFF-D675-49E5-AAB6-A94BD1AFE547}"/>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14</a:t>
            </a:r>
          </a:p>
        </p:txBody>
      </p:sp>
    </p:spTree>
    <p:extLst>
      <p:ext uri="{BB962C8B-B14F-4D97-AF65-F5344CB8AC3E}">
        <p14:creationId xmlns:p14="http://schemas.microsoft.com/office/powerpoint/2010/main" val="1994774552"/>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E5068774-C250-47C6-B665-BE93A17783E7}"/>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Asset lookup and revision</a:t>
            </a:r>
          </a:p>
        </p:txBody>
      </p:sp>
      <p:sp>
        <p:nvSpPr>
          <p:cNvPr id="2" name="">
            <a:extLst xmlns:a="http://schemas.openxmlformats.org/drawingml/2006/main">
              <a:ext uri="{FF2B5EF4-FFF2-40B4-BE49-F238E27FC236}">
                <a16:creationId xmlns:a16="http://schemas.microsoft.com/office/drawing/2014/main" id="{52BA8D2F-6658-4AA2-B568-FFF509FAB306}"/>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007F7A"/>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B5034708-C7DA-4F2D-ADB9-618D2A6FEA37}"/>
              </a:ext>
            </a:extLst>
          </p:cNvPr>
          <p:cNvSpPr>
            <a:spLocks xmlns:a="http://schemas.openxmlformats.org/drawingml/2006/main" noGrp="1"/>
          </p:cNvSpPr>
          <p:nvPr/>
        </p:nvSpPr>
        <p:spPr>
          <a:xfrm xmlns:a="http://schemas.openxmlformats.org/drawingml/2006/main">
            <a:off x="609600" y="1457325"/>
            <a:ext cx="109728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007F7A"/>
                </a:solidFill>
                <a:latin typeface="Arial"/>
                <a:ea typeface="Arial"/>
                <a:cs typeface="Arial"/>
              </a:defRPr>
            </a:pPr>
            <a:r>
              <a:rPr sz="1500" b="1">
                <a:solidFill>
                  <a:srgbClr val="007F7A"/>
                </a:solidFill>
                <a:latin typeface="Arial"/>
                <a:ea typeface="Arial"/>
                <a:cs typeface="Arial"/>
              </a:rPr>
              <a:t>All roles</a:t>
            </a:r>
          </a:p>
        </p:txBody>
      </p:sp>
      <p:sp>
        <p:nvSpPr>
          <p:cNvPr id="4" name="">
            <a:extLst xmlns:a="http://schemas.openxmlformats.org/drawingml/2006/main">
              <a:ext uri="{FF2B5EF4-FFF2-40B4-BE49-F238E27FC236}">
                <a16:creationId xmlns:a16="http://schemas.microsoft.com/office/drawing/2014/main" id="{1CCF03B5-7D74-4EFF-BCFE-C45A0AEE4241}"/>
              </a:ext>
            </a:extLst>
          </p:cNvPr>
          <p:cNvSpPr>
            <a:spLocks xmlns:a="http://schemas.openxmlformats.org/drawingml/2006/main" noGrp="1"/>
          </p:cNvSpPr>
          <p:nvPr/>
        </p:nvSpPr>
        <p:spPr>
          <a:xfrm xmlns:a="http://schemas.openxmlformats.org/drawingml/2006/main">
            <a:off x="609600" y="200977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007F7A"/>
                </a:solidFill>
                <a:latin typeface="Arial"/>
                <a:ea typeface="Arial"/>
                <a:cs typeface="Arial"/>
              </a:defRPr>
            </a:pPr>
            <a:r>
              <a:rPr sz="2400" b="1">
                <a:solidFill>
                  <a:srgbClr val="007F7A"/>
                </a:solidFill>
                <a:latin typeface="Arial"/>
                <a:ea typeface="Arial"/>
                <a:cs typeface="Arial"/>
              </a:rPr>
              <a:t>01</a:t>
            </a:r>
          </a:p>
        </p:txBody>
      </p:sp>
      <p:sp>
        <p:nvSpPr>
          <p:cNvPr id="5" name="">
            <a:extLst xmlns:a="http://schemas.openxmlformats.org/drawingml/2006/main">
              <a:ext uri="{FF2B5EF4-FFF2-40B4-BE49-F238E27FC236}">
                <a16:creationId xmlns:a16="http://schemas.microsoft.com/office/drawing/2014/main" id="{C201F4DF-E223-47ED-9DFF-FC045AFB3356}"/>
              </a:ext>
            </a:extLst>
          </p:cNvPr>
          <p:cNvSpPr>
            <a:spLocks xmlns:a="http://schemas.openxmlformats.org/drawingml/2006/main" noGrp="1"/>
          </p:cNvSpPr>
          <p:nvPr/>
        </p:nvSpPr>
        <p:spPr>
          <a:xfrm xmlns:a="http://schemas.openxmlformats.org/drawingml/2006/main">
            <a:off x="1409700" y="200977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Find equipment</a:t>
            </a:r>
          </a:p>
        </p:txBody>
      </p:sp>
      <p:sp>
        <p:nvSpPr>
          <p:cNvPr id="6" name="">
            <a:extLst xmlns:a="http://schemas.openxmlformats.org/drawingml/2006/main">
              <a:ext uri="{FF2B5EF4-FFF2-40B4-BE49-F238E27FC236}">
                <a16:creationId xmlns:a16="http://schemas.microsoft.com/office/drawing/2014/main" id="{DA3C9EDA-F9E2-4039-92C1-52CDBC7AD9F7}"/>
              </a:ext>
            </a:extLst>
          </p:cNvPr>
          <p:cNvSpPr>
            <a:spLocks xmlns:a="http://schemas.openxmlformats.org/drawingml/2006/main" noGrp="1"/>
          </p:cNvSpPr>
          <p:nvPr/>
        </p:nvSpPr>
        <p:spPr>
          <a:xfrm xmlns:a="http://schemas.openxmlformats.org/drawingml/2006/main">
            <a:off x="1409700" y="240982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Open Assets. Filter the utility and search by ID, equipment name or zone.</a:t>
            </a:r>
          </a:p>
        </p:txBody>
      </p:sp>
      <p:sp>
        <p:nvSpPr>
          <p:cNvPr id="7" name="">
            <a:extLst xmlns:a="http://schemas.openxmlformats.org/drawingml/2006/main">
              <a:ext uri="{FF2B5EF4-FFF2-40B4-BE49-F238E27FC236}">
                <a16:creationId xmlns:a16="http://schemas.microsoft.com/office/drawing/2014/main" id="{A4B7AFD3-5815-44B5-9F1B-D4C01B0C7FBE}"/>
              </a:ext>
            </a:extLst>
          </p:cNvPr>
          <p:cNvSpPr>
            <a:spLocks xmlns:a="http://schemas.openxmlformats.org/drawingml/2006/main" noGrp="1"/>
          </p:cNvSpPr>
          <p:nvPr/>
        </p:nvSpPr>
        <p:spPr>
          <a:xfrm xmlns:a="http://schemas.openxmlformats.org/drawingml/2006/main">
            <a:off x="609600" y="3143250"/>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007F7A"/>
                </a:solidFill>
                <a:latin typeface="Arial"/>
                <a:ea typeface="Arial"/>
                <a:cs typeface="Arial"/>
              </a:defRPr>
            </a:pPr>
            <a:r>
              <a:rPr sz="2400" b="1">
                <a:solidFill>
                  <a:srgbClr val="007F7A"/>
                </a:solidFill>
                <a:latin typeface="Arial"/>
                <a:ea typeface="Arial"/>
                <a:cs typeface="Arial"/>
              </a:rPr>
              <a:t>02</a:t>
            </a:r>
          </a:p>
        </p:txBody>
      </p:sp>
      <p:sp>
        <p:nvSpPr>
          <p:cNvPr id="8" name="">
            <a:extLst xmlns:a="http://schemas.openxmlformats.org/drawingml/2006/main">
              <a:ext uri="{FF2B5EF4-FFF2-40B4-BE49-F238E27FC236}">
                <a16:creationId xmlns:a16="http://schemas.microsoft.com/office/drawing/2014/main" id="{134B6E70-0359-46B2-9188-40826E136133}"/>
              </a:ext>
            </a:extLst>
          </p:cNvPr>
          <p:cNvSpPr>
            <a:spLocks xmlns:a="http://schemas.openxmlformats.org/drawingml/2006/main" noGrp="1"/>
          </p:cNvSpPr>
          <p:nvPr/>
        </p:nvSpPr>
        <p:spPr>
          <a:xfrm xmlns:a="http://schemas.openxmlformats.org/drawingml/2006/main">
            <a:off x="1409700" y="3143250"/>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Review its record</a:t>
            </a:r>
          </a:p>
        </p:txBody>
      </p:sp>
      <p:sp>
        <p:nvSpPr>
          <p:cNvPr id="9" name="">
            <a:extLst xmlns:a="http://schemas.openxmlformats.org/drawingml/2006/main">
              <a:ext uri="{FF2B5EF4-FFF2-40B4-BE49-F238E27FC236}">
                <a16:creationId xmlns:a16="http://schemas.microsoft.com/office/drawing/2014/main" id="{5A160B96-8FD9-49D2-AD79-23BA8A70FE9B}"/>
              </a:ext>
            </a:extLst>
          </p:cNvPr>
          <p:cNvSpPr>
            <a:spLocks xmlns:a="http://schemas.openxmlformats.org/drawingml/2006/main" noGrp="1"/>
          </p:cNvSpPr>
          <p:nvPr/>
        </p:nvSpPr>
        <p:spPr>
          <a:xfrm xmlns:a="http://schemas.openxmlformats.org/drawingml/2006/main">
            <a:off x="1409700" y="3543300"/>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Open the asset. Read the equipment ID, utility, class, attributes and record revision.</a:t>
            </a:r>
          </a:p>
        </p:txBody>
      </p:sp>
      <p:sp>
        <p:nvSpPr>
          <p:cNvPr id="10" name="">
            <a:extLst xmlns:a="http://schemas.openxmlformats.org/drawingml/2006/main">
              <a:ext uri="{FF2B5EF4-FFF2-40B4-BE49-F238E27FC236}">
                <a16:creationId xmlns:a16="http://schemas.microsoft.com/office/drawing/2014/main" id="{EF4A8C9E-16A7-44AC-A1EC-BC177F0B2C74}"/>
              </a:ext>
            </a:extLst>
          </p:cNvPr>
          <p:cNvSpPr>
            <a:spLocks xmlns:a="http://schemas.openxmlformats.org/drawingml/2006/main" noGrp="1"/>
          </p:cNvSpPr>
          <p:nvPr/>
        </p:nvSpPr>
        <p:spPr>
          <a:xfrm xmlns:a="http://schemas.openxmlformats.org/drawingml/2006/main">
            <a:off x="609600" y="427672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007F7A"/>
                </a:solidFill>
                <a:latin typeface="Arial"/>
                <a:ea typeface="Arial"/>
                <a:cs typeface="Arial"/>
              </a:defRPr>
            </a:pPr>
            <a:r>
              <a:rPr sz="2400" b="1">
                <a:solidFill>
                  <a:srgbClr val="007F7A"/>
                </a:solidFill>
                <a:latin typeface="Arial"/>
                <a:ea typeface="Arial"/>
                <a:cs typeface="Arial"/>
              </a:rPr>
              <a:t>03</a:t>
            </a:r>
          </a:p>
        </p:txBody>
      </p:sp>
      <p:sp>
        <p:nvSpPr>
          <p:cNvPr id="11" name="">
            <a:extLst xmlns:a="http://schemas.openxmlformats.org/drawingml/2006/main">
              <a:ext uri="{FF2B5EF4-FFF2-40B4-BE49-F238E27FC236}">
                <a16:creationId xmlns:a16="http://schemas.microsoft.com/office/drawing/2014/main" id="{5E9CC9FD-9BF7-4837-98A1-BF553C7B95D0}"/>
              </a:ext>
            </a:extLst>
          </p:cNvPr>
          <p:cNvSpPr>
            <a:spLocks xmlns:a="http://schemas.openxmlformats.org/drawingml/2006/main" noGrp="1"/>
          </p:cNvSpPr>
          <p:nvPr/>
        </p:nvSpPr>
        <p:spPr>
          <a:xfrm xmlns:a="http://schemas.openxmlformats.org/drawingml/2006/main">
            <a:off x="1409700" y="427672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Choose the next action</a:t>
            </a:r>
          </a:p>
        </p:txBody>
      </p:sp>
      <p:sp>
        <p:nvSpPr>
          <p:cNvPr id="12" name="">
            <a:extLst xmlns:a="http://schemas.openxmlformats.org/drawingml/2006/main">
              <a:ext uri="{FF2B5EF4-FFF2-40B4-BE49-F238E27FC236}">
                <a16:creationId xmlns:a16="http://schemas.microsoft.com/office/drawing/2014/main" id="{B84DAE53-146F-4005-B1A8-3CF099E94F87}"/>
              </a:ext>
            </a:extLst>
          </p:cNvPr>
          <p:cNvSpPr>
            <a:spLocks xmlns:a="http://schemas.openxmlformats.org/drawingml/2006/main" noGrp="1"/>
          </p:cNvSpPr>
          <p:nvPr/>
        </p:nvSpPr>
        <p:spPr>
          <a:xfrm xmlns:a="http://schemas.openxmlformats.org/drawingml/2006/main">
            <a:off x="1409700" y="467677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Use Capture inspection or Record measurement for field evidence. Map and trace actions open the online Workspace.</a:t>
            </a:r>
          </a:p>
        </p:txBody>
      </p:sp>
      <p:sp>
        <p:nvSpPr>
          <p:cNvPr id="13" name="">
            <a:extLst xmlns:a="http://schemas.openxmlformats.org/drawingml/2006/main">
              <a:ext uri="{FF2B5EF4-FFF2-40B4-BE49-F238E27FC236}">
                <a16:creationId xmlns:a16="http://schemas.microsoft.com/office/drawing/2014/main" id="{04A5C654-AB0F-42DE-83E2-C294408C8907}"/>
              </a:ext>
            </a:extLst>
          </p:cNvPr>
          <p:cNvSpPr>
            <a:spLocks xmlns:a="http://schemas.openxmlformats.org/drawingml/2006/main" noGrp="1"/>
          </p:cNvSpPr>
          <p:nvPr/>
        </p:nvSpPr>
        <p:spPr>
          <a:xfrm xmlns:a="http://schemas.openxmlformats.org/drawingml/2006/main">
            <a:off x="609600" y="5581650"/>
            <a:ext cx="10972800" cy="19050"/>
          </a:xfrm>
          <a:prstGeom xmlns:a="http://schemas.openxmlformats.org/drawingml/2006/main" prst="rect">
            <a:avLst/>
          </a:prstGeom>
          <a:solidFill xmlns:a="http://schemas.openxmlformats.org/drawingml/2006/main">
            <a:srgbClr val="D6E2E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07F1275C-1C2B-4834-85B2-6C90187DDAD0}"/>
              </a:ext>
            </a:extLst>
          </p:cNvPr>
          <p:cNvSpPr>
            <a:spLocks xmlns:a="http://schemas.openxmlformats.org/drawingml/2006/main" noGrp="1"/>
          </p:cNvSpPr>
          <p:nvPr/>
        </p:nvSpPr>
        <p:spPr>
          <a:xfrm xmlns:a="http://schemas.openxmlformats.org/drawingml/2006/main">
            <a:off x="609600" y="5753100"/>
            <a:ext cx="109061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007F7A"/>
                </a:solidFill>
                <a:latin typeface="Arial"/>
                <a:ea typeface="Arial"/>
                <a:cs typeface="Arial"/>
              </a:defRPr>
            </a:pPr>
            <a:r>
              <a:rPr sz="1725" b="1">
                <a:solidFill>
                  <a:srgbClr val="007F7A"/>
                </a:solidFill>
                <a:latin typeface="Arial"/>
                <a:ea typeface="Arial"/>
                <a:cs typeface="Arial"/>
              </a:rPr>
              <a:t>Outcome: evidence relates to the correct equipment and captured revision.</a:t>
            </a:r>
          </a:p>
        </p:txBody>
      </p:sp>
      <p:sp>
        <p:nvSpPr>
          <p:cNvPr id="15" name="">
            <a:extLst xmlns:a="http://schemas.openxmlformats.org/drawingml/2006/main">
              <a:ext uri="{FF2B5EF4-FFF2-40B4-BE49-F238E27FC236}">
                <a16:creationId xmlns:a16="http://schemas.microsoft.com/office/drawing/2014/main" id="{7DB463BA-722D-481A-B712-457C3630213D}"/>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Mobile manual / 0.5</a:t>
            </a:r>
          </a:p>
        </p:txBody>
      </p:sp>
      <p:sp>
        <p:nvSpPr>
          <p:cNvPr id="16" name="">
            <a:extLst xmlns:a="http://schemas.openxmlformats.org/drawingml/2006/main">
              <a:ext uri="{FF2B5EF4-FFF2-40B4-BE49-F238E27FC236}">
                <a16:creationId xmlns:a16="http://schemas.microsoft.com/office/drawing/2014/main" id="{45090003-79DA-446D-8FEF-35394B02F8D6}"/>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15</a:t>
            </a:r>
          </a:p>
        </p:txBody>
      </p:sp>
    </p:spTree>
    <p:extLst>
      <p:ext uri="{BB962C8B-B14F-4D97-AF65-F5344CB8AC3E}">
        <p14:creationId xmlns:p14="http://schemas.microsoft.com/office/powerpoint/2010/main" val="193313876"/>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E16C57D8-76F7-4247-BA1D-E5E8916EEB55}"/>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Equipment identity and actions</a:t>
            </a:r>
          </a:p>
        </p:txBody>
      </p:sp>
      <p:sp>
        <p:nvSpPr>
          <p:cNvPr id="2" name="">
            <a:extLst xmlns:a="http://schemas.openxmlformats.org/drawingml/2006/main">
              <a:ext uri="{FF2B5EF4-FFF2-40B4-BE49-F238E27FC236}">
                <a16:creationId xmlns:a16="http://schemas.microsoft.com/office/drawing/2014/main" id="{2E662C72-55BE-4C21-B906-1804D2FD3E79}"/>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007F7A"/>
          </a:solidFill>
          <a:ln xmlns:a="http://schemas.openxmlformats.org/drawingml/2006/main" w="0">
            <a:noFill/>
          </a:ln>
        </p:spPr>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4b6a07f1020d448b"/>
          <a:stretch xmlns:a="http://schemas.openxmlformats.org/drawingml/2006/main"/>
        </p:blipFill>
        <p:spPr>
          <a:xfrm xmlns:a="http://schemas.openxmlformats.org/drawingml/2006/main">
            <a:off x="873071" y="1495425"/>
            <a:ext cx="2387708" cy="48577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7642071-B18A-4B5B-956E-78E7A4F03C4C}"/>
              </a:ext>
            </a:extLst>
          </p:cNvPr>
          <p:cNvSpPr>
            <a:spLocks xmlns:a="http://schemas.openxmlformats.org/drawingml/2006/main" noGrp="1"/>
          </p:cNvSpPr>
          <p:nvPr/>
        </p:nvSpPr>
        <p:spPr>
          <a:xfrm xmlns:a="http://schemas.openxmlformats.org/drawingml/2006/main">
            <a:off x="3905250" y="1800225"/>
            <a:ext cx="6096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007F7A"/>
                </a:solidFill>
                <a:latin typeface="Arial"/>
                <a:ea typeface="Arial"/>
                <a:cs typeface="Arial"/>
              </a:defRPr>
            </a:pPr>
            <a:r>
              <a:rPr sz="2250" b="1">
                <a:solidFill>
                  <a:srgbClr val="007F7A"/>
                </a:solidFill>
                <a:latin typeface="Arial"/>
                <a:ea typeface="Arial"/>
                <a:cs typeface="Arial"/>
              </a:rPr>
              <a:t>01</a:t>
            </a:r>
          </a:p>
        </p:txBody>
      </p:sp>
      <p:sp>
        <p:nvSpPr>
          <p:cNvPr id="5" name="">
            <a:extLst xmlns:a="http://schemas.openxmlformats.org/drawingml/2006/main">
              <a:ext uri="{FF2B5EF4-FFF2-40B4-BE49-F238E27FC236}">
                <a16:creationId xmlns:a16="http://schemas.microsoft.com/office/drawing/2014/main" id="{0357F938-130D-4B5C-A0EF-02D8950B2F52}"/>
              </a:ext>
            </a:extLst>
          </p:cNvPr>
          <p:cNvSpPr>
            <a:spLocks xmlns:a="http://schemas.openxmlformats.org/drawingml/2006/main" noGrp="1"/>
          </p:cNvSpPr>
          <p:nvPr/>
        </p:nvSpPr>
        <p:spPr>
          <a:xfrm xmlns:a="http://schemas.openxmlformats.org/drawingml/2006/main">
            <a:off x="4591050" y="1790700"/>
            <a:ext cx="6762750" cy="1162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349"/>
                </a:solidFill>
                <a:latin typeface="Arial"/>
                <a:ea typeface="Arial"/>
                <a:cs typeface="Arial"/>
              </a:defRPr>
            </a:pPr>
            <a:r>
              <a:rPr sz="1950" b="0">
                <a:solidFill>
                  <a:srgbClr val="183349"/>
                </a:solidFill>
                <a:latin typeface="Arial"/>
                <a:ea typeface="Arial"/>
                <a:cs typeface="Arial"/>
              </a:rPr>
              <a:t>Confirm G-C23, the utility and record revision in this example.</a:t>
            </a:r>
          </a:p>
        </p:txBody>
      </p:sp>
      <p:sp>
        <p:nvSpPr>
          <p:cNvPr id="6" name="">
            <a:extLst xmlns:a="http://schemas.openxmlformats.org/drawingml/2006/main">
              <a:ext uri="{FF2B5EF4-FFF2-40B4-BE49-F238E27FC236}">
                <a16:creationId xmlns:a16="http://schemas.microsoft.com/office/drawing/2014/main" id="{6C7B0BD6-6C02-44F1-9A5B-26A1B5AA3163}"/>
              </a:ext>
            </a:extLst>
          </p:cNvPr>
          <p:cNvSpPr>
            <a:spLocks xmlns:a="http://schemas.openxmlformats.org/drawingml/2006/main" noGrp="1"/>
          </p:cNvSpPr>
          <p:nvPr/>
        </p:nvSpPr>
        <p:spPr>
          <a:xfrm xmlns:a="http://schemas.openxmlformats.org/drawingml/2006/main">
            <a:off x="3905250" y="3162300"/>
            <a:ext cx="6096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007F7A"/>
                </a:solidFill>
                <a:latin typeface="Arial"/>
                <a:ea typeface="Arial"/>
                <a:cs typeface="Arial"/>
              </a:defRPr>
            </a:pPr>
            <a:r>
              <a:rPr sz="2250" b="1">
                <a:solidFill>
                  <a:srgbClr val="007F7A"/>
                </a:solidFill>
                <a:latin typeface="Arial"/>
                <a:ea typeface="Arial"/>
                <a:cs typeface="Arial"/>
              </a:rPr>
              <a:t>02</a:t>
            </a:r>
          </a:p>
        </p:txBody>
      </p:sp>
      <p:sp>
        <p:nvSpPr>
          <p:cNvPr id="7" name="">
            <a:extLst xmlns:a="http://schemas.openxmlformats.org/drawingml/2006/main">
              <a:ext uri="{FF2B5EF4-FFF2-40B4-BE49-F238E27FC236}">
                <a16:creationId xmlns:a16="http://schemas.microsoft.com/office/drawing/2014/main" id="{8F6E6FAD-BA91-4531-81BF-8BC8DADC37F2}"/>
              </a:ext>
            </a:extLst>
          </p:cNvPr>
          <p:cNvSpPr>
            <a:spLocks xmlns:a="http://schemas.openxmlformats.org/drawingml/2006/main" noGrp="1"/>
          </p:cNvSpPr>
          <p:nvPr/>
        </p:nvSpPr>
        <p:spPr>
          <a:xfrm xmlns:a="http://schemas.openxmlformats.org/drawingml/2006/main">
            <a:off x="4591050" y="3152775"/>
            <a:ext cx="6762750" cy="1162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349"/>
                </a:solidFill>
                <a:latin typeface="Arial"/>
                <a:ea typeface="Arial"/>
                <a:cs typeface="Arial"/>
              </a:defRPr>
            </a:pPr>
            <a:r>
              <a:rPr sz="1950" b="0">
                <a:solidFill>
                  <a:srgbClr val="183349"/>
                </a:solidFill>
                <a:latin typeface="Arial"/>
                <a:ea typeface="Arial"/>
                <a:cs typeface="Arial"/>
              </a:rPr>
              <a:t>Capture inspection records condition and evidence. Record measurement opens a typed reading form.</a:t>
            </a:r>
          </a:p>
        </p:txBody>
      </p:sp>
      <p:sp>
        <p:nvSpPr>
          <p:cNvPr id="8" name="">
            <a:extLst xmlns:a="http://schemas.openxmlformats.org/drawingml/2006/main">
              <a:ext uri="{FF2B5EF4-FFF2-40B4-BE49-F238E27FC236}">
                <a16:creationId xmlns:a16="http://schemas.microsoft.com/office/drawing/2014/main" id="{52641822-E890-4B04-B3F9-3CEEE879D62C}"/>
              </a:ext>
            </a:extLst>
          </p:cNvPr>
          <p:cNvSpPr>
            <a:spLocks xmlns:a="http://schemas.openxmlformats.org/drawingml/2006/main" noGrp="1"/>
          </p:cNvSpPr>
          <p:nvPr/>
        </p:nvSpPr>
        <p:spPr>
          <a:xfrm xmlns:a="http://schemas.openxmlformats.org/drawingml/2006/main">
            <a:off x="3905250" y="4524375"/>
            <a:ext cx="6096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007F7A"/>
                </a:solidFill>
                <a:latin typeface="Arial"/>
                <a:ea typeface="Arial"/>
                <a:cs typeface="Arial"/>
              </a:defRPr>
            </a:pPr>
            <a:r>
              <a:rPr sz="2250" b="1">
                <a:solidFill>
                  <a:srgbClr val="007F7A"/>
                </a:solidFill>
                <a:latin typeface="Arial"/>
                <a:ea typeface="Arial"/>
                <a:cs typeface="Arial"/>
              </a:rPr>
              <a:t>03</a:t>
            </a:r>
          </a:p>
        </p:txBody>
      </p:sp>
      <p:sp>
        <p:nvSpPr>
          <p:cNvPr id="9" name="">
            <a:extLst xmlns:a="http://schemas.openxmlformats.org/drawingml/2006/main">
              <a:ext uri="{FF2B5EF4-FFF2-40B4-BE49-F238E27FC236}">
                <a16:creationId xmlns:a16="http://schemas.microsoft.com/office/drawing/2014/main" id="{2FE92716-6EA7-45EB-BF0E-ACDB9BA96F4E}"/>
              </a:ext>
            </a:extLst>
          </p:cNvPr>
          <p:cNvSpPr>
            <a:spLocks xmlns:a="http://schemas.openxmlformats.org/drawingml/2006/main" noGrp="1"/>
          </p:cNvSpPr>
          <p:nvPr/>
        </p:nvSpPr>
        <p:spPr>
          <a:xfrm xmlns:a="http://schemas.openxmlformats.org/drawingml/2006/main">
            <a:off x="4591050" y="4514850"/>
            <a:ext cx="6762750" cy="1162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349"/>
                </a:solidFill>
                <a:latin typeface="Arial"/>
                <a:ea typeface="Arial"/>
                <a:cs typeface="Arial"/>
              </a:defRPr>
            </a:pPr>
            <a:r>
              <a:rPr sz="1950" b="0">
                <a:solidFill>
                  <a:srgbClr val="183349"/>
                </a:solidFill>
                <a:latin typeface="Arial"/>
                <a:ea typeface="Arial"/>
                <a:cs typeface="Arial"/>
              </a:rPr>
              <a:t>Map and engineering actions open the connected Workspace.</a:t>
            </a:r>
          </a:p>
        </p:txBody>
      </p:sp>
      <p:sp>
        <p:nvSpPr>
          <p:cNvPr id="10" name="">
            <a:extLst xmlns:a="http://schemas.openxmlformats.org/drawingml/2006/main">
              <a:ext uri="{FF2B5EF4-FFF2-40B4-BE49-F238E27FC236}">
                <a16:creationId xmlns:a16="http://schemas.microsoft.com/office/drawing/2014/main" id="{7A9BF17E-C7C0-412E-95EC-CF9C0121498F}"/>
              </a:ext>
            </a:extLst>
          </p:cNvPr>
          <p:cNvSpPr>
            <a:spLocks xmlns:a="http://schemas.openxmlformats.org/drawingml/2006/main" noGrp="1"/>
          </p:cNvSpPr>
          <p:nvPr/>
        </p:nvSpPr>
        <p:spPr>
          <a:xfrm xmlns:a="http://schemas.openxmlformats.org/drawingml/2006/main">
            <a:off x="3905250" y="6057900"/>
            <a:ext cx="74771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97182"/>
                </a:solidFill>
                <a:latin typeface="Arial"/>
                <a:ea typeface="Arial"/>
                <a:cs typeface="Arial"/>
              </a:defRPr>
            </a:pPr>
            <a:r>
              <a:rPr sz="1350" b="0">
                <a:solidFill>
                  <a:srgbClr val="597182"/>
                </a:solidFill>
                <a:latin typeface="Arial"/>
                <a:ea typeface="Arial"/>
                <a:cs typeface="Arial"/>
              </a:rPr>
              <a:t>iOS native app · release 0.5 · synthetic training data</a:t>
            </a:r>
          </a:p>
        </p:txBody>
      </p:sp>
      <p:sp>
        <p:nvSpPr>
          <p:cNvPr id="11" name="">
            <a:extLst xmlns:a="http://schemas.openxmlformats.org/drawingml/2006/main">
              <a:ext uri="{FF2B5EF4-FFF2-40B4-BE49-F238E27FC236}">
                <a16:creationId xmlns:a16="http://schemas.microsoft.com/office/drawing/2014/main" id="{AEE15E9A-C43F-45DC-A6AD-5F8C4EAD82DA}"/>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Mobile manual / 0.5</a:t>
            </a:r>
          </a:p>
        </p:txBody>
      </p:sp>
      <p:sp>
        <p:nvSpPr>
          <p:cNvPr id="12" name="">
            <a:extLst xmlns:a="http://schemas.openxmlformats.org/drawingml/2006/main">
              <a:ext uri="{FF2B5EF4-FFF2-40B4-BE49-F238E27FC236}">
                <a16:creationId xmlns:a16="http://schemas.microsoft.com/office/drawing/2014/main" id="{95DFCDF5-E475-4BE0-A648-6F6621AC6050}"/>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16</a:t>
            </a:r>
          </a:p>
        </p:txBody>
      </p:sp>
    </p:spTree>
    <p:extLst>
      <p:ext uri="{BB962C8B-B14F-4D97-AF65-F5344CB8AC3E}">
        <p14:creationId xmlns:p14="http://schemas.microsoft.com/office/powerpoint/2010/main" val="840787326"/>
      </p:ext>
    </p:extLst>
  </p:cSld>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BF50E971-8A8B-476D-9F56-8249087DF9B9}"/>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Condition inspection</a:t>
            </a:r>
          </a:p>
        </p:txBody>
      </p:sp>
      <p:sp>
        <p:nvSpPr>
          <p:cNvPr id="2" name="">
            <a:extLst xmlns:a="http://schemas.openxmlformats.org/drawingml/2006/main">
              <a:ext uri="{FF2B5EF4-FFF2-40B4-BE49-F238E27FC236}">
                <a16:creationId xmlns:a16="http://schemas.microsoft.com/office/drawing/2014/main" id="{01AE3042-C6D6-4161-A4A3-81CD8B7F0815}"/>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007F7A"/>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D719684C-9F40-4286-A121-727D29DB8C39}"/>
              </a:ext>
            </a:extLst>
          </p:cNvPr>
          <p:cNvSpPr>
            <a:spLocks xmlns:a="http://schemas.openxmlformats.org/drawingml/2006/main" noGrp="1"/>
          </p:cNvSpPr>
          <p:nvPr/>
        </p:nvSpPr>
        <p:spPr>
          <a:xfrm xmlns:a="http://schemas.openxmlformats.org/drawingml/2006/main">
            <a:off x="609600" y="1457325"/>
            <a:ext cx="109728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007F7A"/>
                </a:solidFill>
                <a:latin typeface="Arial"/>
                <a:ea typeface="Arial"/>
                <a:cs typeface="Arial"/>
              </a:defRPr>
            </a:pPr>
            <a:r>
              <a:rPr sz="1500" b="1">
                <a:solidFill>
                  <a:srgbClr val="007F7A"/>
                </a:solidFill>
                <a:latin typeface="Arial"/>
                <a:ea typeface="Arial"/>
                <a:cs typeface="Arial"/>
              </a:rPr>
              <a:t>Field / Engineer / Administrator</a:t>
            </a:r>
          </a:p>
        </p:txBody>
      </p:sp>
      <p:sp>
        <p:nvSpPr>
          <p:cNvPr id="4" name="">
            <a:extLst xmlns:a="http://schemas.openxmlformats.org/drawingml/2006/main">
              <a:ext uri="{FF2B5EF4-FFF2-40B4-BE49-F238E27FC236}">
                <a16:creationId xmlns:a16="http://schemas.microsoft.com/office/drawing/2014/main" id="{C9F784BC-A312-4E34-8D53-01A132D5FF02}"/>
              </a:ext>
            </a:extLst>
          </p:cNvPr>
          <p:cNvSpPr>
            <a:spLocks xmlns:a="http://schemas.openxmlformats.org/drawingml/2006/main" noGrp="1"/>
          </p:cNvSpPr>
          <p:nvPr/>
        </p:nvSpPr>
        <p:spPr>
          <a:xfrm xmlns:a="http://schemas.openxmlformats.org/drawingml/2006/main">
            <a:off x="609600" y="200977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007F7A"/>
                </a:solidFill>
                <a:latin typeface="Arial"/>
                <a:ea typeface="Arial"/>
                <a:cs typeface="Arial"/>
              </a:defRPr>
            </a:pPr>
            <a:r>
              <a:rPr sz="2400" b="1">
                <a:solidFill>
                  <a:srgbClr val="007F7A"/>
                </a:solidFill>
                <a:latin typeface="Arial"/>
                <a:ea typeface="Arial"/>
                <a:cs typeface="Arial"/>
              </a:rPr>
              <a:t>01</a:t>
            </a:r>
          </a:p>
        </p:txBody>
      </p:sp>
      <p:sp>
        <p:nvSpPr>
          <p:cNvPr id="5" name="">
            <a:extLst xmlns:a="http://schemas.openxmlformats.org/drawingml/2006/main">
              <a:ext uri="{FF2B5EF4-FFF2-40B4-BE49-F238E27FC236}">
                <a16:creationId xmlns:a16="http://schemas.microsoft.com/office/drawing/2014/main" id="{7E8E8A05-A984-4FBC-8C8F-BCFC4D47ECAA}"/>
              </a:ext>
            </a:extLst>
          </p:cNvPr>
          <p:cNvSpPr>
            <a:spLocks xmlns:a="http://schemas.openxmlformats.org/drawingml/2006/main" noGrp="1"/>
          </p:cNvSpPr>
          <p:nvPr/>
        </p:nvSpPr>
        <p:spPr>
          <a:xfrm xmlns:a="http://schemas.openxmlformats.org/drawingml/2006/main">
            <a:off x="1409700" y="200977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Open Capture inspection</a:t>
            </a:r>
          </a:p>
        </p:txBody>
      </p:sp>
      <p:sp>
        <p:nvSpPr>
          <p:cNvPr id="6" name="">
            <a:extLst xmlns:a="http://schemas.openxmlformats.org/drawingml/2006/main">
              <a:ext uri="{FF2B5EF4-FFF2-40B4-BE49-F238E27FC236}">
                <a16:creationId xmlns:a16="http://schemas.microsoft.com/office/drawing/2014/main" id="{EF2953DD-9341-4BFF-A13A-BD1188D8BAE7}"/>
              </a:ext>
            </a:extLst>
          </p:cNvPr>
          <p:cNvSpPr>
            <a:spLocks xmlns:a="http://schemas.openxmlformats.org/drawingml/2006/main" noGrp="1"/>
          </p:cNvSpPr>
          <p:nvPr/>
        </p:nvSpPr>
        <p:spPr>
          <a:xfrm xmlns:a="http://schemas.openxmlformats.org/drawingml/2006/main">
            <a:off x="1409700" y="240982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From the asset, choose the observed condition: Good, Attention or Critical.</a:t>
            </a:r>
          </a:p>
        </p:txBody>
      </p:sp>
      <p:sp>
        <p:nvSpPr>
          <p:cNvPr id="7" name="">
            <a:extLst xmlns:a="http://schemas.openxmlformats.org/drawingml/2006/main">
              <a:ext uri="{FF2B5EF4-FFF2-40B4-BE49-F238E27FC236}">
                <a16:creationId xmlns:a16="http://schemas.microsoft.com/office/drawing/2014/main" id="{1C7EBC69-58BA-4B15-AED1-32442A04F166}"/>
              </a:ext>
            </a:extLst>
          </p:cNvPr>
          <p:cNvSpPr>
            <a:spLocks xmlns:a="http://schemas.openxmlformats.org/drawingml/2006/main" noGrp="1"/>
          </p:cNvSpPr>
          <p:nvPr/>
        </p:nvSpPr>
        <p:spPr>
          <a:xfrm xmlns:a="http://schemas.openxmlformats.org/drawingml/2006/main">
            <a:off x="609600" y="3143250"/>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007F7A"/>
                </a:solidFill>
                <a:latin typeface="Arial"/>
                <a:ea typeface="Arial"/>
                <a:cs typeface="Arial"/>
              </a:defRPr>
            </a:pPr>
            <a:r>
              <a:rPr sz="2400" b="1">
                <a:solidFill>
                  <a:srgbClr val="007F7A"/>
                </a:solidFill>
                <a:latin typeface="Arial"/>
                <a:ea typeface="Arial"/>
                <a:cs typeface="Arial"/>
              </a:rPr>
              <a:t>02</a:t>
            </a:r>
          </a:p>
        </p:txBody>
      </p:sp>
      <p:sp>
        <p:nvSpPr>
          <p:cNvPr id="8" name="">
            <a:extLst xmlns:a="http://schemas.openxmlformats.org/drawingml/2006/main">
              <a:ext uri="{FF2B5EF4-FFF2-40B4-BE49-F238E27FC236}">
                <a16:creationId xmlns:a16="http://schemas.microsoft.com/office/drawing/2014/main" id="{186B7195-7E78-4B95-9368-98978DD609E6}"/>
              </a:ext>
            </a:extLst>
          </p:cNvPr>
          <p:cNvSpPr>
            <a:spLocks xmlns:a="http://schemas.openxmlformats.org/drawingml/2006/main" noGrp="1"/>
          </p:cNvSpPr>
          <p:nvPr/>
        </p:nvSpPr>
        <p:spPr>
          <a:xfrm xmlns:a="http://schemas.openxmlformats.org/drawingml/2006/main">
            <a:off x="1409700" y="3143250"/>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Describe the finding</a:t>
            </a:r>
          </a:p>
        </p:txBody>
      </p:sp>
      <p:sp>
        <p:nvSpPr>
          <p:cNvPr id="9" name="">
            <a:extLst xmlns:a="http://schemas.openxmlformats.org/drawingml/2006/main">
              <a:ext uri="{FF2B5EF4-FFF2-40B4-BE49-F238E27FC236}">
                <a16:creationId xmlns:a16="http://schemas.microsoft.com/office/drawing/2014/main" id="{2D56C383-19F4-47D9-AAF6-4447AA60C7A3}"/>
              </a:ext>
            </a:extLst>
          </p:cNvPr>
          <p:cNvSpPr>
            <a:spLocks xmlns:a="http://schemas.openxmlformats.org/drawingml/2006/main" noGrp="1"/>
          </p:cNvSpPr>
          <p:nvPr/>
        </p:nvSpPr>
        <p:spPr>
          <a:xfrm xmlns:a="http://schemas.openxmlformats.org/drawingml/2006/main">
            <a:off x="1409700" y="3543300"/>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Enter Findings and follow-up. State what was observed, where it occurred and what follow-up is needed.</a:t>
            </a:r>
          </a:p>
        </p:txBody>
      </p:sp>
      <p:sp>
        <p:nvSpPr>
          <p:cNvPr id="10" name="">
            <a:extLst xmlns:a="http://schemas.openxmlformats.org/drawingml/2006/main">
              <a:ext uri="{FF2B5EF4-FFF2-40B4-BE49-F238E27FC236}">
                <a16:creationId xmlns:a16="http://schemas.microsoft.com/office/drawing/2014/main" id="{E049E46A-9EBF-42D8-91A9-29A39DEEBE0C}"/>
              </a:ext>
            </a:extLst>
          </p:cNvPr>
          <p:cNvSpPr>
            <a:spLocks xmlns:a="http://schemas.openxmlformats.org/drawingml/2006/main" noGrp="1"/>
          </p:cNvSpPr>
          <p:nvPr/>
        </p:nvSpPr>
        <p:spPr>
          <a:xfrm xmlns:a="http://schemas.openxmlformats.org/drawingml/2006/main">
            <a:off x="609600" y="427672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007F7A"/>
                </a:solidFill>
                <a:latin typeface="Arial"/>
                <a:ea typeface="Arial"/>
                <a:cs typeface="Arial"/>
              </a:defRPr>
            </a:pPr>
            <a:r>
              <a:rPr sz="2400" b="1">
                <a:solidFill>
                  <a:srgbClr val="007F7A"/>
                </a:solidFill>
                <a:latin typeface="Arial"/>
                <a:ea typeface="Arial"/>
                <a:cs typeface="Arial"/>
              </a:rPr>
              <a:t>03</a:t>
            </a:r>
          </a:p>
        </p:txBody>
      </p:sp>
      <p:sp>
        <p:nvSpPr>
          <p:cNvPr id="11" name="">
            <a:extLst xmlns:a="http://schemas.openxmlformats.org/drawingml/2006/main">
              <a:ext uri="{FF2B5EF4-FFF2-40B4-BE49-F238E27FC236}">
                <a16:creationId xmlns:a16="http://schemas.microsoft.com/office/drawing/2014/main" id="{032AE17C-0A3A-4250-A66C-BA8128816C8E}"/>
              </a:ext>
            </a:extLst>
          </p:cNvPr>
          <p:cNvSpPr>
            <a:spLocks xmlns:a="http://schemas.openxmlformats.org/drawingml/2006/main" noGrp="1"/>
          </p:cNvSpPr>
          <p:nvPr/>
        </p:nvSpPr>
        <p:spPr>
          <a:xfrm xmlns:a="http://schemas.openxmlformats.org/drawingml/2006/main">
            <a:off x="1409700" y="427672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Save the evidence</a:t>
            </a:r>
          </a:p>
        </p:txBody>
      </p:sp>
      <p:sp>
        <p:nvSpPr>
          <p:cNvPr id="12" name="">
            <a:extLst xmlns:a="http://schemas.openxmlformats.org/drawingml/2006/main">
              <a:ext uri="{FF2B5EF4-FFF2-40B4-BE49-F238E27FC236}">
                <a16:creationId xmlns:a16="http://schemas.microsoft.com/office/drawing/2014/main" id="{22FB0337-3443-42E7-A092-A38A7AC4B33D}"/>
              </a:ext>
            </a:extLst>
          </p:cNvPr>
          <p:cNvSpPr>
            <a:spLocks xmlns:a="http://schemas.openxmlformats.org/drawingml/2006/main" noGrp="1"/>
          </p:cNvSpPr>
          <p:nvPr/>
        </p:nvSpPr>
        <p:spPr>
          <a:xfrm xmlns:a="http://schemas.openxmlformats.org/drawingml/2006/main">
            <a:off x="1409700" y="467677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Optionally attach permitted GPS/photo evidence. Tap Save encrypted inspection and open Outbox.</a:t>
            </a:r>
          </a:p>
        </p:txBody>
      </p:sp>
      <p:sp>
        <p:nvSpPr>
          <p:cNvPr id="13" name="">
            <a:extLst xmlns:a="http://schemas.openxmlformats.org/drawingml/2006/main">
              <a:ext uri="{FF2B5EF4-FFF2-40B4-BE49-F238E27FC236}">
                <a16:creationId xmlns:a16="http://schemas.microsoft.com/office/drawing/2014/main" id="{A880A19A-37E9-4FEE-AD26-47980CFEB5A2}"/>
              </a:ext>
            </a:extLst>
          </p:cNvPr>
          <p:cNvSpPr>
            <a:spLocks xmlns:a="http://schemas.openxmlformats.org/drawingml/2006/main" noGrp="1"/>
          </p:cNvSpPr>
          <p:nvPr/>
        </p:nvSpPr>
        <p:spPr>
          <a:xfrm xmlns:a="http://schemas.openxmlformats.org/drawingml/2006/main">
            <a:off x="609600" y="5581650"/>
            <a:ext cx="10972800" cy="19050"/>
          </a:xfrm>
          <a:prstGeom xmlns:a="http://schemas.openxmlformats.org/drawingml/2006/main" prst="rect">
            <a:avLst/>
          </a:prstGeom>
          <a:solidFill xmlns:a="http://schemas.openxmlformats.org/drawingml/2006/main">
            <a:srgbClr val="D6E2E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F0FA1BD6-8810-4198-853D-DC3962E5AE79}"/>
              </a:ext>
            </a:extLst>
          </p:cNvPr>
          <p:cNvSpPr>
            <a:spLocks xmlns:a="http://schemas.openxmlformats.org/drawingml/2006/main" noGrp="1"/>
          </p:cNvSpPr>
          <p:nvPr/>
        </p:nvSpPr>
        <p:spPr>
          <a:xfrm xmlns:a="http://schemas.openxmlformats.org/drawingml/2006/main">
            <a:off x="609600" y="5753100"/>
            <a:ext cx="109061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007F7A"/>
                </a:solidFill>
                <a:latin typeface="Arial"/>
                <a:ea typeface="Arial"/>
                <a:cs typeface="Arial"/>
              </a:defRPr>
            </a:pPr>
            <a:r>
              <a:rPr sz="1725" b="1">
                <a:solidFill>
                  <a:srgbClr val="007F7A"/>
                </a:solidFill>
                <a:latin typeface="Arial"/>
                <a:ea typeface="Arial"/>
                <a:cs typeface="Arial"/>
              </a:rPr>
              <a:t>Check: a pending inspection appears with the correct asset ID.</a:t>
            </a:r>
          </a:p>
        </p:txBody>
      </p:sp>
      <p:sp>
        <p:nvSpPr>
          <p:cNvPr id="15" name="">
            <a:extLst xmlns:a="http://schemas.openxmlformats.org/drawingml/2006/main">
              <a:ext uri="{FF2B5EF4-FFF2-40B4-BE49-F238E27FC236}">
                <a16:creationId xmlns:a16="http://schemas.microsoft.com/office/drawing/2014/main" id="{042E99D3-BC3D-446E-8D59-254A5D34D593}"/>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Mobile manual / 0.5</a:t>
            </a:r>
          </a:p>
        </p:txBody>
      </p:sp>
      <p:sp>
        <p:nvSpPr>
          <p:cNvPr id="16" name="">
            <a:extLst xmlns:a="http://schemas.openxmlformats.org/drawingml/2006/main">
              <a:ext uri="{FF2B5EF4-FFF2-40B4-BE49-F238E27FC236}">
                <a16:creationId xmlns:a16="http://schemas.microsoft.com/office/drawing/2014/main" id="{306C185F-CA55-43E0-BEC2-CDACE456FD12}"/>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17</a:t>
            </a:r>
          </a:p>
        </p:txBody>
      </p:sp>
    </p:spTree>
    <p:extLst>
      <p:ext uri="{BB962C8B-B14F-4D97-AF65-F5344CB8AC3E}">
        <p14:creationId xmlns:p14="http://schemas.microsoft.com/office/powerpoint/2010/main" val="296152216"/>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097D39CC-CBFF-4EC9-AAA0-0DAC678891DA}"/>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Condition and findings</a:t>
            </a:r>
          </a:p>
        </p:txBody>
      </p:sp>
      <p:sp>
        <p:nvSpPr>
          <p:cNvPr id="2" name="">
            <a:extLst xmlns:a="http://schemas.openxmlformats.org/drawingml/2006/main">
              <a:ext uri="{FF2B5EF4-FFF2-40B4-BE49-F238E27FC236}">
                <a16:creationId xmlns:a16="http://schemas.microsoft.com/office/drawing/2014/main" id="{E9536C23-B423-4AC3-A004-A514BD779B0B}"/>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007F7A"/>
          </a:solidFill>
          <a:ln xmlns:a="http://schemas.openxmlformats.org/drawingml/2006/main" w="0">
            <a:noFill/>
          </a:ln>
        </p:spPr>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c1a0c244edb3495d"/>
          <a:stretch xmlns:a="http://schemas.openxmlformats.org/drawingml/2006/main"/>
        </p:blipFill>
        <p:spPr>
          <a:xfrm xmlns:a="http://schemas.openxmlformats.org/drawingml/2006/main">
            <a:off x="873071" y="1495425"/>
            <a:ext cx="2387708" cy="48577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22F1050-8C86-4D16-A18F-D7090CB93B57}"/>
              </a:ext>
            </a:extLst>
          </p:cNvPr>
          <p:cNvSpPr>
            <a:spLocks xmlns:a="http://schemas.openxmlformats.org/drawingml/2006/main" noGrp="1"/>
          </p:cNvSpPr>
          <p:nvPr/>
        </p:nvSpPr>
        <p:spPr>
          <a:xfrm xmlns:a="http://schemas.openxmlformats.org/drawingml/2006/main">
            <a:off x="3905250" y="1800225"/>
            <a:ext cx="6096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007F7A"/>
                </a:solidFill>
                <a:latin typeface="Arial"/>
                <a:ea typeface="Arial"/>
                <a:cs typeface="Arial"/>
              </a:defRPr>
            </a:pPr>
            <a:r>
              <a:rPr sz="2250" b="1">
                <a:solidFill>
                  <a:srgbClr val="007F7A"/>
                </a:solidFill>
                <a:latin typeface="Arial"/>
                <a:ea typeface="Arial"/>
                <a:cs typeface="Arial"/>
              </a:rPr>
              <a:t>01</a:t>
            </a:r>
          </a:p>
        </p:txBody>
      </p:sp>
      <p:sp>
        <p:nvSpPr>
          <p:cNvPr id="5" name="">
            <a:extLst xmlns:a="http://schemas.openxmlformats.org/drawingml/2006/main">
              <a:ext uri="{FF2B5EF4-FFF2-40B4-BE49-F238E27FC236}">
                <a16:creationId xmlns:a16="http://schemas.microsoft.com/office/drawing/2014/main" id="{3BB7CD56-9466-4663-836E-20BDB4C91E2E}"/>
              </a:ext>
            </a:extLst>
          </p:cNvPr>
          <p:cNvSpPr>
            <a:spLocks xmlns:a="http://schemas.openxmlformats.org/drawingml/2006/main" noGrp="1"/>
          </p:cNvSpPr>
          <p:nvPr/>
        </p:nvSpPr>
        <p:spPr>
          <a:xfrm xmlns:a="http://schemas.openxmlformats.org/drawingml/2006/main">
            <a:off x="4591050" y="1790700"/>
            <a:ext cx="6762750" cy="1162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349"/>
                </a:solidFill>
                <a:latin typeface="Arial"/>
                <a:ea typeface="Arial"/>
                <a:cs typeface="Arial"/>
              </a:defRPr>
            </a:pPr>
            <a:r>
              <a:rPr sz="1950" b="0">
                <a:solidFill>
                  <a:srgbClr val="183349"/>
                </a:solidFill>
                <a:latin typeface="Arial"/>
                <a:ea typeface="Arial"/>
                <a:cs typeface="Arial"/>
              </a:rPr>
              <a:t>Choose the observed Condition.</a:t>
            </a:r>
          </a:p>
        </p:txBody>
      </p:sp>
      <p:sp>
        <p:nvSpPr>
          <p:cNvPr id="6" name="">
            <a:extLst xmlns:a="http://schemas.openxmlformats.org/drawingml/2006/main">
              <a:ext uri="{FF2B5EF4-FFF2-40B4-BE49-F238E27FC236}">
                <a16:creationId xmlns:a16="http://schemas.microsoft.com/office/drawing/2014/main" id="{9DB7CC3D-6D92-42CA-BD1A-1A22F6DC5251}"/>
              </a:ext>
            </a:extLst>
          </p:cNvPr>
          <p:cNvSpPr>
            <a:spLocks xmlns:a="http://schemas.openxmlformats.org/drawingml/2006/main" noGrp="1"/>
          </p:cNvSpPr>
          <p:nvPr/>
        </p:nvSpPr>
        <p:spPr>
          <a:xfrm xmlns:a="http://schemas.openxmlformats.org/drawingml/2006/main">
            <a:off x="3905250" y="3162300"/>
            <a:ext cx="6096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007F7A"/>
                </a:solidFill>
                <a:latin typeface="Arial"/>
                <a:ea typeface="Arial"/>
                <a:cs typeface="Arial"/>
              </a:defRPr>
            </a:pPr>
            <a:r>
              <a:rPr sz="2250" b="1">
                <a:solidFill>
                  <a:srgbClr val="007F7A"/>
                </a:solidFill>
                <a:latin typeface="Arial"/>
                <a:ea typeface="Arial"/>
                <a:cs typeface="Arial"/>
              </a:rPr>
              <a:t>02</a:t>
            </a:r>
          </a:p>
        </p:txBody>
      </p:sp>
      <p:sp>
        <p:nvSpPr>
          <p:cNvPr id="7" name="">
            <a:extLst xmlns:a="http://schemas.openxmlformats.org/drawingml/2006/main">
              <a:ext uri="{FF2B5EF4-FFF2-40B4-BE49-F238E27FC236}">
                <a16:creationId xmlns:a16="http://schemas.microsoft.com/office/drawing/2014/main" id="{A3B16DEE-1D22-4D21-A8F5-60277A81DDD1}"/>
              </a:ext>
            </a:extLst>
          </p:cNvPr>
          <p:cNvSpPr>
            <a:spLocks xmlns:a="http://schemas.openxmlformats.org/drawingml/2006/main" noGrp="1"/>
          </p:cNvSpPr>
          <p:nvPr/>
        </p:nvSpPr>
        <p:spPr>
          <a:xfrm xmlns:a="http://schemas.openxmlformats.org/drawingml/2006/main">
            <a:off x="4591050" y="3152775"/>
            <a:ext cx="6762750" cy="1162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349"/>
                </a:solidFill>
                <a:latin typeface="Arial"/>
                <a:ea typeface="Arial"/>
                <a:cs typeface="Arial"/>
              </a:defRPr>
            </a:pPr>
            <a:r>
              <a:rPr sz="1950" b="0">
                <a:solidFill>
                  <a:srgbClr val="183349"/>
                </a:solidFill>
                <a:latin typeface="Arial"/>
                <a:ea typeface="Arial"/>
                <a:cs typeface="Arial"/>
              </a:rPr>
              <a:t>Enter findings and follow-up in the text area.</a:t>
            </a:r>
          </a:p>
        </p:txBody>
      </p:sp>
      <p:sp>
        <p:nvSpPr>
          <p:cNvPr id="8" name="">
            <a:extLst xmlns:a="http://schemas.openxmlformats.org/drawingml/2006/main">
              <a:ext uri="{FF2B5EF4-FFF2-40B4-BE49-F238E27FC236}">
                <a16:creationId xmlns:a16="http://schemas.microsoft.com/office/drawing/2014/main" id="{20D03691-0ADE-4F7B-85F6-95350DCEC68F}"/>
              </a:ext>
            </a:extLst>
          </p:cNvPr>
          <p:cNvSpPr>
            <a:spLocks xmlns:a="http://schemas.openxmlformats.org/drawingml/2006/main" noGrp="1"/>
          </p:cNvSpPr>
          <p:nvPr/>
        </p:nvSpPr>
        <p:spPr>
          <a:xfrm xmlns:a="http://schemas.openxmlformats.org/drawingml/2006/main">
            <a:off x="3905250" y="4524375"/>
            <a:ext cx="6096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007F7A"/>
                </a:solidFill>
                <a:latin typeface="Arial"/>
                <a:ea typeface="Arial"/>
                <a:cs typeface="Arial"/>
              </a:defRPr>
            </a:pPr>
            <a:r>
              <a:rPr sz="2250" b="1">
                <a:solidFill>
                  <a:srgbClr val="007F7A"/>
                </a:solidFill>
                <a:latin typeface="Arial"/>
                <a:ea typeface="Arial"/>
                <a:cs typeface="Arial"/>
              </a:rPr>
              <a:t>03</a:t>
            </a:r>
          </a:p>
        </p:txBody>
      </p:sp>
      <p:sp>
        <p:nvSpPr>
          <p:cNvPr id="9" name="">
            <a:extLst xmlns:a="http://schemas.openxmlformats.org/drawingml/2006/main">
              <a:ext uri="{FF2B5EF4-FFF2-40B4-BE49-F238E27FC236}">
                <a16:creationId xmlns:a16="http://schemas.microsoft.com/office/drawing/2014/main" id="{876053D0-84BE-4FB3-A945-F5278FCD9CE0}"/>
              </a:ext>
            </a:extLst>
          </p:cNvPr>
          <p:cNvSpPr>
            <a:spLocks xmlns:a="http://schemas.openxmlformats.org/drawingml/2006/main" noGrp="1"/>
          </p:cNvSpPr>
          <p:nvPr/>
        </p:nvSpPr>
        <p:spPr>
          <a:xfrm xmlns:a="http://schemas.openxmlformats.org/drawingml/2006/main">
            <a:off x="4591050" y="4514850"/>
            <a:ext cx="6762750" cy="1162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349"/>
                </a:solidFill>
                <a:latin typeface="Arial"/>
                <a:ea typeface="Arial"/>
                <a:cs typeface="Arial"/>
              </a:defRPr>
            </a:pPr>
            <a:r>
              <a:rPr sz="1950" b="0">
                <a:solidFill>
                  <a:srgbClr val="183349"/>
                </a:solidFill>
                <a:latin typeface="Arial"/>
                <a:ea typeface="Arial"/>
                <a:cs typeface="Arial"/>
              </a:rPr>
              <a:t>Scroll to Evidence and Save encrypted inspection. Saving locally does not synchronize the record.</a:t>
            </a:r>
          </a:p>
        </p:txBody>
      </p:sp>
      <p:sp>
        <p:nvSpPr>
          <p:cNvPr id="10" name="">
            <a:extLst xmlns:a="http://schemas.openxmlformats.org/drawingml/2006/main">
              <a:ext uri="{FF2B5EF4-FFF2-40B4-BE49-F238E27FC236}">
                <a16:creationId xmlns:a16="http://schemas.microsoft.com/office/drawing/2014/main" id="{2D9E7274-CC00-4C97-A3CE-7B656EA59186}"/>
              </a:ext>
            </a:extLst>
          </p:cNvPr>
          <p:cNvSpPr>
            <a:spLocks xmlns:a="http://schemas.openxmlformats.org/drawingml/2006/main" noGrp="1"/>
          </p:cNvSpPr>
          <p:nvPr/>
        </p:nvSpPr>
        <p:spPr>
          <a:xfrm xmlns:a="http://schemas.openxmlformats.org/drawingml/2006/main">
            <a:off x="3905250" y="6057900"/>
            <a:ext cx="74771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97182"/>
                </a:solidFill>
                <a:latin typeface="Arial"/>
                <a:ea typeface="Arial"/>
                <a:cs typeface="Arial"/>
              </a:defRPr>
            </a:pPr>
            <a:r>
              <a:rPr sz="1350" b="0">
                <a:solidFill>
                  <a:srgbClr val="597182"/>
                </a:solidFill>
                <a:latin typeface="Arial"/>
                <a:ea typeface="Arial"/>
                <a:cs typeface="Arial"/>
              </a:rPr>
              <a:t>iOS native app · release 0.5 · synthetic training data</a:t>
            </a:r>
          </a:p>
        </p:txBody>
      </p:sp>
      <p:sp>
        <p:nvSpPr>
          <p:cNvPr id="11" name="">
            <a:extLst xmlns:a="http://schemas.openxmlformats.org/drawingml/2006/main">
              <a:ext uri="{FF2B5EF4-FFF2-40B4-BE49-F238E27FC236}">
                <a16:creationId xmlns:a16="http://schemas.microsoft.com/office/drawing/2014/main" id="{2E9838C3-8A2D-44AC-A0FA-4DF4F244C990}"/>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Mobile manual / 0.5</a:t>
            </a:r>
          </a:p>
        </p:txBody>
      </p:sp>
      <p:sp>
        <p:nvSpPr>
          <p:cNvPr id="12" name="">
            <a:extLst xmlns:a="http://schemas.openxmlformats.org/drawingml/2006/main">
              <a:ext uri="{FF2B5EF4-FFF2-40B4-BE49-F238E27FC236}">
                <a16:creationId xmlns:a16="http://schemas.microsoft.com/office/drawing/2014/main" id="{6DCA6EA0-6608-42B5-9574-CDDD41778DFE}"/>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18</a:t>
            </a:r>
          </a:p>
        </p:txBody>
      </p:sp>
    </p:spTree>
    <p:extLst>
      <p:ext uri="{BB962C8B-B14F-4D97-AF65-F5344CB8AC3E}">
        <p14:creationId xmlns:p14="http://schemas.microsoft.com/office/powerpoint/2010/main" val="317194850"/>
      </p:ext>
    </p:extLst>
  </p:cSld>
</p:sld>
</file>

<file path=ppt/slides/slide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C85297EB-242A-4225-A484-7133EC44E277}"/>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GPS evidence</a:t>
            </a:r>
          </a:p>
        </p:txBody>
      </p:sp>
      <p:sp>
        <p:nvSpPr>
          <p:cNvPr id="2" name="">
            <a:extLst xmlns:a="http://schemas.openxmlformats.org/drawingml/2006/main">
              <a:ext uri="{FF2B5EF4-FFF2-40B4-BE49-F238E27FC236}">
                <a16:creationId xmlns:a16="http://schemas.microsoft.com/office/drawing/2014/main" id="{C93EB4B8-62CF-45D4-B85D-2645DE32B75E}"/>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007F7A"/>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E8018415-973B-4668-81C9-B6B87737996F}"/>
              </a:ext>
            </a:extLst>
          </p:cNvPr>
          <p:cNvSpPr>
            <a:spLocks xmlns:a="http://schemas.openxmlformats.org/drawingml/2006/main" noGrp="1"/>
          </p:cNvSpPr>
          <p:nvPr/>
        </p:nvSpPr>
        <p:spPr>
          <a:xfrm xmlns:a="http://schemas.openxmlformats.org/drawingml/2006/main">
            <a:off x="609600" y="1457325"/>
            <a:ext cx="109728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007F7A"/>
                </a:solidFill>
                <a:latin typeface="Arial"/>
                <a:ea typeface="Arial"/>
                <a:cs typeface="Arial"/>
              </a:defRPr>
            </a:pPr>
            <a:r>
              <a:rPr sz="1500" b="1">
                <a:solidFill>
                  <a:srgbClr val="007F7A"/>
                </a:solidFill>
                <a:latin typeface="Arial"/>
                <a:ea typeface="Arial"/>
                <a:cs typeface="Arial"/>
              </a:rPr>
              <a:t>Field / Engineer / Administrator</a:t>
            </a:r>
          </a:p>
        </p:txBody>
      </p:sp>
      <p:sp>
        <p:nvSpPr>
          <p:cNvPr id="4" name="">
            <a:extLst xmlns:a="http://schemas.openxmlformats.org/drawingml/2006/main">
              <a:ext uri="{FF2B5EF4-FFF2-40B4-BE49-F238E27FC236}">
                <a16:creationId xmlns:a16="http://schemas.microsoft.com/office/drawing/2014/main" id="{B84EA082-D6E1-4AD2-B8FC-2D753264DDCA}"/>
              </a:ext>
            </a:extLst>
          </p:cNvPr>
          <p:cNvSpPr>
            <a:spLocks xmlns:a="http://schemas.openxmlformats.org/drawingml/2006/main" noGrp="1"/>
          </p:cNvSpPr>
          <p:nvPr/>
        </p:nvSpPr>
        <p:spPr>
          <a:xfrm xmlns:a="http://schemas.openxmlformats.org/drawingml/2006/main">
            <a:off x="609600" y="200977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007F7A"/>
                </a:solidFill>
                <a:latin typeface="Arial"/>
                <a:ea typeface="Arial"/>
                <a:cs typeface="Arial"/>
              </a:defRPr>
            </a:pPr>
            <a:r>
              <a:rPr sz="2400" b="1">
                <a:solidFill>
                  <a:srgbClr val="007F7A"/>
                </a:solidFill>
                <a:latin typeface="Arial"/>
                <a:ea typeface="Arial"/>
                <a:cs typeface="Arial"/>
              </a:rPr>
              <a:t>01</a:t>
            </a:r>
          </a:p>
        </p:txBody>
      </p:sp>
      <p:sp>
        <p:nvSpPr>
          <p:cNvPr id="5" name="">
            <a:extLst xmlns:a="http://schemas.openxmlformats.org/drawingml/2006/main">
              <a:ext uri="{FF2B5EF4-FFF2-40B4-BE49-F238E27FC236}">
                <a16:creationId xmlns:a16="http://schemas.microsoft.com/office/drawing/2014/main" id="{6B66398E-E0F9-48A4-9924-EAD5AFD57DDD}"/>
              </a:ext>
            </a:extLst>
          </p:cNvPr>
          <p:cNvSpPr>
            <a:spLocks xmlns:a="http://schemas.openxmlformats.org/drawingml/2006/main" noGrp="1"/>
          </p:cNvSpPr>
          <p:nvPr/>
        </p:nvSpPr>
        <p:spPr>
          <a:xfrm xmlns:a="http://schemas.openxmlformats.org/drawingml/2006/main">
            <a:off x="1409700" y="200977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Request a fresh fix</a:t>
            </a:r>
          </a:p>
        </p:txBody>
      </p:sp>
      <p:sp>
        <p:nvSpPr>
          <p:cNvPr id="6" name="">
            <a:extLst xmlns:a="http://schemas.openxmlformats.org/drawingml/2006/main">
              <a:ext uri="{FF2B5EF4-FFF2-40B4-BE49-F238E27FC236}">
                <a16:creationId xmlns:a16="http://schemas.microsoft.com/office/drawing/2014/main" id="{63D881DD-01C3-496F-80CF-4F00A6B37FBC}"/>
              </a:ext>
            </a:extLst>
          </p:cNvPr>
          <p:cNvSpPr>
            <a:spLocks xmlns:a="http://schemas.openxmlformats.org/drawingml/2006/main" noGrp="1"/>
          </p:cNvSpPr>
          <p:nvPr/>
        </p:nvSpPr>
        <p:spPr>
          <a:xfrm xmlns:a="http://schemas.openxmlformats.org/drawingml/2006/main">
            <a:off x="1409700" y="240982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Inside the inspection, tap Capture current GPS. Respond to the device’s location permission request.</a:t>
            </a:r>
          </a:p>
        </p:txBody>
      </p:sp>
      <p:sp>
        <p:nvSpPr>
          <p:cNvPr id="7" name="">
            <a:extLst xmlns:a="http://schemas.openxmlformats.org/drawingml/2006/main">
              <a:ext uri="{FF2B5EF4-FFF2-40B4-BE49-F238E27FC236}">
                <a16:creationId xmlns:a16="http://schemas.microsoft.com/office/drawing/2014/main" id="{E0B552BC-DB5E-4CF6-8A79-AE15B4168C38}"/>
              </a:ext>
            </a:extLst>
          </p:cNvPr>
          <p:cNvSpPr>
            <a:spLocks xmlns:a="http://schemas.openxmlformats.org/drawingml/2006/main" noGrp="1"/>
          </p:cNvSpPr>
          <p:nvPr/>
        </p:nvSpPr>
        <p:spPr>
          <a:xfrm xmlns:a="http://schemas.openxmlformats.org/drawingml/2006/main">
            <a:off x="609600" y="3143250"/>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007F7A"/>
                </a:solidFill>
                <a:latin typeface="Arial"/>
                <a:ea typeface="Arial"/>
                <a:cs typeface="Arial"/>
              </a:defRPr>
            </a:pPr>
            <a:r>
              <a:rPr sz="2400" b="1">
                <a:solidFill>
                  <a:srgbClr val="007F7A"/>
                </a:solidFill>
                <a:latin typeface="Arial"/>
                <a:ea typeface="Arial"/>
                <a:cs typeface="Arial"/>
              </a:rPr>
              <a:t>02</a:t>
            </a:r>
          </a:p>
        </p:txBody>
      </p:sp>
      <p:sp>
        <p:nvSpPr>
          <p:cNvPr id="8" name="">
            <a:extLst xmlns:a="http://schemas.openxmlformats.org/drawingml/2006/main">
              <a:ext uri="{FF2B5EF4-FFF2-40B4-BE49-F238E27FC236}">
                <a16:creationId xmlns:a16="http://schemas.microsoft.com/office/drawing/2014/main" id="{04213082-E78F-46EF-8D06-18A5077B6D50}"/>
              </a:ext>
            </a:extLst>
          </p:cNvPr>
          <p:cNvSpPr>
            <a:spLocks xmlns:a="http://schemas.openxmlformats.org/drawingml/2006/main" noGrp="1"/>
          </p:cNvSpPr>
          <p:nvPr/>
        </p:nvSpPr>
        <p:spPr>
          <a:xfrm xmlns:a="http://schemas.openxmlformats.org/drawingml/2006/main">
            <a:off x="1409700" y="3143250"/>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Check accuracy</a:t>
            </a:r>
          </a:p>
        </p:txBody>
      </p:sp>
      <p:sp>
        <p:nvSpPr>
          <p:cNvPr id="9" name="">
            <a:extLst xmlns:a="http://schemas.openxmlformats.org/drawingml/2006/main">
              <a:ext uri="{FF2B5EF4-FFF2-40B4-BE49-F238E27FC236}">
                <a16:creationId xmlns:a16="http://schemas.microsoft.com/office/drawing/2014/main" id="{5DB635CA-B0D9-4DB5-BA12-4CA8900490C1}"/>
              </a:ext>
            </a:extLst>
          </p:cNvPr>
          <p:cNvSpPr>
            <a:spLocks xmlns:a="http://schemas.openxmlformats.org/drawingml/2006/main" noGrp="1"/>
          </p:cNvSpPr>
          <p:nvPr/>
        </p:nvSpPr>
        <p:spPr>
          <a:xfrm xmlns:a="http://schemas.openxmlformats.org/drawingml/2006/main">
            <a:off x="1409700" y="3543300"/>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Read the reported capture status and accuracy. Note obstructions or uncertainty in the findings.</a:t>
            </a:r>
          </a:p>
        </p:txBody>
      </p:sp>
      <p:sp>
        <p:nvSpPr>
          <p:cNvPr id="10" name="">
            <a:extLst xmlns:a="http://schemas.openxmlformats.org/drawingml/2006/main">
              <a:ext uri="{FF2B5EF4-FFF2-40B4-BE49-F238E27FC236}">
                <a16:creationId xmlns:a16="http://schemas.microsoft.com/office/drawing/2014/main" id="{C8D7BA16-C095-43E6-AE0F-CD30104A5CA9}"/>
              </a:ext>
            </a:extLst>
          </p:cNvPr>
          <p:cNvSpPr>
            <a:spLocks xmlns:a="http://schemas.openxmlformats.org/drawingml/2006/main" noGrp="1"/>
          </p:cNvSpPr>
          <p:nvPr/>
        </p:nvSpPr>
        <p:spPr>
          <a:xfrm xmlns:a="http://schemas.openxmlformats.org/drawingml/2006/main">
            <a:off x="609600" y="427672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007F7A"/>
                </a:solidFill>
                <a:latin typeface="Arial"/>
                <a:ea typeface="Arial"/>
                <a:cs typeface="Arial"/>
              </a:defRPr>
            </a:pPr>
            <a:r>
              <a:rPr sz="2400" b="1">
                <a:solidFill>
                  <a:srgbClr val="007F7A"/>
                </a:solidFill>
                <a:latin typeface="Arial"/>
                <a:ea typeface="Arial"/>
                <a:cs typeface="Arial"/>
              </a:rPr>
              <a:t>03</a:t>
            </a:r>
          </a:p>
        </p:txBody>
      </p:sp>
      <p:sp>
        <p:nvSpPr>
          <p:cNvPr id="11" name="">
            <a:extLst xmlns:a="http://schemas.openxmlformats.org/drawingml/2006/main">
              <a:ext uri="{FF2B5EF4-FFF2-40B4-BE49-F238E27FC236}">
                <a16:creationId xmlns:a16="http://schemas.microsoft.com/office/drawing/2014/main" id="{363DF686-FC4B-40BB-9695-109D5EE7DFF8}"/>
              </a:ext>
            </a:extLst>
          </p:cNvPr>
          <p:cNvSpPr>
            <a:spLocks xmlns:a="http://schemas.openxmlformats.org/drawingml/2006/main" noGrp="1"/>
          </p:cNvSpPr>
          <p:nvPr/>
        </p:nvSpPr>
        <p:spPr>
          <a:xfrm xmlns:a="http://schemas.openxmlformats.org/drawingml/2006/main">
            <a:off x="1409700" y="427672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Retain the context</a:t>
            </a:r>
          </a:p>
        </p:txBody>
      </p:sp>
      <p:sp>
        <p:nvSpPr>
          <p:cNvPr id="12" name="">
            <a:extLst xmlns:a="http://schemas.openxmlformats.org/drawingml/2006/main">
              <a:ext uri="{FF2B5EF4-FFF2-40B4-BE49-F238E27FC236}">
                <a16:creationId xmlns:a16="http://schemas.microsoft.com/office/drawing/2014/main" id="{EA8CB004-F020-48AA-A6B0-CADB2D80847E}"/>
              </a:ext>
            </a:extLst>
          </p:cNvPr>
          <p:cNvSpPr>
            <a:spLocks xmlns:a="http://schemas.openxmlformats.org/drawingml/2006/main" noGrp="1"/>
          </p:cNvSpPr>
          <p:nvPr/>
        </p:nvSpPr>
        <p:spPr>
          <a:xfrm xmlns:a="http://schemas.openxmlformats.org/drawingml/2006/main">
            <a:off x="1409700" y="467677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Save the inspection with the fix only when it represents the inspected equipment.</a:t>
            </a:r>
          </a:p>
        </p:txBody>
      </p:sp>
      <p:sp>
        <p:nvSpPr>
          <p:cNvPr id="13" name="">
            <a:extLst xmlns:a="http://schemas.openxmlformats.org/drawingml/2006/main">
              <a:ext uri="{FF2B5EF4-FFF2-40B4-BE49-F238E27FC236}">
                <a16:creationId xmlns:a16="http://schemas.microsoft.com/office/drawing/2014/main" id="{C444275C-EE65-467A-A897-62A69C00908A}"/>
              </a:ext>
            </a:extLst>
          </p:cNvPr>
          <p:cNvSpPr>
            <a:spLocks xmlns:a="http://schemas.openxmlformats.org/drawingml/2006/main" noGrp="1"/>
          </p:cNvSpPr>
          <p:nvPr/>
        </p:nvSpPr>
        <p:spPr>
          <a:xfrm xmlns:a="http://schemas.openxmlformats.org/drawingml/2006/main">
            <a:off x="609600" y="5581650"/>
            <a:ext cx="10972800" cy="19050"/>
          </a:xfrm>
          <a:prstGeom xmlns:a="http://schemas.openxmlformats.org/drawingml/2006/main" prst="rect">
            <a:avLst/>
          </a:prstGeom>
          <a:solidFill xmlns:a="http://schemas.openxmlformats.org/drawingml/2006/main">
            <a:srgbClr val="D6E2E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52A949BF-53D8-4FE3-A84B-91D517880839}"/>
              </a:ext>
            </a:extLst>
          </p:cNvPr>
          <p:cNvSpPr>
            <a:spLocks xmlns:a="http://schemas.openxmlformats.org/drawingml/2006/main" noGrp="1"/>
          </p:cNvSpPr>
          <p:nvPr/>
        </p:nvSpPr>
        <p:spPr>
          <a:xfrm xmlns:a="http://schemas.openxmlformats.org/drawingml/2006/main">
            <a:off x="609600" y="5753100"/>
            <a:ext cx="109061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007F7A"/>
                </a:solidFill>
                <a:latin typeface="Arial"/>
                <a:ea typeface="Arial"/>
                <a:cs typeface="Arial"/>
              </a:defRPr>
            </a:pPr>
            <a:r>
              <a:rPr sz="1725" b="1">
                <a:solidFill>
                  <a:srgbClr val="007F7A"/>
                </a:solidFill>
                <a:latin typeface="Arial"/>
                <a:ea typeface="Arial"/>
                <a:cs typeface="Arial"/>
              </a:rPr>
              <a:t>Outcome: the inspection can include coordinates and horizontal accuracy.</a:t>
            </a:r>
          </a:p>
        </p:txBody>
      </p:sp>
      <p:sp>
        <p:nvSpPr>
          <p:cNvPr id="15" name="">
            <a:extLst xmlns:a="http://schemas.openxmlformats.org/drawingml/2006/main">
              <a:ext uri="{FF2B5EF4-FFF2-40B4-BE49-F238E27FC236}">
                <a16:creationId xmlns:a16="http://schemas.microsoft.com/office/drawing/2014/main" id="{735CA321-6E31-4949-AD70-69060E4762DA}"/>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Mobile manual / 0.5</a:t>
            </a:r>
          </a:p>
        </p:txBody>
      </p:sp>
      <p:sp>
        <p:nvSpPr>
          <p:cNvPr id="16" name="">
            <a:extLst xmlns:a="http://schemas.openxmlformats.org/drawingml/2006/main">
              <a:ext uri="{FF2B5EF4-FFF2-40B4-BE49-F238E27FC236}">
                <a16:creationId xmlns:a16="http://schemas.microsoft.com/office/drawing/2014/main" id="{F9C4E17D-0E0C-4449-97B8-C093755E83DE}"/>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19</a:t>
            </a:r>
          </a:p>
        </p:txBody>
      </p:sp>
    </p:spTree>
    <p:extLst>
      <p:ext uri="{BB962C8B-B14F-4D97-AF65-F5344CB8AC3E}">
        <p14:creationId xmlns:p14="http://schemas.microsoft.com/office/powerpoint/2010/main" val="1978799596"/>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B74B22A5-248C-4FA0-B8E6-94E4C37316AD}"/>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Location evidence controls</a:t>
            </a:r>
          </a:p>
        </p:txBody>
      </p:sp>
      <p:sp>
        <p:nvSpPr>
          <p:cNvPr id="2" name="">
            <a:extLst xmlns:a="http://schemas.openxmlformats.org/drawingml/2006/main">
              <a:ext uri="{FF2B5EF4-FFF2-40B4-BE49-F238E27FC236}">
                <a16:creationId xmlns:a16="http://schemas.microsoft.com/office/drawing/2014/main" id="{8E9731F1-566C-49B4-90B8-C83C15989480}"/>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007F7A"/>
          </a:solidFill>
          <a:ln xmlns:a="http://schemas.openxmlformats.org/drawingml/2006/main" w="0">
            <a:noFill/>
          </a:ln>
        </p:spPr>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413e8c17eebc4bbe"/>
          <a:stretch xmlns:a="http://schemas.openxmlformats.org/drawingml/2006/main"/>
        </p:blipFill>
        <p:spPr>
          <a:xfrm xmlns:a="http://schemas.openxmlformats.org/drawingml/2006/main">
            <a:off x="873071" y="1495425"/>
            <a:ext cx="2387708" cy="48577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7BCC5F2-B63F-460B-B19F-622D2AA90CE7}"/>
              </a:ext>
            </a:extLst>
          </p:cNvPr>
          <p:cNvSpPr>
            <a:spLocks xmlns:a="http://schemas.openxmlformats.org/drawingml/2006/main" noGrp="1"/>
          </p:cNvSpPr>
          <p:nvPr/>
        </p:nvSpPr>
        <p:spPr>
          <a:xfrm xmlns:a="http://schemas.openxmlformats.org/drawingml/2006/main">
            <a:off x="3905250" y="1800225"/>
            <a:ext cx="6096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007F7A"/>
                </a:solidFill>
                <a:latin typeface="Arial"/>
                <a:ea typeface="Arial"/>
                <a:cs typeface="Arial"/>
              </a:defRPr>
            </a:pPr>
            <a:r>
              <a:rPr sz="2250" b="1">
                <a:solidFill>
                  <a:srgbClr val="007F7A"/>
                </a:solidFill>
                <a:latin typeface="Arial"/>
                <a:ea typeface="Arial"/>
                <a:cs typeface="Arial"/>
              </a:rPr>
              <a:t>01</a:t>
            </a:r>
          </a:p>
        </p:txBody>
      </p:sp>
      <p:sp>
        <p:nvSpPr>
          <p:cNvPr id="5" name="">
            <a:extLst xmlns:a="http://schemas.openxmlformats.org/drawingml/2006/main">
              <a:ext uri="{FF2B5EF4-FFF2-40B4-BE49-F238E27FC236}">
                <a16:creationId xmlns:a16="http://schemas.microsoft.com/office/drawing/2014/main" id="{18373DDB-44C9-442A-9EEB-E8ACEE84C5F8}"/>
              </a:ext>
            </a:extLst>
          </p:cNvPr>
          <p:cNvSpPr>
            <a:spLocks xmlns:a="http://schemas.openxmlformats.org/drawingml/2006/main" noGrp="1"/>
          </p:cNvSpPr>
          <p:nvPr/>
        </p:nvSpPr>
        <p:spPr>
          <a:xfrm xmlns:a="http://schemas.openxmlformats.org/drawingml/2006/main">
            <a:off x="4591050" y="1790700"/>
            <a:ext cx="6762750" cy="1162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349"/>
                </a:solidFill>
                <a:latin typeface="Arial"/>
                <a:ea typeface="Arial"/>
                <a:cs typeface="Arial"/>
              </a:defRPr>
            </a:pPr>
            <a:r>
              <a:rPr sz="1950" b="0">
                <a:solidFill>
                  <a:srgbClr val="183349"/>
                </a:solidFill>
                <a:latin typeface="Arial"/>
                <a:ea typeface="Arial"/>
                <a:cs typeface="Arial"/>
              </a:rPr>
              <a:t>Capture current GPS requests the device position when selected.</a:t>
            </a:r>
          </a:p>
        </p:txBody>
      </p:sp>
      <p:sp>
        <p:nvSpPr>
          <p:cNvPr id="6" name="">
            <a:extLst xmlns:a="http://schemas.openxmlformats.org/drawingml/2006/main">
              <a:ext uri="{FF2B5EF4-FFF2-40B4-BE49-F238E27FC236}">
                <a16:creationId xmlns:a16="http://schemas.microsoft.com/office/drawing/2014/main" id="{4395A9DF-1FC0-41D1-A980-2BCCB92A18D9}"/>
              </a:ext>
            </a:extLst>
          </p:cNvPr>
          <p:cNvSpPr>
            <a:spLocks xmlns:a="http://schemas.openxmlformats.org/drawingml/2006/main" noGrp="1"/>
          </p:cNvSpPr>
          <p:nvPr/>
        </p:nvSpPr>
        <p:spPr>
          <a:xfrm xmlns:a="http://schemas.openxmlformats.org/drawingml/2006/main">
            <a:off x="3905250" y="3162300"/>
            <a:ext cx="6096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007F7A"/>
                </a:solidFill>
                <a:latin typeface="Arial"/>
                <a:ea typeface="Arial"/>
                <a:cs typeface="Arial"/>
              </a:defRPr>
            </a:pPr>
            <a:r>
              <a:rPr sz="2250" b="1">
                <a:solidFill>
                  <a:srgbClr val="007F7A"/>
                </a:solidFill>
                <a:latin typeface="Arial"/>
                <a:ea typeface="Arial"/>
                <a:cs typeface="Arial"/>
              </a:rPr>
              <a:t>02</a:t>
            </a:r>
          </a:p>
        </p:txBody>
      </p:sp>
      <p:sp>
        <p:nvSpPr>
          <p:cNvPr id="7" name="">
            <a:extLst xmlns:a="http://schemas.openxmlformats.org/drawingml/2006/main">
              <a:ext uri="{FF2B5EF4-FFF2-40B4-BE49-F238E27FC236}">
                <a16:creationId xmlns:a16="http://schemas.microsoft.com/office/drawing/2014/main" id="{C80AA901-8041-43D9-8B93-B3511BFA6C82}"/>
              </a:ext>
            </a:extLst>
          </p:cNvPr>
          <p:cNvSpPr>
            <a:spLocks xmlns:a="http://schemas.openxmlformats.org/drawingml/2006/main" noGrp="1"/>
          </p:cNvSpPr>
          <p:nvPr/>
        </p:nvSpPr>
        <p:spPr>
          <a:xfrm xmlns:a="http://schemas.openxmlformats.org/drawingml/2006/main">
            <a:off x="4591050" y="3152775"/>
            <a:ext cx="6762750" cy="1162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349"/>
                </a:solidFill>
                <a:latin typeface="Arial"/>
                <a:ea typeface="Arial"/>
                <a:cs typeface="Arial"/>
              </a:defRPr>
            </a:pPr>
            <a:r>
              <a:rPr sz="1950" b="0">
                <a:solidFill>
                  <a:srgbClr val="183349"/>
                </a:solidFill>
                <a:latin typeface="Arial"/>
                <a:ea typeface="Arial"/>
                <a:cs typeface="Arial"/>
              </a:rPr>
              <a:t>Review the location and accuracy returned by the device before saving.</a:t>
            </a:r>
          </a:p>
        </p:txBody>
      </p:sp>
      <p:sp>
        <p:nvSpPr>
          <p:cNvPr id="8" name="">
            <a:extLst xmlns:a="http://schemas.openxmlformats.org/drawingml/2006/main">
              <a:ext uri="{FF2B5EF4-FFF2-40B4-BE49-F238E27FC236}">
                <a16:creationId xmlns:a16="http://schemas.microsoft.com/office/drawing/2014/main" id="{10AC0776-514A-4DAA-8E47-BA5148D6D139}"/>
              </a:ext>
            </a:extLst>
          </p:cNvPr>
          <p:cNvSpPr>
            <a:spLocks xmlns:a="http://schemas.openxmlformats.org/drawingml/2006/main" noGrp="1"/>
          </p:cNvSpPr>
          <p:nvPr/>
        </p:nvSpPr>
        <p:spPr>
          <a:xfrm xmlns:a="http://schemas.openxmlformats.org/drawingml/2006/main">
            <a:off x="3905250" y="4524375"/>
            <a:ext cx="6096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007F7A"/>
                </a:solidFill>
                <a:latin typeface="Arial"/>
                <a:ea typeface="Arial"/>
                <a:cs typeface="Arial"/>
              </a:defRPr>
            </a:pPr>
            <a:r>
              <a:rPr sz="2250" b="1">
                <a:solidFill>
                  <a:srgbClr val="007F7A"/>
                </a:solidFill>
                <a:latin typeface="Arial"/>
                <a:ea typeface="Arial"/>
                <a:cs typeface="Arial"/>
              </a:rPr>
              <a:t>03</a:t>
            </a:r>
          </a:p>
        </p:txBody>
      </p:sp>
      <p:sp>
        <p:nvSpPr>
          <p:cNvPr id="9" name="">
            <a:extLst xmlns:a="http://schemas.openxmlformats.org/drawingml/2006/main">
              <a:ext uri="{FF2B5EF4-FFF2-40B4-BE49-F238E27FC236}">
                <a16:creationId xmlns:a16="http://schemas.microsoft.com/office/drawing/2014/main" id="{94D81C80-8EEE-45EB-B9BE-B5B96F40D279}"/>
              </a:ext>
            </a:extLst>
          </p:cNvPr>
          <p:cNvSpPr>
            <a:spLocks xmlns:a="http://schemas.openxmlformats.org/drawingml/2006/main" noGrp="1"/>
          </p:cNvSpPr>
          <p:nvPr/>
        </p:nvSpPr>
        <p:spPr>
          <a:xfrm xmlns:a="http://schemas.openxmlformats.org/drawingml/2006/main">
            <a:off x="4591050" y="4514850"/>
            <a:ext cx="6762750" cy="1162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349"/>
                </a:solidFill>
                <a:latin typeface="Arial"/>
                <a:ea typeface="Arial"/>
                <a:cs typeface="Arial"/>
              </a:defRPr>
            </a:pPr>
            <a:r>
              <a:rPr sz="1950" b="0">
                <a:solidFill>
                  <a:srgbClr val="183349"/>
                </a:solidFill>
                <a:latin typeface="Arial"/>
                <a:ea typeface="Arial"/>
                <a:cs typeface="Arial"/>
              </a:rPr>
              <a:t>This simulator capture shows No GPS attached. It is not a real site position.</a:t>
            </a:r>
          </a:p>
        </p:txBody>
      </p:sp>
      <p:sp>
        <p:nvSpPr>
          <p:cNvPr id="10" name="">
            <a:extLst xmlns:a="http://schemas.openxmlformats.org/drawingml/2006/main">
              <a:ext uri="{FF2B5EF4-FFF2-40B4-BE49-F238E27FC236}">
                <a16:creationId xmlns:a16="http://schemas.microsoft.com/office/drawing/2014/main" id="{CAF3170D-74EE-4F0A-A96C-CE7112FD6894}"/>
              </a:ext>
            </a:extLst>
          </p:cNvPr>
          <p:cNvSpPr>
            <a:spLocks xmlns:a="http://schemas.openxmlformats.org/drawingml/2006/main" noGrp="1"/>
          </p:cNvSpPr>
          <p:nvPr/>
        </p:nvSpPr>
        <p:spPr>
          <a:xfrm xmlns:a="http://schemas.openxmlformats.org/drawingml/2006/main">
            <a:off x="3905250" y="6057900"/>
            <a:ext cx="74771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97182"/>
                </a:solidFill>
                <a:latin typeface="Arial"/>
                <a:ea typeface="Arial"/>
                <a:cs typeface="Arial"/>
              </a:defRPr>
            </a:pPr>
            <a:r>
              <a:rPr sz="1350" b="0">
                <a:solidFill>
                  <a:srgbClr val="597182"/>
                </a:solidFill>
                <a:latin typeface="Arial"/>
                <a:ea typeface="Arial"/>
                <a:cs typeface="Arial"/>
              </a:rPr>
              <a:t>iOS native app · release 0.5 · synthetic training data</a:t>
            </a:r>
          </a:p>
        </p:txBody>
      </p:sp>
      <p:sp>
        <p:nvSpPr>
          <p:cNvPr id="11" name="">
            <a:extLst xmlns:a="http://schemas.openxmlformats.org/drawingml/2006/main">
              <a:ext uri="{FF2B5EF4-FFF2-40B4-BE49-F238E27FC236}">
                <a16:creationId xmlns:a16="http://schemas.microsoft.com/office/drawing/2014/main" id="{D96AE7C7-5099-46A8-B61F-B669A0CB1A5D}"/>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Mobile manual / 0.5</a:t>
            </a:r>
          </a:p>
        </p:txBody>
      </p:sp>
      <p:sp>
        <p:nvSpPr>
          <p:cNvPr id="12" name="">
            <a:extLst xmlns:a="http://schemas.openxmlformats.org/drawingml/2006/main">
              <a:ext uri="{FF2B5EF4-FFF2-40B4-BE49-F238E27FC236}">
                <a16:creationId xmlns:a16="http://schemas.microsoft.com/office/drawing/2014/main" id="{8EE2DE69-2915-4F19-AF04-3F6BC727F93F}"/>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20</a:t>
            </a:r>
          </a:p>
        </p:txBody>
      </p:sp>
    </p:spTree>
    <p:extLst>
      <p:ext uri="{BB962C8B-B14F-4D97-AF65-F5344CB8AC3E}">
        <p14:creationId xmlns:p14="http://schemas.microsoft.com/office/powerpoint/2010/main" val="873677221"/>
      </p:ext>
    </p:extLst>
  </p:cSld>
</p:sld>
</file>

<file path=ppt/slides/slide2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A3E384A4-1A5A-4408-992C-79984BFC0590}"/>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Photo evidence</a:t>
            </a:r>
          </a:p>
        </p:txBody>
      </p:sp>
      <p:sp>
        <p:nvSpPr>
          <p:cNvPr id="2" name="">
            <a:extLst xmlns:a="http://schemas.openxmlformats.org/drawingml/2006/main">
              <a:ext uri="{FF2B5EF4-FFF2-40B4-BE49-F238E27FC236}">
                <a16:creationId xmlns:a16="http://schemas.microsoft.com/office/drawing/2014/main" id="{7C246323-DB87-4B8A-BABD-5439B65D2242}"/>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007F7A"/>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90A4E039-8A7C-4776-A759-078EA0858BB4}"/>
              </a:ext>
            </a:extLst>
          </p:cNvPr>
          <p:cNvSpPr>
            <a:spLocks xmlns:a="http://schemas.openxmlformats.org/drawingml/2006/main" noGrp="1"/>
          </p:cNvSpPr>
          <p:nvPr/>
        </p:nvSpPr>
        <p:spPr>
          <a:xfrm xmlns:a="http://schemas.openxmlformats.org/drawingml/2006/main">
            <a:off x="609600" y="1457325"/>
            <a:ext cx="109728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007F7A"/>
                </a:solidFill>
                <a:latin typeface="Arial"/>
                <a:ea typeface="Arial"/>
                <a:cs typeface="Arial"/>
              </a:defRPr>
            </a:pPr>
            <a:r>
              <a:rPr sz="1500" b="1">
                <a:solidFill>
                  <a:srgbClr val="007F7A"/>
                </a:solidFill>
                <a:latin typeface="Arial"/>
                <a:ea typeface="Arial"/>
                <a:cs typeface="Arial"/>
              </a:rPr>
              <a:t>Field / Engineer / Administrator</a:t>
            </a:r>
          </a:p>
        </p:txBody>
      </p:sp>
      <p:sp>
        <p:nvSpPr>
          <p:cNvPr id="4" name="">
            <a:extLst xmlns:a="http://schemas.openxmlformats.org/drawingml/2006/main">
              <a:ext uri="{FF2B5EF4-FFF2-40B4-BE49-F238E27FC236}">
                <a16:creationId xmlns:a16="http://schemas.microsoft.com/office/drawing/2014/main" id="{1DFAD605-4320-4C8A-864F-C2557172B3C7}"/>
              </a:ext>
            </a:extLst>
          </p:cNvPr>
          <p:cNvSpPr>
            <a:spLocks xmlns:a="http://schemas.openxmlformats.org/drawingml/2006/main" noGrp="1"/>
          </p:cNvSpPr>
          <p:nvPr/>
        </p:nvSpPr>
        <p:spPr>
          <a:xfrm xmlns:a="http://schemas.openxmlformats.org/drawingml/2006/main">
            <a:off x="609600" y="200977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007F7A"/>
                </a:solidFill>
                <a:latin typeface="Arial"/>
                <a:ea typeface="Arial"/>
                <a:cs typeface="Arial"/>
              </a:defRPr>
            </a:pPr>
            <a:r>
              <a:rPr sz="2400" b="1">
                <a:solidFill>
                  <a:srgbClr val="007F7A"/>
                </a:solidFill>
                <a:latin typeface="Arial"/>
                <a:ea typeface="Arial"/>
                <a:cs typeface="Arial"/>
              </a:rPr>
              <a:t>01</a:t>
            </a:r>
          </a:p>
        </p:txBody>
      </p:sp>
      <p:sp>
        <p:nvSpPr>
          <p:cNvPr id="5" name="">
            <a:extLst xmlns:a="http://schemas.openxmlformats.org/drawingml/2006/main">
              <a:ext uri="{FF2B5EF4-FFF2-40B4-BE49-F238E27FC236}">
                <a16:creationId xmlns:a16="http://schemas.microsoft.com/office/drawing/2014/main" id="{4229C407-3E59-44AB-A92F-C587CF154F6F}"/>
              </a:ext>
            </a:extLst>
          </p:cNvPr>
          <p:cNvSpPr>
            <a:spLocks xmlns:a="http://schemas.openxmlformats.org/drawingml/2006/main" noGrp="1"/>
          </p:cNvSpPr>
          <p:nvPr/>
        </p:nvSpPr>
        <p:spPr>
          <a:xfrm xmlns:a="http://schemas.openxmlformats.org/drawingml/2006/main">
            <a:off x="1409700" y="200977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Capture an appropriate view</a:t>
            </a:r>
          </a:p>
        </p:txBody>
      </p:sp>
      <p:sp>
        <p:nvSpPr>
          <p:cNvPr id="6" name="">
            <a:extLst xmlns:a="http://schemas.openxmlformats.org/drawingml/2006/main">
              <a:ext uri="{FF2B5EF4-FFF2-40B4-BE49-F238E27FC236}">
                <a16:creationId xmlns:a16="http://schemas.microsoft.com/office/drawing/2014/main" id="{5BD963BB-5BDB-4C55-B3B6-3AE31F3AA60C}"/>
              </a:ext>
            </a:extLst>
          </p:cNvPr>
          <p:cNvSpPr>
            <a:spLocks xmlns:a="http://schemas.openxmlformats.org/drawingml/2006/main" noGrp="1"/>
          </p:cNvSpPr>
          <p:nvPr/>
        </p:nvSpPr>
        <p:spPr>
          <a:xfrm xmlns:a="http://schemas.openxmlformats.org/drawingml/2006/main">
            <a:off x="1409700" y="240982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Tap Take evidence photo in the inspection. Include the equipment identity and visible finding when permitted.</a:t>
            </a:r>
          </a:p>
        </p:txBody>
      </p:sp>
      <p:sp>
        <p:nvSpPr>
          <p:cNvPr id="7" name="">
            <a:extLst xmlns:a="http://schemas.openxmlformats.org/drawingml/2006/main">
              <a:ext uri="{FF2B5EF4-FFF2-40B4-BE49-F238E27FC236}">
                <a16:creationId xmlns:a16="http://schemas.microsoft.com/office/drawing/2014/main" id="{0FEC94EC-F01C-4716-B925-C761C69F379B}"/>
              </a:ext>
            </a:extLst>
          </p:cNvPr>
          <p:cNvSpPr>
            <a:spLocks xmlns:a="http://schemas.openxmlformats.org/drawingml/2006/main" noGrp="1"/>
          </p:cNvSpPr>
          <p:nvPr/>
        </p:nvSpPr>
        <p:spPr>
          <a:xfrm xmlns:a="http://schemas.openxmlformats.org/drawingml/2006/main">
            <a:off x="609600" y="3143250"/>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007F7A"/>
                </a:solidFill>
                <a:latin typeface="Arial"/>
                <a:ea typeface="Arial"/>
                <a:cs typeface="Arial"/>
              </a:defRPr>
            </a:pPr>
            <a:r>
              <a:rPr sz="2400" b="1">
                <a:solidFill>
                  <a:srgbClr val="007F7A"/>
                </a:solidFill>
                <a:latin typeface="Arial"/>
                <a:ea typeface="Arial"/>
                <a:cs typeface="Arial"/>
              </a:rPr>
              <a:t>02</a:t>
            </a:r>
          </a:p>
        </p:txBody>
      </p:sp>
      <p:sp>
        <p:nvSpPr>
          <p:cNvPr id="8" name="">
            <a:extLst xmlns:a="http://schemas.openxmlformats.org/drawingml/2006/main">
              <a:ext uri="{FF2B5EF4-FFF2-40B4-BE49-F238E27FC236}">
                <a16:creationId xmlns:a16="http://schemas.microsoft.com/office/drawing/2014/main" id="{8837AABE-D779-4E5E-A7D8-9B3E82630719}"/>
              </a:ext>
            </a:extLst>
          </p:cNvPr>
          <p:cNvSpPr>
            <a:spLocks xmlns:a="http://schemas.openxmlformats.org/drawingml/2006/main" noGrp="1"/>
          </p:cNvSpPr>
          <p:nvPr/>
        </p:nvSpPr>
        <p:spPr>
          <a:xfrm xmlns:a="http://schemas.openxmlformats.org/drawingml/2006/main">
            <a:off x="1409700" y="3143250"/>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Check attachment status</a:t>
            </a:r>
          </a:p>
        </p:txBody>
      </p:sp>
      <p:sp>
        <p:nvSpPr>
          <p:cNvPr id="9" name="">
            <a:extLst xmlns:a="http://schemas.openxmlformats.org/drawingml/2006/main">
              <a:ext uri="{FF2B5EF4-FFF2-40B4-BE49-F238E27FC236}">
                <a16:creationId xmlns:a16="http://schemas.microsoft.com/office/drawing/2014/main" id="{49C88FE4-D380-4A31-A180-FA3E6B0EE850}"/>
              </a:ext>
            </a:extLst>
          </p:cNvPr>
          <p:cNvSpPr>
            <a:spLocks xmlns:a="http://schemas.openxmlformats.org/drawingml/2006/main" noGrp="1"/>
          </p:cNvSpPr>
          <p:nvPr/>
        </p:nvSpPr>
        <p:spPr>
          <a:xfrm xmlns:a="http://schemas.openxmlformats.org/drawingml/2006/main">
            <a:off x="1409700" y="3543300"/>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Return to the inspection and confirm that a JPEG photo is attached before saving.</a:t>
            </a:r>
          </a:p>
        </p:txBody>
      </p:sp>
      <p:sp>
        <p:nvSpPr>
          <p:cNvPr id="10" name="">
            <a:extLst xmlns:a="http://schemas.openxmlformats.org/drawingml/2006/main">
              <a:ext uri="{FF2B5EF4-FFF2-40B4-BE49-F238E27FC236}">
                <a16:creationId xmlns:a16="http://schemas.microsoft.com/office/drawing/2014/main" id="{C055798E-D778-4F89-B738-023982F26C58}"/>
              </a:ext>
            </a:extLst>
          </p:cNvPr>
          <p:cNvSpPr>
            <a:spLocks xmlns:a="http://schemas.openxmlformats.org/drawingml/2006/main" noGrp="1"/>
          </p:cNvSpPr>
          <p:nvPr/>
        </p:nvSpPr>
        <p:spPr>
          <a:xfrm xmlns:a="http://schemas.openxmlformats.org/drawingml/2006/main">
            <a:off x="609600" y="427672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007F7A"/>
                </a:solidFill>
                <a:latin typeface="Arial"/>
                <a:ea typeface="Arial"/>
                <a:cs typeface="Arial"/>
              </a:defRPr>
            </a:pPr>
            <a:r>
              <a:rPr sz="2400" b="1">
                <a:solidFill>
                  <a:srgbClr val="007F7A"/>
                </a:solidFill>
                <a:latin typeface="Arial"/>
                <a:ea typeface="Arial"/>
                <a:cs typeface="Arial"/>
              </a:rPr>
              <a:t>03</a:t>
            </a:r>
          </a:p>
        </p:txBody>
      </p:sp>
      <p:sp>
        <p:nvSpPr>
          <p:cNvPr id="11" name="">
            <a:extLst xmlns:a="http://schemas.openxmlformats.org/drawingml/2006/main">
              <a:ext uri="{FF2B5EF4-FFF2-40B4-BE49-F238E27FC236}">
                <a16:creationId xmlns:a16="http://schemas.microsoft.com/office/drawing/2014/main" id="{698B8FB2-7040-484B-BCC6-2911F816C291}"/>
              </a:ext>
            </a:extLst>
          </p:cNvPr>
          <p:cNvSpPr>
            <a:spLocks xmlns:a="http://schemas.openxmlformats.org/drawingml/2006/main" noGrp="1"/>
          </p:cNvSpPr>
          <p:nvPr/>
        </p:nvSpPr>
        <p:spPr>
          <a:xfrm xmlns:a="http://schemas.openxmlformats.org/drawingml/2006/main">
            <a:off x="1409700" y="427672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Save and synchronize</a:t>
            </a:r>
          </a:p>
        </p:txBody>
      </p:sp>
      <p:sp>
        <p:nvSpPr>
          <p:cNvPr id="12" name="">
            <a:extLst xmlns:a="http://schemas.openxmlformats.org/drawingml/2006/main">
              <a:ext uri="{FF2B5EF4-FFF2-40B4-BE49-F238E27FC236}">
                <a16:creationId xmlns:a16="http://schemas.microsoft.com/office/drawing/2014/main" id="{DB0BB82B-4839-42D0-9F14-BE4632055C1C}"/>
              </a:ext>
            </a:extLst>
          </p:cNvPr>
          <p:cNvSpPr>
            <a:spLocks xmlns:a="http://schemas.openxmlformats.org/drawingml/2006/main" noGrp="1"/>
          </p:cNvSpPr>
          <p:nvPr/>
        </p:nvSpPr>
        <p:spPr>
          <a:xfrm xmlns:a="http://schemas.openxmlformats.org/drawingml/2006/main">
            <a:off x="1409700" y="467677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Save encrypted inspection, then synchronize and verify acceptance in Outbox.</a:t>
            </a:r>
          </a:p>
        </p:txBody>
      </p:sp>
      <p:sp>
        <p:nvSpPr>
          <p:cNvPr id="13" name="">
            <a:extLst xmlns:a="http://schemas.openxmlformats.org/drawingml/2006/main">
              <a:ext uri="{FF2B5EF4-FFF2-40B4-BE49-F238E27FC236}">
                <a16:creationId xmlns:a16="http://schemas.microsoft.com/office/drawing/2014/main" id="{9E6B8BCD-5499-461F-AB22-71647D2C8249}"/>
              </a:ext>
            </a:extLst>
          </p:cNvPr>
          <p:cNvSpPr>
            <a:spLocks xmlns:a="http://schemas.openxmlformats.org/drawingml/2006/main" noGrp="1"/>
          </p:cNvSpPr>
          <p:nvPr/>
        </p:nvSpPr>
        <p:spPr>
          <a:xfrm xmlns:a="http://schemas.openxmlformats.org/drawingml/2006/main">
            <a:off x="609600" y="5581650"/>
            <a:ext cx="10972800" cy="19050"/>
          </a:xfrm>
          <a:prstGeom xmlns:a="http://schemas.openxmlformats.org/drawingml/2006/main" prst="rect">
            <a:avLst/>
          </a:prstGeom>
          <a:solidFill xmlns:a="http://schemas.openxmlformats.org/drawingml/2006/main">
            <a:srgbClr val="D6E2E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DB2C61C0-E1C3-4429-95E1-5E8A87BFD69B}"/>
              </a:ext>
            </a:extLst>
          </p:cNvPr>
          <p:cNvSpPr>
            <a:spLocks xmlns:a="http://schemas.openxmlformats.org/drawingml/2006/main" noGrp="1"/>
          </p:cNvSpPr>
          <p:nvPr/>
        </p:nvSpPr>
        <p:spPr>
          <a:xfrm xmlns:a="http://schemas.openxmlformats.org/drawingml/2006/main">
            <a:off x="609600" y="5753100"/>
            <a:ext cx="109061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007F7A"/>
                </a:solidFill>
                <a:latin typeface="Arial"/>
                <a:ea typeface="Arial"/>
                <a:cs typeface="Arial"/>
              </a:defRPr>
            </a:pPr>
            <a:r>
              <a:rPr sz="1725" b="1">
                <a:solidFill>
                  <a:srgbClr val="007F7A"/>
                </a:solidFill>
                <a:latin typeface="Arial"/>
                <a:ea typeface="Arial"/>
                <a:cs typeface="Arial"/>
              </a:rPr>
              <a:t>Check: photos are re-encoded with a one-megabyte evidence limit.</a:t>
            </a:r>
          </a:p>
        </p:txBody>
      </p:sp>
      <p:sp>
        <p:nvSpPr>
          <p:cNvPr id="15" name="">
            <a:extLst xmlns:a="http://schemas.openxmlformats.org/drawingml/2006/main">
              <a:ext uri="{FF2B5EF4-FFF2-40B4-BE49-F238E27FC236}">
                <a16:creationId xmlns:a16="http://schemas.microsoft.com/office/drawing/2014/main" id="{A5C7985D-F57D-46C8-8EC2-BCCF4E5DEE49}"/>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Mobile manual / 0.5</a:t>
            </a:r>
          </a:p>
        </p:txBody>
      </p:sp>
      <p:sp>
        <p:nvSpPr>
          <p:cNvPr id="16" name="">
            <a:extLst xmlns:a="http://schemas.openxmlformats.org/drawingml/2006/main">
              <a:ext uri="{FF2B5EF4-FFF2-40B4-BE49-F238E27FC236}">
                <a16:creationId xmlns:a16="http://schemas.microsoft.com/office/drawing/2014/main" id="{99AD7AAE-5723-4504-901B-ED04198BA7B0}"/>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21</a:t>
            </a:r>
          </a:p>
        </p:txBody>
      </p:sp>
    </p:spTree>
    <p:extLst>
      <p:ext uri="{BB962C8B-B14F-4D97-AF65-F5344CB8AC3E}">
        <p14:creationId xmlns:p14="http://schemas.microsoft.com/office/powerpoint/2010/main" val="1557941817"/>
      </p:ext>
    </p:extLst>
  </p:cSld>
</p:sld>
</file>

<file path=ppt/slides/slide2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9E4EE2FA-9FF3-4B8B-92F5-428E8975B7B0}"/>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Photo evidence controls</a:t>
            </a:r>
          </a:p>
        </p:txBody>
      </p:sp>
      <p:sp>
        <p:nvSpPr>
          <p:cNvPr id="2" name="">
            <a:extLst xmlns:a="http://schemas.openxmlformats.org/drawingml/2006/main">
              <a:ext uri="{FF2B5EF4-FFF2-40B4-BE49-F238E27FC236}">
                <a16:creationId xmlns:a16="http://schemas.microsoft.com/office/drawing/2014/main" id="{1A698195-95DB-4DDC-931A-FD2E657E1DE1}"/>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007F7A"/>
          </a:solidFill>
          <a:ln xmlns:a="http://schemas.openxmlformats.org/drawingml/2006/main" w="0">
            <a:noFill/>
          </a:ln>
        </p:spPr>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77b0d1c143774ad9"/>
          <a:stretch xmlns:a="http://schemas.openxmlformats.org/drawingml/2006/main"/>
        </p:blipFill>
        <p:spPr>
          <a:xfrm xmlns:a="http://schemas.openxmlformats.org/drawingml/2006/main">
            <a:off x="873071" y="1495425"/>
            <a:ext cx="2387708" cy="48577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8D3A844-718A-4AE3-B10B-087096061418}"/>
              </a:ext>
            </a:extLst>
          </p:cNvPr>
          <p:cNvSpPr>
            <a:spLocks xmlns:a="http://schemas.openxmlformats.org/drawingml/2006/main" noGrp="1"/>
          </p:cNvSpPr>
          <p:nvPr/>
        </p:nvSpPr>
        <p:spPr>
          <a:xfrm xmlns:a="http://schemas.openxmlformats.org/drawingml/2006/main">
            <a:off x="3905250" y="1800225"/>
            <a:ext cx="6096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007F7A"/>
                </a:solidFill>
                <a:latin typeface="Arial"/>
                <a:ea typeface="Arial"/>
                <a:cs typeface="Arial"/>
              </a:defRPr>
            </a:pPr>
            <a:r>
              <a:rPr sz="2250" b="1">
                <a:solidFill>
                  <a:srgbClr val="007F7A"/>
                </a:solidFill>
                <a:latin typeface="Arial"/>
                <a:ea typeface="Arial"/>
                <a:cs typeface="Arial"/>
              </a:rPr>
              <a:t>01</a:t>
            </a:r>
          </a:p>
        </p:txBody>
      </p:sp>
      <p:sp>
        <p:nvSpPr>
          <p:cNvPr id="5" name="">
            <a:extLst xmlns:a="http://schemas.openxmlformats.org/drawingml/2006/main">
              <a:ext uri="{FF2B5EF4-FFF2-40B4-BE49-F238E27FC236}">
                <a16:creationId xmlns:a16="http://schemas.microsoft.com/office/drawing/2014/main" id="{99BCC191-B291-4D64-A1EC-A2CAEC56C607}"/>
              </a:ext>
            </a:extLst>
          </p:cNvPr>
          <p:cNvSpPr>
            <a:spLocks xmlns:a="http://schemas.openxmlformats.org/drawingml/2006/main" noGrp="1"/>
          </p:cNvSpPr>
          <p:nvPr/>
        </p:nvSpPr>
        <p:spPr>
          <a:xfrm xmlns:a="http://schemas.openxmlformats.org/drawingml/2006/main">
            <a:off x="4591050" y="1790700"/>
            <a:ext cx="6762750" cy="1162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349"/>
                </a:solidFill>
                <a:latin typeface="Arial"/>
                <a:ea typeface="Arial"/>
                <a:cs typeface="Arial"/>
              </a:defRPr>
            </a:pPr>
            <a:r>
              <a:rPr sz="1950" b="0">
                <a:solidFill>
                  <a:srgbClr val="183349"/>
                </a:solidFill>
                <a:latin typeface="Arial"/>
                <a:ea typeface="Arial"/>
                <a:cs typeface="Arial"/>
              </a:rPr>
              <a:t>Take evidence photo opens the device camera on supported hardware.</a:t>
            </a:r>
          </a:p>
        </p:txBody>
      </p:sp>
      <p:sp>
        <p:nvSpPr>
          <p:cNvPr id="6" name="">
            <a:extLst xmlns:a="http://schemas.openxmlformats.org/drawingml/2006/main">
              <a:ext uri="{FF2B5EF4-FFF2-40B4-BE49-F238E27FC236}">
                <a16:creationId xmlns:a16="http://schemas.microsoft.com/office/drawing/2014/main" id="{6A5B5A89-262D-4733-840C-C4E67B765209}"/>
              </a:ext>
            </a:extLst>
          </p:cNvPr>
          <p:cNvSpPr>
            <a:spLocks xmlns:a="http://schemas.openxmlformats.org/drawingml/2006/main" noGrp="1"/>
          </p:cNvSpPr>
          <p:nvPr/>
        </p:nvSpPr>
        <p:spPr>
          <a:xfrm xmlns:a="http://schemas.openxmlformats.org/drawingml/2006/main">
            <a:off x="3905250" y="3162300"/>
            <a:ext cx="6096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007F7A"/>
                </a:solidFill>
                <a:latin typeface="Arial"/>
                <a:ea typeface="Arial"/>
                <a:cs typeface="Arial"/>
              </a:defRPr>
            </a:pPr>
            <a:r>
              <a:rPr sz="2250" b="1">
                <a:solidFill>
                  <a:srgbClr val="007F7A"/>
                </a:solidFill>
                <a:latin typeface="Arial"/>
                <a:ea typeface="Arial"/>
                <a:cs typeface="Arial"/>
              </a:rPr>
              <a:t>02</a:t>
            </a:r>
          </a:p>
        </p:txBody>
      </p:sp>
      <p:sp>
        <p:nvSpPr>
          <p:cNvPr id="7" name="">
            <a:extLst xmlns:a="http://schemas.openxmlformats.org/drawingml/2006/main">
              <a:ext uri="{FF2B5EF4-FFF2-40B4-BE49-F238E27FC236}">
                <a16:creationId xmlns:a16="http://schemas.microsoft.com/office/drawing/2014/main" id="{B648E234-0015-4FEF-84F3-AE91CD23E72D}"/>
              </a:ext>
            </a:extLst>
          </p:cNvPr>
          <p:cNvSpPr>
            <a:spLocks xmlns:a="http://schemas.openxmlformats.org/drawingml/2006/main" noGrp="1"/>
          </p:cNvSpPr>
          <p:nvPr/>
        </p:nvSpPr>
        <p:spPr>
          <a:xfrm xmlns:a="http://schemas.openxmlformats.org/drawingml/2006/main">
            <a:off x="4591050" y="3152775"/>
            <a:ext cx="6762750" cy="1162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349"/>
                </a:solidFill>
                <a:latin typeface="Arial"/>
                <a:ea typeface="Arial"/>
                <a:cs typeface="Arial"/>
              </a:defRPr>
            </a:pPr>
            <a:r>
              <a:rPr sz="1950" b="0">
                <a:solidFill>
                  <a:srgbClr val="183349"/>
                </a:solidFill>
                <a:latin typeface="Arial"/>
                <a:ea typeface="Arial"/>
                <a:cs typeface="Arial"/>
              </a:rPr>
              <a:t>Review the attached photo before Save encrypted inspection.</a:t>
            </a:r>
          </a:p>
        </p:txBody>
      </p:sp>
      <p:sp>
        <p:nvSpPr>
          <p:cNvPr id="8" name="">
            <a:extLst xmlns:a="http://schemas.openxmlformats.org/drawingml/2006/main">
              <a:ext uri="{FF2B5EF4-FFF2-40B4-BE49-F238E27FC236}">
                <a16:creationId xmlns:a16="http://schemas.microsoft.com/office/drawing/2014/main" id="{8E457EAD-7858-4636-B28F-F1DEA001889F}"/>
              </a:ext>
            </a:extLst>
          </p:cNvPr>
          <p:cNvSpPr>
            <a:spLocks xmlns:a="http://schemas.openxmlformats.org/drawingml/2006/main" noGrp="1"/>
          </p:cNvSpPr>
          <p:nvPr/>
        </p:nvSpPr>
        <p:spPr>
          <a:xfrm xmlns:a="http://schemas.openxmlformats.org/drawingml/2006/main">
            <a:off x="3905250" y="4524375"/>
            <a:ext cx="6096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007F7A"/>
                </a:solidFill>
                <a:latin typeface="Arial"/>
                <a:ea typeface="Arial"/>
                <a:cs typeface="Arial"/>
              </a:defRPr>
            </a:pPr>
            <a:r>
              <a:rPr sz="2250" b="1">
                <a:solidFill>
                  <a:srgbClr val="007F7A"/>
                </a:solidFill>
                <a:latin typeface="Arial"/>
                <a:ea typeface="Arial"/>
                <a:cs typeface="Arial"/>
              </a:rPr>
              <a:t>03</a:t>
            </a:r>
          </a:p>
        </p:txBody>
      </p:sp>
      <p:sp>
        <p:nvSpPr>
          <p:cNvPr id="9" name="">
            <a:extLst xmlns:a="http://schemas.openxmlformats.org/drawingml/2006/main">
              <a:ext uri="{FF2B5EF4-FFF2-40B4-BE49-F238E27FC236}">
                <a16:creationId xmlns:a16="http://schemas.microsoft.com/office/drawing/2014/main" id="{D4CF70F1-ACF8-409A-92E3-469482A42E95}"/>
              </a:ext>
            </a:extLst>
          </p:cNvPr>
          <p:cNvSpPr>
            <a:spLocks xmlns:a="http://schemas.openxmlformats.org/drawingml/2006/main" noGrp="1"/>
          </p:cNvSpPr>
          <p:nvPr/>
        </p:nvSpPr>
        <p:spPr>
          <a:xfrm xmlns:a="http://schemas.openxmlformats.org/drawingml/2006/main">
            <a:off x="4591050" y="4514850"/>
            <a:ext cx="6762750" cy="1162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349"/>
                </a:solidFill>
                <a:latin typeface="Arial"/>
                <a:ea typeface="Arial"/>
                <a:cs typeface="Arial"/>
              </a:defRPr>
            </a:pPr>
            <a:r>
              <a:rPr sz="1950" b="0">
                <a:solidFill>
                  <a:srgbClr val="183349"/>
                </a:solidFill>
                <a:latin typeface="Arial"/>
                <a:ea typeface="Arial"/>
                <a:cs typeface="Arial"/>
              </a:rPr>
              <a:t>The simulator example shows No photo attached. Use a physical device for the camera exercise.</a:t>
            </a:r>
          </a:p>
        </p:txBody>
      </p:sp>
      <p:sp>
        <p:nvSpPr>
          <p:cNvPr id="10" name="">
            <a:extLst xmlns:a="http://schemas.openxmlformats.org/drawingml/2006/main">
              <a:ext uri="{FF2B5EF4-FFF2-40B4-BE49-F238E27FC236}">
                <a16:creationId xmlns:a16="http://schemas.microsoft.com/office/drawing/2014/main" id="{B6F93A57-3093-4ACB-AFEA-51BA7080084C}"/>
              </a:ext>
            </a:extLst>
          </p:cNvPr>
          <p:cNvSpPr>
            <a:spLocks xmlns:a="http://schemas.openxmlformats.org/drawingml/2006/main" noGrp="1"/>
          </p:cNvSpPr>
          <p:nvPr/>
        </p:nvSpPr>
        <p:spPr>
          <a:xfrm xmlns:a="http://schemas.openxmlformats.org/drawingml/2006/main">
            <a:off x="3905250" y="6057900"/>
            <a:ext cx="74771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97182"/>
                </a:solidFill>
                <a:latin typeface="Arial"/>
                <a:ea typeface="Arial"/>
                <a:cs typeface="Arial"/>
              </a:defRPr>
            </a:pPr>
            <a:r>
              <a:rPr sz="1350" b="0">
                <a:solidFill>
                  <a:srgbClr val="597182"/>
                </a:solidFill>
                <a:latin typeface="Arial"/>
                <a:ea typeface="Arial"/>
                <a:cs typeface="Arial"/>
              </a:rPr>
              <a:t>iOS native app · release 0.5 · synthetic training data</a:t>
            </a:r>
          </a:p>
        </p:txBody>
      </p:sp>
      <p:sp>
        <p:nvSpPr>
          <p:cNvPr id="11" name="">
            <a:extLst xmlns:a="http://schemas.openxmlformats.org/drawingml/2006/main">
              <a:ext uri="{FF2B5EF4-FFF2-40B4-BE49-F238E27FC236}">
                <a16:creationId xmlns:a16="http://schemas.microsoft.com/office/drawing/2014/main" id="{F3B494CD-17F7-46DE-9929-AAB468C3567D}"/>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Mobile manual / 0.5</a:t>
            </a:r>
          </a:p>
        </p:txBody>
      </p:sp>
      <p:sp>
        <p:nvSpPr>
          <p:cNvPr id="12" name="">
            <a:extLst xmlns:a="http://schemas.openxmlformats.org/drawingml/2006/main">
              <a:ext uri="{FF2B5EF4-FFF2-40B4-BE49-F238E27FC236}">
                <a16:creationId xmlns:a16="http://schemas.microsoft.com/office/drawing/2014/main" id="{6DEA68F7-747E-48AA-9AD1-9BEA5E7788CC}"/>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22</a:t>
            </a:r>
          </a:p>
        </p:txBody>
      </p:sp>
    </p:spTree>
    <p:extLst>
      <p:ext uri="{BB962C8B-B14F-4D97-AF65-F5344CB8AC3E}">
        <p14:creationId xmlns:p14="http://schemas.microsoft.com/office/powerpoint/2010/main" val="2143581741"/>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849CEC12-CEF1-4B02-881E-C6BA96BD935B}"/>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Utility measurement capture</a:t>
            </a:r>
          </a:p>
        </p:txBody>
      </p:sp>
      <p:sp>
        <p:nvSpPr>
          <p:cNvPr id="2" name="">
            <a:extLst xmlns:a="http://schemas.openxmlformats.org/drawingml/2006/main">
              <a:ext uri="{FF2B5EF4-FFF2-40B4-BE49-F238E27FC236}">
                <a16:creationId xmlns:a16="http://schemas.microsoft.com/office/drawing/2014/main" id="{6DA33555-658A-44B4-8F2E-B0BD91369D17}"/>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007F7A"/>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D3CC0CD5-A2E6-43AA-BA08-1646AD57B078}"/>
              </a:ext>
            </a:extLst>
          </p:cNvPr>
          <p:cNvSpPr>
            <a:spLocks xmlns:a="http://schemas.openxmlformats.org/drawingml/2006/main" noGrp="1"/>
          </p:cNvSpPr>
          <p:nvPr/>
        </p:nvSpPr>
        <p:spPr>
          <a:xfrm xmlns:a="http://schemas.openxmlformats.org/drawingml/2006/main">
            <a:off x="609600" y="1457325"/>
            <a:ext cx="109728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007F7A"/>
                </a:solidFill>
                <a:latin typeface="Arial"/>
                <a:ea typeface="Arial"/>
                <a:cs typeface="Arial"/>
              </a:defRPr>
            </a:pPr>
            <a:r>
              <a:rPr sz="1500" b="1">
                <a:solidFill>
                  <a:srgbClr val="007F7A"/>
                </a:solidFill>
                <a:latin typeface="Arial"/>
                <a:ea typeface="Arial"/>
                <a:cs typeface="Arial"/>
              </a:rPr>
              <a:t>Field / Engineer / Administrator</a:t>
            </a:r>
          </a:p>
        </p:txBody>
      </p:sp>
      <p:sp>
        <p:nvSpPr>
          <p:cNvPr id="4" name="">
            <a:extLst xmlns:a="http://schemas.openxmlformats.org/drawingml/2006/main">
              <a:ext uri="{FF2B5EF4-FFF2-40B4-BE49-F238E27FC236}">
                <a16:creationId xmlns:a16="http://schemas.microsoft.com/office/drawing/2014/main" id="{9AF3EA11-19CF-4BB0-B378-47D736F3DFF7}"/>
              </a:ext>
            </a:extLst>
          </p:cNvPr>
          <p:cNvSpPr>
            <a:spLocks xmlns:a="http://schemas.openxmlformats.org/drawingml/2006/main" noGrp="1"/>
          </p:cNvSpPr>
          <p:nvPr/>
        </p:nvSpPr>
        <p:spPr>
          <a:xfrm xmlns:a="http://schemas.openxmlformats.org/drawingml/2006/main">
            <a:off x="609600" y="200977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007F7A"/>
                </a:solidFill>
                <a:latin typeface="Arial"/>
                <a:ea typeface="Arial"/>
                <a:cs typeface="Arial"/>
              </a:defRPr>
            </a:pPr>
            <a:r>
              <a:rPr sz="2400" b="1">
                <a:solidFill>
                  <a:srgbClr val="007F7A"/>
                </a:solidFill>
                <a:latin typeface="Arial"/>
                <a:ea typeface="Arial"/>
                <a:cs typeface="Arial"/>
              </a:rPr>
              <a:t>01</a:t>
            </a:r>
          </a:p>
        </p:txBody>
      </p:sp>
      <p:sp>
        <p:nvSpPr>
          <p:cNvPr id="5" name="">
            <a:extLst xmlns:a="http://schemas.openxmlformats.org/drawingml/2006/main">
              <a:ext uri="{FF2B5EF4-FFF2-40B4-BE49-F238E27FC236}">
                <a16:creationId xmlns:a16="http://schemas.microsoft.com/office/drawing/2014/main" id="{5D6E22DB-96F1-4FF3-9609-B154E7F0E69B}"/>
              </a:ext>
            </a:extLst>
          </p:cNvPr>
          <p:cNvSpPr>
            <a:spLocks xmlns:a="http://schemas.openxmlformats.org/drawingml/2006/main" noGrp="1"/>
          </p:cNvSpPr>
          <p:nvPr/>
        </p:nvSpPr>
        <p:spPr>
          <a:xfrm xmlns:a="http://schemas.openxmlformats.org/drawingml/2006/main">
            <a:off x="1409700" y="200977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Choose Record measurement</a:t>
            </a:r>
          </a:p>
        </p:txBody>
      </p:sp>
      <p:sp>
        <p:nvSpPr>
          <p:cNvPr id="6" name="">
            <a:extLst xmlns:a="http://schemas.openxmlformats.org/drawingml/2006/main">
              <a:ext uri="{FF2B5EF4-FFF2-40B4-BE49-F238E27FC236}">
                <a16:creationId xmlns:a16="http://schemas.microsoft.com/office/drawing/2014/main" id="{EC825DEF-AD28-48F9-820B-C77F4988E609}"/>
              </a:ext>
            </a:extLst>
          </p:cNvPr>
          <p:cNvSpPr>
            <a:spLocks xmlns:a="http://schemas.openxmlformats.org/drawingml/2006/main" noGrp="1"/>
          </p:cNvSpPr>
          <p:nvPr/>
        </p:nvSpPr>
        <p:spPr>
          <a:xfrm xmlns:a="http://schemas.openxmlformats.org/drawingml/2006/main">
            <a:off x="1409700" y="240982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Open the correct asset and select a metric available for its utility.</a:t>
            </a:r>
          </a:p>
        </p:txBody>
      </p:sp>
      <p:sp>
        <p:nvSpPr>
          <p:cNvPr id="7" name="">
            <a:extLst xmlns:a="http://schemas.openxmlformats.org/drawingml/2006/main">
              <a:ext uri="{FF2B5EF4-FFF2-40B4-BE49-F238E27FC236}">
                <a16:creationId xmlns:a16="http://schemas.microsoft.com/office/drawing/2014/main" id="{DBA1B4AE-8D7A-47BF-A16D-9931CEE79A64}"/>
              </a:ext>
            </a:extLst>
          </p:cNvPr>
          <p:cNvSpPr>
            <a:spLocks xmlns:a="http://schemas.openxmlformats.org/drawingml/2006/main" noGrp="1"/>
          </p:cNvSpPr>
          <p:nvPr/>
        </p:nvSpPr>
        <p:spPr>
          <a:xfrm xmlns:a="http://schemas.openxmlformats.org/drawingml/2006/main">
            <a:off x="609600" y="3143250"/>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007F7A"/>
                </a:solidFill>
                <a:latin typeface="Arial"/>
                <a:ea typeface="Arial"/>
                <a:cs typeface="Arial"/>
              </a:defRPr>
            </a:pPr>
            <a:r>
              <a:rPr sz="2400" b="1">
                <a:solidFill>
                  <a:srgbClr val="007F7A"/>
                </a:solidFill>
                <a:latin typeface="Arial"/>
                <a:ea typeface="Arial"/>
                <a:cs typeface="Arial"/>
              </a:rPr>
              <a:t>02</a:t>
            </a:r>
          </a:p>
        </p:txBody>
      </p:sp>
      <p:sp>
        <p:nvSpPr>
          <p:cNvPr id="8" name="">
            <a:extLst xmlns:a="http://schemas.openxmlformats.org/drawingml/2006/main">
              <a:ext uri="{FF2B5EF4-FFF2-40B4-BE49-F238E27FC236}">
                <a16:creationId xmlns:a16="http://schemas.microsoft.com/office/drawing/2014/main" id="{96D46441-F4DA-442C-AD3E-C29FEF129F79}"/>
              </a:ext>
            </a:extLst>
          </p:cNvPr>
          <p:cNvSpPr>
            <a:spLocks xmlns:a="http://schemas.openxmlformats.org/drawingml/2006/main" noGrp="1"/>
          </p:cNvSpPr>
          <p:nvPr/>
        </p:nvSpPr>
        <p:spPr>
          <a:xfrm xmlns:a="http://schemas.openxmlformats.org/drawingml/2006/main">
            <a:off x="1409700" y="3143250"/>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Read the unit and range</a:t>
            </a:r>
          </a:p>
        </p:txBody>
      </p:sp>
      <p:sp>
        <p:nvSpPr>
          <p:cNvPr id="9" name="">
            <a:extLst xmlns:a="http://schemas.openxmlformats.org/drawingml/2006/main">
              <a:ext uri="{FF2B5EF4-FFF2-40B4-BE49-F238E27FC236}">
                <a16:creationId xmlns:a16="http://schemas.microsoft.com/office/drawing/2014/main" id="{F0416739-71F1-4131-B55B-A275CE6F3502}"/>
              </a:ext>
            </a:extLst>
          </p:cNvPr>
          <p:cNvSpPr>
            <a:spLocks xmlns:a="http://schemas.openxmlformats.org/drawingml/2006/main" noGrp="1"/>
          </p:cNvSpPr>
          <p:nvPr/>
        </p:nvSpPr>
        <p:spPr>
          <a:xfrm xmlns:a="http://schemas.openxmlformats.org/drawingml/2006/main">
            <a:off x="1409700" y="3543300"/>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Enter the actual measured value. Add instrument, method and operating context.</a:t>
            </a:r>
          </a:p>
        </p:txBody>
      </p:sp>
      <p:sp>
        <p:nvSpPr>
          <p:cNvPr id="10" name="">
            <a:extLst xmlns:a="http://schemas.openxmlformats.org/drawingml/2006/main">
              <a:ext uri="{FF2B5EF4-FFF2-40B4-BE49-F238E27FC236}">
                <a16:creationId xmlns:a16="http://schemas.microsoft.com/office/drawing/2014/main" id="{D9CE3012-A462-4089-AF08-C045FF443237}"/>
              </a:ext>
            </a:extLst>
          </p:cNvPr>
          <p:cNvSpPr>
            <a:spLocks xmlns:a="http://schemas.openxmlformats.org/drawingml/2006/main" noGrp="1"/>
          </p:cNvSpPr>
          <p:nvPr/>
        </p:nvSpPr>
        <p:spPr>
          <a:xfrm xmlns:a="http://schemas.openxmlformats.org/drawingml/2006/main">
            <a:off x="609600" y="427672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007F7A"/>
                </a:solidFill>
                <a:latin typeface="Arial"/>
                <a:ea typeface="Arial"/>
                <a:cs typeface="Arial"/>
              </a:defRPr>
            </a:pPr>
            <a:r>
              <a:rPr sz="2400" b="1">
                <a:solidFill>
                  <a:srgbClr val="007F7A"/>
                </a:solidFill>
                <a:latin typeface="Arial"/>
                <a:ea typeface="Arial"/>
                <a:cs typeface="Arial"/>
              </a:rPr>
              <a:t>03</a:t>
            </a:r>
          </a:p>
        </p:txBody>
      </p:sp>
      <p:sp>
        <p:nvSpPr>
          <p:cNvPr id="11" name="">
            <a:extLst xmlns:a="http://schemas.openxmlformats.org/drawingml/2006/main">
              <a:ext uri="{FF2B5EF4-FFF2-40B4-BE49-F238E27FC236}">
                <a16:creationId xmlns:a16="http://schemas.microsoft.com/office/drawing/2014/main" id="{3432EC0F-5CFB-4499-AA39-6FC361F121B8}"/>
              </a:ext>
            </a:extLst>
          </p:cNvPr>
          <p:cNvSpPr>
            <a:spLocks xmlns:a="http://schemas.openxmlformats.org/drawingml/2006/main" noGrp="1"/>
          </p:cNvSpPr>
          <p:nvPr/>
        </p:nvSpPr>
        <p:spPr>
          <a:xfrm xmlns:a="http://schemas.openxmlformats.org/drawingml/2006/main">
            <a:off x="1409700" y="427672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Save the reading</a:t>
            </a:r>
          </a:p>
        </p:txBody>
      </p:sp>
      <p:sp>
        <p:nvSpPr>
          <p:cNvPr id="12" name="">
            <a:extLst xmlns:a="http://schemas.openxmlformats.org/drawingml/2006/main">
              <a:ext uri="{FF2B5EF4-FFF2-40B4-BE49-F238E27FC236}">
                <a16:creationId xmlns:a16="http://schemas.microsoft.com/office/drawing/2014/main" id="{DD4B06CD-C2D9-42FC-9950-34D2084B0FD1}"/>
              </a:ext>
            </a:extLst>
          </p:cNvPr>
          <p:cNvSpPr>
            <a:spLocks xmlns:a="http://schemas.openxmlformats.org/drawingml/2006/main" noGrp="1"/>
          </p:cNvSpPr>
          <p:nvPr/>
        </p:nvSpPr>
        <p:spPr>
          <a:xfrm xmlns:a="http://schemas.openxmlformats.org/drawingml/2006/main">
            <a:off x="1409700" y="467677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Tap Save encrypted reading. The app records the observation time and queues the value.</a:t>
            </a:r>
          </a:p>
        </p:txBody>
      </p:sp>
      <p:sp>
        <p:nvSpPr>
          <p:cNvPr id="13" name="">
            <a:extLst xmlns:a="http://schemas.openxmlformats.org/drawingml/2006/main">
              <a:ext uri="{FF2B5EF4-FFF2-40B4-BE49-F238E27FC236}">
                <a16:creationId xmlns:a16="http://schemas.microsoft.com/office/drawing/2014/main" id="{F453225D-BFC3-4644-817E-AE6B8BD0EC15}"/>
              </a:ext>
            </a:extLst>
          </p:cNvPr>
          <p:cNvSpPr>
            <a:spLocks xmlns:a="http://schemas.openxmlformats.org/drawingml/2006/main" noGrp="1"/>
          </p:cNvSpPr>
          <p:nvPr/>
        </p:nvSpPr>
        <p:spPr>
          <a:xfrm xmlns:a="http://schemas.openxmlformats.org/drawingml/2006/main">
            <a:off x="609600" y="5581650"/>
            <a:ext cx="10972800" cy="19050"/>
          </a:xfrm>
          <a:prstGeom xmlns:a="http://schemas.openxmlformats.org/drawingml/2006/main" prst="rect">
            <a:avLst/>
          </a:prstGeom>
          <a:solidFill xmlns:a="http://schemas.openxmlformats.org/drawingml/2006/main">
            <a:srgbClr val="D6E2E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3D75789C-3783-44A9-979D-9F79B7D51798}"/>
              </a:ext>
            </a:extLst>
          </p:cNvPr>
          <p:cNvSpPr>
            <a:spLocks xmlns:a="http://schemas.openxmlformats.org/drawingml/2006/main" noGrp="1"/>
          </p:cNvSpPr>
          <p:nvPr/>
        </p:nvSpPr>
        <p:spPr>
          <a:xfrm xmlns:a="http://schemas.openxmlformats.org/drawingml/2006/main">
            <a:off x="609600" y="5753100"/>
            <a:ext cx="109061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007F7A"/>
                </a:solidFill>
                <a:latin typeface="Arial"/>
                <a:ea typeface="Arial"/>
                <a:cs typeface="Arial"/>
              </a:defRPr>
            </a:pPr>
            <a:r>
              <a:rPr sz="1725" b="1">
                <a:solidFill>
                  <a:srgbClr val="007F7A"/>
                </a:solidFill>
                <a:latin typeface="Arial"/>
                <a:ea typeface="Arial"/>
                <a:cs typeface="Arial"/>
              </a:rPr>
              <a:t>Check: synchronize and review the observation in the shared Workspace.</a:t>
            </a:r>
          </a:p>
        </p:txBody>
      </p:sp>
      <p:sp>
        <p:nvSpPr>
          <p:cNvPr id="15" name="">
            <a:extLst xmlns:a="http://schemas.openxmlformats.org/drawingml/2006/main">
              <a:ext uri="{FF2B5EF4-FFF2-40B4-BE49-F238E27FC236}">
                <a16:creationId xmlns:a16="http://schemas.microsoft.com/office/drawing/2014/main" id="{E726382F-25B1-45F9-9A74-1BC2C182642A}"/>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Mobile manual / 0.5</a:t>
            </a:r>
          </a:p>
        </p:txBody>
      </p:sp>
      <p:sp>
        <p:nvSpPr>
          <p:cNvPr id="16" name="">
            <a:extLst xmlns:a="http://schemas.openxmlformats.org/drawingml/2006/main">
              <a:ext uri="{FF2B5EF4-FFF2-40B4-BE49-F238E27FC236}">
                <a16:creationId xmlns:a16="http://schemas.microsoft.com/office/drawing/2014/main" id="{F3647308-E2A4-44F8-A147-22E42A0885D4}"/>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23</a:t>
            </a:r>
          </a:p>
        </p:txBody>
      </p:sp>
    </p:spTree>
    <p:extLst>
      <p:ext uri="{BB962C8B-B14F-4D97-AF65-F5344CB8AC3E}">
        <p14:creationId xmlns:p14="http://schemas.microsoft.com/office/powerpoint/2010/main" val="1411797485"/>
      </p:ext>
    </p:extLst>
  </p:cSld>
</p:sld>
</file>

<file path=ppt/slides/slide2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9AE9B64A-F1C3-4619-A556-F4AA13A9E3EB}"/>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A utility-specific reading</a:t>
            </a:r>
          </a:p>
        </p:txBody>
      </p:sp>
      <p:sp>
        <p:nvSpPr>
          <p:cNvPr id="2" name="">
            <a:extLst xmlns:a="http://schemas.openxmlformats.org/drawingml/2006/main">
              <a:ext uri="{FF2B5EF4-FFF2-40B4-BE49-F238E27FC236}">
                <a16:creationId xmlns:a16="http://schemas.microsoft.com/office/drawing/2014/main" id="{6325E659-A316-44B3-A116-AD82059392E9}"/>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007F7A"/>
          </a:solidFill>
          <a:ln xmlns:a="http://schemas.openxmlformats.org/drawingml/2006/main" w="0">
            <a:noFill/>
          </a:ln>
        </p:spPr>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1c97d9ca47144016"/>
          <a:stretch xmlns:a="http://schemas.openxmlformats.org/drawingml/2006/main"/>
        </p:blipFill>
        <p:spPr>
          <a:xfrm xmlns:a="http://schemas.openxmlformats.org/drawingml/2006/main">
            <a:off x="873071" y="1495425"/>
            <a:ext cx="2387708" cy="48577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06DDF02-52D6-4273-B565-B4C6D1B95142}"/>
              </a:ext>
            </a:extLst>
          </p:cNvPr>
          <p:cNvSpPr>
            <a:spLocks xmlns:a="http://schemas.openxmlformats.org/drawingml/2006/main" noGrp="1"/>
          </p:cNvSpPr>
          <p:nvPr/>
        </p:nvSpPr>
        <p:spPr>
          <a:xfrm xmlns:a="http://schemas.openxmlformats.org/drawingml/2006/main">
            <a:off x="3905250" y="1800225"/>
            <a:ext cx="6096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007F7A"/>
                </a:solidFill>
                <a:latin typeface="Arial"/>
                <a:ea typeface="Arial"/>
                <a:cs typeface="Arial"/>
              </a:defRPr>
            </a:pPr>
            <a:r>
              <a:rPr sz="2250" b="1">
                <a:solidFill>
                  <a:srgbClr val="007F7A"/>
                </a:solidFill>
                <a:latin typeface="Arial"/>
                <a:ea typeface="Arial"/>
                <a:cs typeface="Arial"/>
              </a:rPr>
              <a:t>01</a:t>
            </a:r>
          </a:p>
        </p:txBody>
      </p:sp>
      <p:sp>
        <p:nvSpPr>
          <p:cNvPr id="5" name="">
            <a:extLst xmlns:a="http://schemas.openxmlformats.org/drawingml/2006/main">
              <a:ext uri="{FF2B5EF4-FFF2-40B4-BE49-F238E27FC236}">
                <a16:creationId xmlns:a16="http://schemas.microsoft.com/office/drawing/2014/main" id="{4A362DD3-60D7-4E21-9E68-AB5485071C7E}"/>
              </a:ext>
            </a:extLst>
          </p:cNvPr>
          <p:cNvSpPr>
            <a:spLocks xmlns:a="http://schemas.openxmlformats.org/drawingml/2006/main" noGrp="1"/>
          </p:cNvSpPr>
          <p:nvPr/>
        </p:nvSpPr>
        <p:spPr>
          <a:xfrm xmlns:a="http://schemas.openxmlformats.org/drawingml/2006/main">
            <a:off x="4591050" y="1790700"/>
            <a:ext cx="6762750" cy="1162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349"/>
                </a:solidFill>
                <a:latin typeface="Arial"/>
                <a:ea typeface="Arial"/>
                <a:cs typeface="Arial"/>
              </a:defRPr>
            </a:pPr>
            <a:r>
              <a:rPr sz="1950" b="0">
                <a:solidFill>
                  <a:srgbClr val="183349"/>
                </a:solidFill>
                <a:latin typeface="Arial"/>
                <a:ea typeface="Arial"/>
                <a:cs typeface="Arial"/>
              </a:rPr>
              <a:t>Metric selects the measurement. This gas example displays cp mv.</a:t>
            </a:r>
          </a:p>
        </p:txBody>
      </p:sp>
      <p:sp>
        <p:nvSpPr>
          <p:cNvPr id="6" name="">
            <a:extLst xmlns:a="http://schemas.openxmlformats.org/drawingml/2006/main">
              <a:ext uri="{FF2B5EF4-FFF2-40B4-BE49-F238E27FC236}">
                <a16:creationId xmlns:a16="http://schemas.microsoft.com/office/drawing/2014/main" id="{55328B85-674C-41AD-9CE9-C5470CB31312}"/>
              </a:ext>
            </a:extLst>
          </p:cNvPr>
          <p:cNvSpPr>
            <a:spLocks xmlns:a="http://schemas.openxmlformats.org/drawingml/2006/main" noGrp="1"/>
          </p:cNvSpPr>
          <p:nvPr/>
        </p:nvSpPr>
        <p:spPr>
          <a:xfrm xmlns:a="http://schemas.openxmlformats.org/drawingml/2006/main">
            <a:off x="3905250" y="3162300"/>
            <a:ext cx="6096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007F7A"/>
                </a:solidFill>
                <a:latin typeface="Arial"/>
                <a:ea typeface="Arial"/>
                <a:cs typeface="Arial"/>
              </a:defRPr>
            </a:pPr>
            <a:r>
              <a:rPr sz="2250" b="1">
                <a:solidFill>
                  <a:srgbClr val="007F7A"/>
                </a:solidFill>
                <a:latin typeface="Arial"/>
                <a:ea typeface="Arial"/>
                <a:cs typeface="Arial"/>
              </a:rPr>
              <a:t>02</a:t>
            </a:r>
          </a:p>
        </p:txBody>
      </p:sp>
      <p:sp>
        <p:nvSpPr>
          <p:cNvPr id="7" name="">
            <a:extLst xmlns:a="http://schemas.openxmlformats.org/drawingml/2006/main">
              <a:ext uri="{FF2B5EF4-FFF2-40B4-BE49-F238E27FC236}">
                <a16:creationId xmlns:a16="http://schemas.microsoft.com/office/drawing/2014/main" id="{DA61E229-786C-4794-962F-0B6BBB5EED26}"/>
              </a:ext>
            </a:extLst>
          </p:cNvPr>
          <p:cNvSpPr>
            <a:spLocks xmlns:a="http://schemas.openxmlformats.org/drawingml/2006/main" noGrp="1"/>
          </p:cNvSpPr>
          <p:nvPr/>
        </p:nvSpPr>
        <p:spPr>
          <a:xfrm xmlns:a="http://schemas.openxmlformats.org/drawingml/2006/main">
            <a:off x="4591050" y="3152775"/>
            <a:ext cx="6762750" cy="1162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349"/>
                </a:solidFill>
                <a:latin typeface="Arial"/>
                <a:ea typeface="Arial"/>
                <a:cs typeface="Arial"/>
              </a:defRPr>
            </a:pPr>
            <a:r>
              <a:rPr sz="1950" b="0">
                <a:solidFill>
                  <a:srgbClr val="183349"/>
                </a:solidFill>
                <a:latin typeface="Arial"/>
                <a:ea typeface="Arial"/>
                <a:cs typeface="Arial"/>
              </a:rPr>
              <a:t>The form shows mV and the permitted entry range. Enter the measured value with its context.</a:t>
            </a:r>
          </a:p>
        </p:txBody>
      </p:sp>
      <p:sp>
        <p:nvSpPr>
          <p:cNvPr id="8" name="">
            <a:extLst xmlns:a="http://schemas.openxmlformats.org/drawingml/2006/main">
              <a:ext uri="{FF2B5EF4-FFF2-40B4-BE49-F238E27FC236}">
                <a16:creationId xmlns:a16="http://schemas.microsoft.com/office/drawing/2014/main" id="{66E3157A-5C93-4101-97F2-40C1F575C15E}"/>
              </a:ext>
            </a:extLst>
          </p:cNvPr>
          <p:cNvSpPr>
            <a:spLocks xmlns:a="http://schemas.openxmlformats.org/drawingml/2006/main" noGrp="1"/>
          </p:cNvSpPr>
          <p:nvPr/>
        </p:nvSpPr>
        <p:spPr>
          <a:xfrm xmlns:a="http://schemas.openxmlformats.org/drawingml/2006/main">
            <a:off x="3905250" y="4524375"/>
            <a:ext cx="6096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007F7A"/>
                </a:solidFill>
                <a:latin typeface="Arial"/>
                <a:ea typeface="Arial"/>
                <a:cs typeface="Arial"/>
              </a:defRPr>
            </a:pPr>
            <a:r>
              <a:rPr sz="2250" b="1">
                <a:solidFill>
                  <a:srgbClr val="007F7A"/>
                </a:solidFill>
                <a:latin typeface="Arial"/>
                <a:ea typeface="Arial"/>
                <a:cs typeface="Arial"/>
              </a:rPr>
              <a:t>03</a:t>
            </a:r>
          </a:p>
        </p:txBody>
      </p:sp>
      <p:sp>
        <p:nvSpPr>
          <p:cNvPr id="9" name="">
            <a:extLst xmlns:a="http://schemas.openxmlformats.org/drawingml/2006/main">
              <a:ext uri="{FF2B5EF4-FFF2-40B4-BE49-F238E27FC236}">
                <a16:creationId xmlns:a16="http://schemas.microsoft.com/office/drawing/2014/main" id="{9C996D22-2194-46EE-86D4-08E92554CBD7}"/>
              </a:ext>
            </a:extLst>
          </p:cNvPr>
          <p:cNvSpPr>
            <a:spLocks xmlns:a="http://schemas.openxmlformats.org/drawingml/2006/main" noGrp="1"/>
          </p:cNvSpPr>
          <p:nvPr/>
        </p:nvSpPr>
        <p:spPr>
          <a:xfrm xmlns:a="http://schemas.openxmlformats.org/drawingml/2006/main">
            <a:off x="4591050" y="4514850"/>
            <a:ext cx="6762750" cy="1162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349"/>
                </a:solidFill>
                <a:latin typeface="Arial"/>
                <a:ea typeface="Arial"/>
                <a:cs typeface="Arial"/>
              </a:defRPr>
            </a:pPr>
            <a:r>
              <a:rPr sz="1950" b="0">
                <a:solidFill>
                  <a:srgbClr val="183349"/>
                </a:solidFill>
                <a:latin typeface="Arial"/>
                <a:ea typeface="Arial"/>
                <a:cs typeface="Arial"/>
              </a:rPr>
              <a:t>Save encrypted reading adds it to Outbox. It does not send an emergency notification.</a:t>
            </a:r>
          </a:p>
        </p:txBody>
      </p:sp>
      <p:sp>
        <p:nvSpPr>
          <p:cNvPr id="10" name="">
            <a:extLst xmlns:a="http://schemas.openxmlformats.org/drawingml/2006/main">
              <a:ext uri="{FF2B5EF4-FFF2-40B4-BE49-F238E27FC236}">
                <a16:creationId xmlns:a16="http://schemas.microsoft.com/office/drawing/2014/main" id="{51D9C84F-9FC8-4064-AE3E-4E1D4C710F9E}"/>
              </a:ext>
            </a:extLst>
          </p:cNvPr>
          <p:cNvSpPr>
            <a:spLocks xmlns:a="http://schemas.openxmlformats.org/drawingml/2006/main" noGrp="1"/>
          </p:cNvSpPr>
          <p:nvPr/>
        </p:nvSpPr>
        <p:spPr>
          <a:xfrm xmlns:a="http://schemas.openxmlformats.org/drawingml/2006/main">
            <a:off x="3905250" y="6057900"/>
            <a:ext cx="74771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97182"/>
                </a:solidFill>
                <a:latin typeface="Arial"/>
                <a:ea typeface="Arial"/>
                <a:cs typeface="Arial"/>
              </a:defRPr>
            </a:pPr>
            <a:r>
              <a:rPr sz="1350" b="0">
                <a:solidFill>
                  <a:srgbClr val="597182"/>
                </a:solidFill>
                <a:latin typeface="Arial"/>
                <a:ea typeface="Arial"/>
                <a:cs typeface="Arial"/>
              </a:rPr>
              <a:t>iOS native app · release 0.5 · synthetic training data</a:t>
            </a:r>
          </a:p>
        </p:txBody>
      </p:sp>
      <p:sp>
        <p:nvSpPr>
          <p:cNvPr id="11" name="">
            <a:extLst xmlns:a="http://schemas.openxmlformats.org/drawingml/2006/main">
              <a:ext uri="{FF2B5EF4-FFF2-40B4-BE49-F238E27FC236}">
                <a16:creationId xmlns:a16="http://schemas.microsoft.com/office/drawing/2014/main" id="{97100924-71C7-4DB2-BCB6-95B60B15C08D}"/>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Mobile manual / 0.5</a:t>
            </a:r>
          </a:p>
        </p:txBody>
      </p:sp>
      <p:sp>
        <p:nvSpPr>
          <p:cNvPr id="12" name="">
            <a:extLst xmlns:a="http://schemas.openxmlformats.org/drawingml/2006/main">
              <a:ext uri="{FF2B5EF4-FFF2-40B4-BE49-F238E27FC236}">
                <a16:creationId xmlns:a16="http://schemas.microsoft.com/office/drawing/2014/main" id="{7F26E83A-C8BF-4852-B788-8C56C0FA838D}"/>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24</a:t>
            </a:r>
          </a:p>
        </p:txBody>
      </p:sp>
    </p:spTree>
    <p:extLst>
      <p:ext uri="{BB962C8B-B14F-4D97-AF65-F5344CB8AC3E}">
        <p14:creationId xmlns:p14="http://schemas.microsoft.com/office/powerpoint/2010/main" val="2113250475"/>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75BFE01C-6D66-40AD-9473-1984CA297D2A}"/>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Measurement units by utility</a:t>
            </a:r>
          </a:p>
        </p:txBody>
      </p:sp>
      <p:sp>
        <p:nvSpPr>
          <p:cNvPr id="2" name="">
            <a:extLst xmlns:a="http://schemas.openxmlformats.org/drawingml/2006/main">
              <a:ext uri="{FF2B5EF4-FFF2-40B4-BE49-F238E27FC236}">
                <a16:creationId xmlns:a16="http://schemas.microsoft.com/office/drawing/2014/main" id="{D7355979-9EE1-460A-B300-92AD145FB26C}"/>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007F7A"/>
          </a:solidFill>
          <a:ln xmlns:a="http://schemas.openxmlformats.org/drawingml/2006/main" w="0">
            <a:noFill/>
          </a:ln>
        </p:spPr>
      </p:sp>
      <p:graphicFrame>
        <p:nvGraphicFramePr>
          <p:cNvPr id="9" name=""/>
          <p:cNvGraphicFramePr/>
          <p:nvPr/>
        </p:nvGraphicFramePr>
        <p:xfrm>
          <a:off xmlns:a="http://schemas.openxmlformats.org/drawingml/2006/main" x="609600" y="1685925"/>
          <a:ext xmlns:a="http://schemas.openxmlformats.org/drawingml/2006/main" cx="10972800" cy="3695700"/>
        </p:xfrm>
        <a:graphic xmlns:a="http://schemas.openxmlformats.org/drawingml/2006/main">
          <a:graphicData uri="http://schemas.openxmlformats.org/drawingml/2006/table">
            <a:tbl>
              <a:tblPr/>
              <a:tblGrid>
                <a:gridCol w="2190750"/>
                <a:gridCol w="4476750"/>
                <a:gridCol w="4305300"/>
              </a:tblGrid>
              <a:tr h="739140">
                <a:tc>
                  <a:txBody>
                    <a:bodyPr>
                      <a:noAutofit/>
                    </a:bodyPr>
                    <a:lstStyle/>
                    <a:p>
                      <a:r>
                        <a:rPr sz="1725" b="1">
                          <a:solidFill>
                            <a:srgbClr val="FFFFFF"/>
                          </a:solidFill>
                          <a:latin typeface="Arial"/>
                          <a:ea typeface="Arial"/>
                          <a:cs typeface="Arial"/>
                        </a:rPr>
                        <a:t>Utility</a:t>
                      </a:r>
                    </a:p>
                  </a:txBody>
                  <a:tcPr marL="91440" marR="91440" marT="45720" marB="45720">
                    <a:solidFill>
                      <a:srgbClr val="112B43"/>
                    </a:solidFill>
                  </a:tcPr>
                </a:tc>
                <a:tc>
                  <a:txBody>
                    <a:bodyPr>
                      <a:noAutofit/>
                    </a:bodyPr>
                    <a:lstStyle/>
                    <a:p>
                      <a:r>
                        <a:rPr sz="1725" b="1">
                          <a:solidFill>
                            <a:srgbClr val="FFFFFF"/>
                          </a:solidFill>
                          <a:latin typeface="Arial"/>
                          <a:ea typeface="Arial"/>
                          <a:cs typeface="Arial"/>
                        </a:rPr>
                        <a:t>Available measurements</a:t>
                      </a:r>
                    </a:p>
                  </a:txBody>
                  <a:tcPr marL="91440" marR="91440" marT="45720" marB="45720">
                    <a:solidFill>
                      <a:srgbClr val="112B43"/>
                    </a:solidFill>
                  </a:tcPr>
                </a:tc>
                <a:tc>
                  <a:txBody>
                    <a:bodyPr>
                      <a:noAutofit/>
                    </a:bodyPr>
                    <a:lstStyle/>
                    <a:p>
                      <a:r>
                        <a:rPr sz="1725" b="1">
                          <a:solidFill>
                            <a:srgbClr val="FFFFFF"/>
                          </a:solidFill>
                          <a:latin typeface="Arial"/>
                          <a:ea typeface="Arial"/>
                          <a:cs typeface="Arial"/>
                        </a:rPr>
                        <a:t>Field context</a:t>
                      </a:r>
                    </a:p>
                  </a:txBody>
                  <a:tcPr marL="91440" marR="91440" marT="45720" marB="45720">
                    <a:solidFill>
                      <a:srgbClr val="112B43"/>
                    </a:solidFill>
                  </a:tcPr>
                </a:tc>
              </a:tr>
              <a:tr h="739140">
                <a:tc>
                  <a:txBody>
                    <a:bodyPr>
                      <a:noAutofit/>
                    </a:bodyPr>
                    <a:lstStyle/>
                    <a:p>
                      <a:r>
                        <a:rPr sz="1725" b="0">
                          <a:solidFill>
                            <a:srgbClr val="183349"/>
                          </a:solidFill>
                          <a:latin typeface="Arial"/>
                          <a:ea typeface="Arial"/>
                          <a:cs typeface="Arial"/>
                        </a:rPr>
                        <a:t>Power</a:t>
                      </a:r>
                    </a:p>
                  </a:txBody>
                  <a:tcPr marL="91440" marR="91440" marT="45720" marB="45720">
                    <a:solidFill>
                      <a:srgbClr val="EAF2F6"/>
                    </a:solidFill>
                  </a:tcPr>
                </a:tc>
                <a:tc>
                  <a:txBody>
                    <a:bodyPr>
                      <a:noAutofit/>
                    </a:bodyPr>
                    <a:lstStyle/>
                    <a:p>
                      <a:r>
                        <a:rPr sz="1725" b="0">
                          <a:solidFill>
                            <a:srgbClr val="183349"/>
                          </a:solidFill>
                          <a:latin typeface="Arial"/>
                          <a:ea typeface="Arial"/>
                          <a:cs typeface="Arial"/>
                        </a:rPr>
                        <a:t>Voltage kV / current A / energy kWh</a:t>
                      </a:r>
                    </a:p>
                  </a:txBody>
                  <a:tcPr marL="91440" marR="91440" marT="45720" marB="45720">
                    <a:solidFill>
                      <a:srgbClr val="EAF2F6"/>
                    </a:solidFill>
                  </a:tcPr>
                </a:tc>
                <a:tc>
                  <a:txBody>
                    <a:bodyPr>
                      <a:noAutofit/>
                    </a:bodyPr>
                    <a:lstStyle/>
                    <a:p>
                      <a:r>
                        <a:rPr sz="1725" b="0">
                          <a:solidFill>
                            <a:srgbClr val="183349"/>
                          </a:solidFill>
                          <a:latin typeface="Arial"/>
                          <a:ea typeface="Arial"/>
                          <a:cs typeface="Arial"/>
                        </a:rPr>
                        <a:t>Equipment, phase and instrument</a:t>
                      </a:r>
                    </a:p>
                  </a:txBody>
                  <a:tcPr marL="91440" marR="91440" marT="45720" marB="45720">
                    <a:solidFill>
                      <a:srgbClr val="EAF2F6"/>
                    </a:solidFill>
                  </a:tcPr>
                </a:tc>
              </a:tr>
              <a:tr h="739140">
                <a:tc>
                  <a:txBody>
                    <a:bodyPr>
                      <a:noAutofit/>
                    </a:bodyPr>
                    <a:lstStyle/>
                    <a:p>
                      <a:r>
                        <a:rPr sz="1725" b="0">
                          <a:solidFill>
                            <a:srgbClr val="183349"/>
                          </a:solidFill>
                          <a:latin typeface="Arial"/>
                          <a:ea typeface="Arial"/>
                          <a:cs typeface="Arial"/>
                        </a:rPr>
                        <a:t>Water</a:t>
                      </a:r>
                    </a:p>
                  </a:txBody>
                  <a:tcPr marL="91440" marR="91440" marT="45720" marB="45720">
                    <a:solidFill>
                      <a:srgbClr val="FFFFFF"/>
                    </a:solidFill>
                  </a:tcPr>
                </a:tc>
                <a:tc>
                  <a:txBody>
                    <a:bodyPr>
                      <a:noAutofit/>
                    </a:bodyPr>
                    <a:lstStyle/>
                    <a:p>
                      <a:r>
                        <a:rPr sz="1725" b="0">
                          <a:solidFill>
                            <a:srgbClr val="183349"/>
                          </a:solidFill>
                          <a:latin typeface="Arial"/>
                          <a:ea typeface="Arial"/>
                          <a:cs typeface="Arial"/>
                        </a:rPr>
                        <a:t>Head m / volume m³ / chlorine mg/L</a:t>
                      </a:r>
                    </a:p>
                  </a:txBody>
                  <a:tcPr marL="91440" marR="91440" marT="45720" marB="45720">
                    <a:solidFill>
                      <a:srgbClr val="FFFFFF"/>
                    </a:solidFill>
                  </a:tcPr>
                </a:tc>
                <a:tc>
                  <a:txBody>
                    <a:bodyPr>
                      <a:noAutofit/>
                    </a:bodyPr>
                    <a:lstStyle/>
                    <a:p>
                      <a:r>
                        <a:rPr sz="1725" b="0">
                          <a:solidFill>
                            <a:srgbClr val="183349"/>
                          </a:solidFill>
                          <a:latin typeface="Arial"/>
                          <a:ea typeface="Arial"/>
                          <a:cs typeface="Arial"/>
                        </a:rPr>
                        <a:t>DMA, sample point and period</a:t>
                      </a:r>
                    </a:p>
                  </a:txBody>
                  <a:tcPr marL="91440" marR="91440" marT="45720" marB="45720">
                    <a:solidFill>
                      <a:srgbClr val="FFFFFF"/>
                    </a:solidFill>
                  </a:tcPr>
                </a:tc>
              </a:tr>
              <a:tr h="739140">
                <a:tc>
                  <a:txBody>
                    <a:bodyPr>
                      <a:noAutofit/>
                    </a:bodyPr>
                    <a:lstStyle/>
                    <a:p>
                      <a:r>
                        <a:rPr sz="1725" b="0">
                          <a:solidFill>
                            <a:srgbClr val="183349"/>
                          </a:solidFill>
                          <a:latin typeface="Arial"/>
                          <a:ea typeface="Arial"/>
                          <a:cs typeface="Arial"/>
                        </a:rPr>
                        <a:t>Gas</a:t>
                      </a:r>
                    </a:p>
                  </a:txBody>
                  <a:tcPr marL="91440" marR="91440" marT="45720" marB="45720">
                    <a:solidFill>
                      <a:srgbClr val="EAF2F6"/>
                    </a:solidFill>
                  </a:tcPr>
                </a:tc>
                <a:tc>
                  <a:txBody>
                    <a:bodyPr>
                      <a:noAutofit/>
                    </a:bodyPr>
                    <a:lstStyle/>
                    <a:p>
                      <a:r>
                        <a:rPr sz="1725" b="0">
                          <a:solidFill>
                            <a:srgbClr val="183349"/>
                          </a:solidFill>
                          <a:latin typeface="Arial"/>
                          <a:ea typeface="Arial"/>
                          <a:cs typeface="Arial"/>
                        </a:rPr>
                        <a:t>Pressure bar(g) / leak ppm / CP mV</a:t>
                      </a:r>
                    </a:p>
                  </a:txBody>
                  <a:tcPr marL="91440" marR="91440" marT="45720" marB="45720">
                    <a:solidFill>
                      <a:srgbClr val="EAF2F6"/>
                    </a:solidFill>
                  </a:tcPr>
                </a:tc>
                <a:tc>
                  <a:txBody>
                    <a:bodyPr>
                      <a:noAutofit/>
                    </a:bodyPr>
                    <a:lstStyle/>
                    <a:p>
                      <a:r>
                        <a:rPr sz="1725" b="0">
                          <a:solidFill>
                            <a:srgbClr val="183349"/>
                          </a:solidFill>
                          <a:latin typeface="Arial"/>
                          <a:ea typeface="Arial"/>
                          <a:cs typeface="Arial"/>
                        </a:rPr>
                        <a:t>Location, instrument and MAOP context</a:t>
                      </a:r>
                    </a:p>
                  </a:txBody>
                  <a:tcPr marL="91440" marR="91440" marT="45720" marB="45720">
                    <a:solidFill>
                      <a:srgbClr val="EAF2F6"/>
                    </a:solidFill>
                  </a:tcPr>
                </a:tc>
              </a:tr>
              <a:tr h="739140">
                <a:tc>
                  <a:txBody>
                    <a:bodyPr>
                      <a:noAutofit/>
                    </a:bodyPr>
                    <a:lstStyle/>
                    <a:p>
                      <a:r>
                        <a:rPr sz="1725" b="0">
                          <a:solidFill>
                            <a:srgbClr val="183349"/>
                          </a:solidFill>
                          <a:latin typeface="Arial"/>
                          <a:ea typeface="Arial"/>
                          <a:cs typeface="Arial"/>
                        </a:rPr>
                        <a:t>Telecom</a:t>
                      </a:r>
                    </a:p>
                  </a:txBody>
                  <a:tcPr marL="91440" marR="91440" marT="45720" marB="45720">
                    <a:solidFill>
                      <a:srgbClr val="FFFFFF"/>
                    </a:solidFill>
                  </a:tcPr>
                </a:tc>
                <a:tc>
                  <a:txBody>
                    <a:bodyPr>
                      <a:noAutofit/>
                    </a:bodyPr>
                    <a:lstStyle/>
                    <a:p>
                      <a:r>
                        <a:rPr sz="1725" b="0">
                          <a:solidFill>
                            <a:srgbClr val="183349"/>
                          </a:solidFill>
                          <a:latin typeface="Arial"/>
                          <a:ea typeface="Arial"/>
                          <a:cs typeface="Arial"/>
                        </a:rPr>
                        <a:t>Receive dBm / loss dB / latency ms</a:t>
                      </a:r>
                    </a:p>
                  </a:txBody>
                  <a:tcPr marL="91440" marR="91440" marT="45720" marB="45720">
                    <a:solidFill>
                      <a:srgbClr val="FFFFFF"/>
                    </a:solidFill>
                  </a:tcPr>
                </a:tc>
                <a:tc>
                  <a:txBody>
                    <a:bodyPr>
                      <a:noAutofit/>
                    </a:bodyPr>
                    <a:lstStyle/>
                    <a:p>
                      <a:r>
                        <a:rPr sz="1725" b="0">
                          <a:solidFill>
                            <a:srgbClr val="183349"/>
                          </a:solidFill>
                          <a:latin typeface="Arial"/>
                          <a:ea typeface="Arial"/>
                          <a:cs typeface="Arial"/>
                        </a:rPr>
                        <a:t>Endpoints, fibre and test setup</a:t>
                      </a:r>
                    </a:p>
                  </a:txBody>
                  <a:tcPr marL="91440" marR="91440" marT="45720" marB="45720">
                    <a:solidFill>
                      <a:srgbClr val="FFFFFF"/>
                    </a:solidFill>
                  </a:tcPr>
                </a:tc>
              </a:tr>
            </a:tbl>
          </a:graphicData>
        </a:graphic>
      </p:graphicFrame>
      <p:sp>
        <p:nvSpPr>
          <p:cNvPr id="4" name="">
            <a:extLst xmlns:a="http://schemas.openxmlformats.org/drawingml/2006/main">
              <a:ext uri="{FF2B5EF4-FFF2-40B4-BE49-F238E27FC236}">
                <a16:creationId xmlns:a16="http://schemas.microsoft.com/office/drawing/2014/main" id="{6DCCEC2F-305C-4794-8531-AE2BCA343E63}"/>
              </a:ext>
            </a:extLst>
          </p:cNvPr>
          <p:cNvSpPr>
            <a:spLocks xmlns:a="http://schemas.openxmlformats.org/drawingml/2006/main" noGrp="1"/>
          </p:cNvSpPr>
          <p:nvPr/>
        </p:nvSpPr>
        <p:spPr>
          <a:xfrm xmlns:a="http://schemas.openxmlformats.org/drawingml/2006/main">
            <a:off x="609600" y="576262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597182"/>
                </a:solidFill>
                <a:latin typeface="Arial"/>
                <a:ea typeface="Arial"/>
                <a:cs typeface="Arial"/>
              </a:defRPr>
            </a:pPr>
            <a:r>
              <a:rPr sz="1725" b="0">
                <a:solidFill>
                  <a:srgbClr val="597182"/>
                </a:solidFill>
                <a:latin typeface="Arial"/>
                <a:ea typeface="Arial"/>
                <a:cs typeface="Arial"/>
              </a:rPr>
              <a:t>A review flag needs follow-up. Sync is not an emergency notification.</a:t>
            </a:r>
          </a:p>
        </p:txBody>
      </p:sp>
      <p:sp>
        <p:nvSpPr>
          <p:cNvPr id="5" name="">
            <a:extLst xmlns:a="http://schemas.openxmlformats.org/drawingml/2006/main">
              <a:ext uri="{FF2B5EF4-FFF2-40B4-BE49-F238E27FC236}">
                <a16:creationId xmlns:a16="http://schemas.microsoft.com/office/drawing/2014/main" id="{45D631DA-FAD5-4781-B8D4-DA4108B3FA7F}"/>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Mobile manual / 0.5</a:t>
            </a:r>
          </a:p>
        </p:txBody>
      </p:sp>
      <p:sp>
        <p:nvSpPr>
          <p:cNvPr id="6" name="">
            <a:extLst xmlns:a="http://schemas.openxmlformats.org/drawingml/2006/main">
              <a:ext uri="{FF2B5EF4-FFF2-40B4-BE49-F238E27FC236}">
                <a16:creationId xmlns:a16="http://schemas.microsoft.com/office/drawing/2014/main" id="{616350B8-F447-479E-B999-9A89F77257B1}"/>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25</a:t>
            </a:r>
          </a:p>
        </p:txBody>
      </p:sp>
    </p:spTree>
    <p:extLst>
      <p:ext uri="{BB962C8B-B14F-4D97-AF65-F5344CB8AC3E}">
        <p14:creationId xmlns:p14="http://schemas.microsoft.com/office/powerpoint/2010/main" val="1382282998"/>
      </p:ext>
    </p:extLst>
  </p:cSld>
</p:sld>
</file>

<file path=ppt/slides/slide2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3187AC72-787E-41FF-8A95-CFDCBBFD9AED}"/>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Collection and heating measurements</a:t>
            </a:r>
          </a:p>
        </p:txBody>
      </p:sp>
      <p:sp>
        <p:nvSpPr>
          <p:cNvPr id="2" name="">
            <a:extLst xmlns:a="http://schemas.openxmlformats.org/drawingml/2006/main">
              <a:ext uri="{FF2B5EF4-FFF2-40B4-BE49-F238E27FC236}">
                <a16:creationId xmlns:a16="http://schemas.microsoft.com/office/drawing/2014/main" id="{A9A1CB7F-3910-47DB-8731-5FF18BAED4F1}"/>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007F7A"/>
          </a:solidFill>
          <a:ln xmlns:a="http://schemas.openxmlformats.org/drawingml/2006/main" w="0">
            <a:noFill/>
          </a:ln>
        </p:spPr>
      </p:sp>
      <p:graphicFrame>
        <p:nvGraphicFramePr>
          <p:cNvPr id="9" name=""/>
          <p:cNvGraphicFramePr/>
          <p:nvPr/>
        </p:nvGraphicFramePr>
        <p:xfrm>
          <a:off xmlns:a="http://schemas.openxmlformats.org/drawingml/2006/main" x="609600" y="1685925"/>
          <a:ext xmlns:a="http://schemas.openxmlformats.org/drawingml/2006/main" cx="10972800" cy="3695700"/>
        </p:xfrm>
        <a:graphic xmlns:a="http://schemas.openxmlformats.org/drawingml/2006/main">
          <a:graphicData uri="http://schemas.openxmlformats.org/drawingml/2006/table">
            <a:tbl>
              <a:tblPr/>
              <a:tblGrid>
                <a:gridCol w="2190750"/>
                <a:gridCol w="4476750"/>
                <a:gridCol w="4305300"/>
              </a:tblGrid>
              <a:tr h="923925">
                <a:tc>
                  <a:txBody>
                    <a:bodyPr>
                      <a:noAutofit/>
                    </a:bodyPr>
                    <a:lstStyle/>
                    <a:p>
                      <a:r>
                        <a:rPr sz="1725" b="1">
                          <a:solidFill>
                            <a:srgbClr val="FFFFFF"/>
                          </a:solidFill>
                          <a:latin typeface="Arial"/>
                          <a:ea typeface="Arial"/>
                          <a:cs typeface="Arial"/>
                        </a:rPr>
                        <a:t>Utility</a:t>
                      </a:r>
                    </a:p>
                  </a:txBody>
                  <a:tcPr marL="91440" marR="91440" marT="45720" marB="45720">
                    <a:solidFill>
                      <a:srgbClr val="112B43"/>
                    </a:solidFill>
                  </a:tcPr>
                </a:tc>
                <a:tc>
                  <a:txBody>
                    <a:bodyPr>
                      <a:noAutofit/>
                    </a:bodyPr>
                    <a:lstStyle/>
                    <a:p>
                      <a:r>
                        <a:rPr sz="1725" b="1">
                          <a:solidFill>
                            <a:srgbClr val="FFFFFF"/>
                          </a:solidFill>
                          <a:latin typeface="Arial"/>
                          <a:ea typeface="Arial"/>
                          <a:cs typeface="Arial"/>
                        </a:rPr>
                        <a:t>Available measurements</a:t>
                      </a:r>
                    </a:p>
                  </a:txBody>
                  <a:tcPr marL="91440" marR="91440" marT="45720" marB="45720">
                    <a:solidFill>
                      <a:srgbClr val="112B43"/>
                    </a:solidFill>
                  </a:tcPr>
                </a:tc>
                <a:tc>
                  <a:txBody>
                    <a:bodyPr>
                      <a:noAutofit/>
                    </a:bodyPr>
                    <a:lstStyle/>
                    <a:p>
                      <a:r>
                        <a:rPr sz="1725" b="1">
                          <a:solidFill>
                            <a:srgbClr val="FFFFFF"/>
                          </a:solidFill>
                          <a:latin typeface="Arial"/>
                          <a:ea typeface="Arial"/>
                          <a:cs typeface="Arial"/>
                        </a:rPr>
                        <a:t>Field context</a:t>
                      </a:r>
                    </a:p>
                  </a:txBody>
                  <a:tcPr marL="91440" marR="91440" marT="45720" marB="45720">
                    <a:solidFill>
                      <a:srgbClr val="112B43"/>
                    </a:solidFill>
                  </a:tcPr>
                </a:tc>
              </a:tr>
              <a:tr h="923925">
                <a:tc>
                  <a:txBody>
                    <a:bodyPr>
                      <a:noAutofit/>
                    </a:bodyPr>
                    <a:lstStyle/>
                    <a:p>
                      <a:r>
                        <a:rPr sz="1725" b="0">
                          <a:solidFill>
                            <a:srgbClr val="183349"/>
                          </a:solidFill>
                          <a:latin typeface="Arial"/>
                          <a:ea typeface="Arial"/>
                          <a:cs typeface="Arial"/>
                        </a:rPr>
                        <a:t>Wastewater</a:t>
                      </a:r>
                    </a:p>
                  </a:txBody>
                  <a:tcPr marL="91440" marR="91440" marT="45720" marB="45720">
                    <a:solidFill>
                      <a:srgbClr val="EAF2F6"/>
                    </a:solidFill>
                  </a:tcPr>
                </a:tc>
                <a:tc>
                  <a:txBody>
                    <a:bodyPr>
                      <a:noAutofit/>
                    </a:bodyPr>
                    <a:lstStyle/>
                    <a:p>
                      <a:r>
                        <a:rPr sz="1725" b="0">
                          <a:solidFill>
                            <a:srgbClr val="183349"/>
                          </a:solidFill>
                          <a:latin typeface="Arial"/>
                          <a:ea typeface="Arial"/>
                          <a:cs typeface="Arial"/>
                        </a:rPr>
                        <a:t>Level m / flow L/s</a:t>
                      </a:r>
                    </a:p>
                  </a:txBody>
                  <a:tcPr marL="91440" marR="91440" marT="45720" marB="45720">
                    <a:solidFill>
                      <a:srgbClr val="EAF2F6"/>
                    </a:solidFill>
                  </a:tcPr>
                </a:tc>
                <a:tc>
                  <a:txBody>
                    <a:bodyPr>
                      <a:noAutofit/>
                    </a:bodyPr>
                    <a:lstStyle/>
                    <a:p>
                      <a:r>
                        <a:rPr sz="1725" b="0">
                          <a:solidFill>
                            <a:srgbClr val="183349"/>
                          </a:solidFill>
                          <a:latin typeface="Arial"/>
                          <a:ea typeface="Arial"/>
                          <a:cs typeface="Arial"/>
                        </a:rPr>
                        <a:t>Manhole, receiving works and flow direction</a:t>
                      </a:r>
                    </a:p>
                  </a:txBody>
                  <a:tcPr marL="91440" marR="91440" marT="45720" marB="45720">
                    <a:solidFill>
                      <a:srgbClr val="EAF2F6"/>
                    </a:solidFill>
                  </a:tcPr>
                </a:tc>
              </a:tr>
              <a:tr h="923925">
                <a:tc>
                  <a:txBody>
                    <a:bodyPr>
                      <a:noAutofit/>
                    </a:bodyPr>
                    <a:lstStyle/>
                    <a:p>
                      <a:r>
                        <a:rPr sz="1725" b="0">
                          <a:solidFill>
                            <a:srgbClr val="183349"/>
                          </a:solidFill>
                          <a:latin typeface="Arial"/>
                          <a:ea typeface="Arial"/>
                          <a:cs typeface="Arial"/>
                        </a:rPr>
                        <a:t>Stormwater</a:t>
                      </a:r>
                    </a:p>
                  </a:txBody>
                  <a:tcPr marL="91440" marR="91440" marT="45720" marB="45720">
                    <a:solidFill>
                      <a:srgbClr val="FFFFFF"/>
                    </a:solidFill>
                  </a:tcPr>
                </a:tc>
                <a:tc>
                  <a:txBody>
                    <a:bodyPr>
                      <a:noAutofit/>
                    </a:bodyPr>
                    <a:lstStyle/>
                    <a:p>
                      <a:r>
                        <a:rPr sz="1725" b="0">
                          <a:solidFill>
                            <a:srgbClr val="183349"/>
                          </a:solidFill>
                          <a:latin typeface="Arial"/>
                          <a:ea typeface="Arial"/>
                          <a:cs typeface="Arial"/>
                        </a:rPr>
                        <a:t>Rainfall mm/h / level m</a:t>
                      </a:r>
                    </a:p>
                  </a:txBody>
                  <a:tcPr marL="91440" marR="91440" marT="45720" marB="45720">
                    <a:solidFill>
                      <a:srgbClr val="FFFFFF"/>
                    </a:solidFill>
                  </a:tcPr>
                </a:tc>
                <a:tc>
                  <a:txBody>
                    <a:bodyPr>
                      <a:noAutofit/>
                    </a:bodyPr>
                    <a:lstStyle/>
                    <a:p>
                      <a:r>
                        <a:rPr sz="1725" b="0">
                          <a:solidFill>
                            <a:srgbClr val="183349"/>
                          </a:solidFill>
                          <a:latin typeface="Arial"/>
                          <a:ea typeface="Arial"/>
                          <a:cs typeface="Arial"/>
                        </a:rPr>
                        <a:t>Catchment, observation time and outfall</a:t>
                      </a:r>
                    </a:p>
                  </a:txBody>
                  <a:tcPr marL="91440" marR="91440" marT="45720" marB="45720">
                    <a:solidFill>
                      <a:srgbClr val="FFFFFF"/>
                    </a:solidFill>
                  </a:tcPr>
                </a:tc>
              </a:tr>
              <a:tr h="923925">
                <a:tc>
                  <a:txBody>
                    <a:bodyPr>
                      <a:noAutofit/>
                    </a:bodyPr>
                    <a:lstStyle/>
                    <a:p>
                      <a:r>
                        <a:rPr sz="1725" b="0">
                          <a:solidFill>
                            <a:srgbClr val="183349"/>
                          </a:solidFill>
                          <a:latin typeface="Arial"/>
                          <a:ea typeface="Arial"/>
                          <a:cs typeface="Arial"/>
                        </a:rPr>
                        <a:t>District heating</a:t>
                      </a:r>
                    </a:p>
                  </a:txBody>
                  <a:tcPr marL="91440" marR="91440" marT="45720" marB="45720">
                    <a:solidFill>
                      <a:srgbClr val="EAF2F6"/>
                    </a:solidFill>
                  </a:tcPr>
                </a:tc>
                <a:tc>
                  <a:txBody>
                    <a:bodyPr>
                      <a:noAutofit/>
                    </a:bodyPr>
                    <a:lstStyle/>
                    <a:p>
                      <a:r>
                        <a:rPr sz="1725" b="0">
                          <a:solidFill>
                            <a:srgbClr val="183349"/>
                          </a:solidFill>
                          <a:latin typeface="Arial"/>
                          <a:ea typeface="Arial"/>
                          <a:cs typeface="Arial"/>
                        </a:rPr>
                        <a:t>Temperature °C / energy kWh</a:t>
                      </a:r>
                    </a:p>
                  </a:txBody>
                  <a:tcPr marL="91440" marR="91440" marT="45720" marB="45720">
                    <a:solidFill>
                      <a:srgbClr val="EAF2F6"/>
                    </a:solidFill>
                  </a:tcPr>
                </a:tc>
                <a:tc>
                  <a:txBody>
                    <a:bodyPr>
                      <a:noAutofit/>
                    </a:bodyPr>
                    <a:lstStyle/>
                    <a:p>
                      <a:r>
                        <a:rPr sz="1725" b="0">
                          <a:solidFill>
                            <a:srgbClr val="183349"/>
                          </a:solidFill>
                          <a:latin typeface="Arial"/>
                          <a:ea typeface="Arial"/>
                          <a:cs typeface="Arial"/>
                        </a:rPr>
                        <a:t>Supply/return context and accounting period</a:t>
                      </a:r>
                    </a:p>
                  </a:txBody>
                  <a:tcPr marL="91440" marR="91440" marT="45720" marB="45720">
                    <a:solidFill>
                      <a:srgbClr val="EAF2F6"/>
                    </a:solidFill>
                  </a:tcPr>
                </a:tc>
              </a:tr>
            </a:tbl>
          </a:graphicData>
        </a:graphic>
      </p:graphicFrame>
      <p:sp>
        <p:nvSpPr>
          <p:cNvPr id="4" name="">
            <a:extLst xmlns:a="http://schemas.openxmlformats.org/drawingml/2006/main">
              <a:ext uri="{FF2B5EF4-FFF2-40B4-BE49-F238E27FC236}">
                <a16:creationId xmlns:a16="http://schemas.microsoft.com/office/drawing/2014/main" id="{FC41B9A2-6C88-4EA1-88F4-62F50600D55B}"/>
              </a:ext>
            </a:extLst>
          </p:cNvPr>
          <p:cNvSpPr>
            <a:spLocks xmlns:a="http://schemas.openxmlformats.org/drawingml/2006/main" noGrp="1"/>
          </p:cNvSpPr>
          <p:nvPr/>
        </p:nvSpPr>
        <p:spPr>
          <a:xfrm xmlns:a="http://schemas.openxmlformats.org/drawingml/2006/main">
            <a:off x="609600" y="576262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597182"/>
                </a:solidFill>
                <a:latin typeface="Arial"/>
                <a:ea typeface="Arial"/>
                <a:cs typeface="Arial"/>
              </a:defRPr>
            </a:pPr>
            <a:r>
              <a:rPr sz="1725" b="0">
                <a:solidFill>
                  <a:srgbClr val="597182"/>
                </a:solidFill>
                <a:latin typeface="Arial"/>
                <a:ea typeface="Arial"/>
                <a:cs typeface="Arial"/>
              </a:rPr>
              <a:t>Use the metric exactly as displayed. Explain whether a temperature is supply or return in the note.</a:t>
            </a:r>
          </a:p>
        </p:txBody>
      </p:sp>
      <p:sp>
        <p:nvSpPr>
          <p:cNvPr id="5" name="">
            <a:extLst xmlns:a="http://schemas.openxmlformats.org/drawingml/2006/main">
              <a:ext uri="{FF2B5EF4-FFF2-40B4-BE49-F238E27FC236}">
                <a16:creationId xmlns:a16="http://schemas.microsoft.com/office/drawing/2014/main" id="{A9B744B9-D525-4470-991C-C89E1AA4996B}"/>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Mobile manual / 0.5</a:t>
            </a:r>
          </a:p>
        </p:txBody>
      </p:sp>
      <p:sp>
        <p:nvSpPr>
          <p:cNvPr id="6" name="">
            <a:extLst xmlns:a="http://schemas.openxmlformats.org/drawingml/2006/main">
              <a:ext uri="{FF2B5EF4-FFF2-40B4-BE49-F238E27FC236}">
                <a16:creationId xmlns:a16="http://schemas.microsoft.com/office/drawing/2014/main" id="{B7718F4A-9FFD-420A-9066-4FAA84933C7F}"/>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26</a:t>
            </a:r>
          </a:p>
        </p:txBody>
      </p:sp>
    </p:spTree>
    <p:extLst>
      <p:ext uri="{BB962C8B-B14F-4D97-AF65-F5344CB8AC3E}">
        <p14:creationId xmlns:p14="http://schemas.microsoft.com/office/powerpoint/2010/main" val="2043190187"/>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B5970998-8B60-4D05-A858-3E8DA949B2FC}"/>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Completing a work order</a:t>
            </a:r>
          </a:p>
        </p:txBody>
      </p:sp>
      <p:sp>
        <p:nvSpPr>
          <p:cNvPr id="2" name="">
            <a:extLst xmlns:a="http://schemas.openxmlformats.org/drawingml/2006/main">
              <a:ext uri="{FF2B5EF4-FFF2-40B4-BE49-F238E27FC236}">
                <a16:creationId xmlns:a16="http://schemas.microsoft.com/office/drawing/2014/main" id="{DB8D0FE3-04B0-4013-AD04-7B317BE76FBE}"/>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007F7A"/>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DF3FF456-359B-41A5-AA0A-CCAC5F6F695A}"/>
              </a:ext>
            </a:extLst>
          </p:cNvPr>
          <p:cNvSpPr>
            <a:spLocks xmlns:a="http://schemas.openxmlformats.org/drawingml/2006/main" noGrp="1"/>
          </p:cNvSpPr>
          <p:nvPr/>
        </p:nvSpPr>
        <p:spPr>
          <a:xfrm xmlns:a="http://schemas.openxmlformats.org/drawingml/2006/main">
            <a:off x="609600" y="1457325"/>
            <a:ext cx="109728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007F7A"/>
                </a:solidFill>
                <a:latin typeface="Arial"/>
                <a:ea typeface="Arial"/>
                <a:cs typeface="Arial"/>
              </a:defRPr>
            </a:pPr>
            <a:r>
              <a:rPr sz="1500" b="1">
                <a:solidFill>
                  <a:srgbClr val="007F7A"/>
                </a:solidFill>
                <a:latin typeface="Arial"/>
                <a:ea typeface="Arial"/>
                <a:cs typeface="Arial"/>
              </a:rPr>
              <a:t>Field / Engineer / Administrator</a:t>
            </a:r>
          </a:p>
        </p:txBody>
      </p:sp>
      <p:sp>
        <p:nvSpPr>
          <p:cNvPr id="4" name="">
            <a:extLst xmlns:a="http://schemas.openxmlformats.org/drawingml/2006/main">
              <a:ext uri="{FF2B5EF4-FFF2-40B4-BE49-F238E27FC236}">
                <a16:creationId xmlns:a16="http://schemas.microsoft.com/office/drawing/2014/main" id="{362FFF21-E7B2-4274-9110-242A0D73BB9B}"/>
              </a:ext>
            </a:extLst>
          </p:cNvPr>
          <p:cNvSpPr>
            <a:spLocks xmlns:a="http://schemas.openxmlformats.org/drawingml/2006/main" noGrp="1"/>
          </p:cNvSpPr>
          <p:nvPr/>
        </p:nvSpPr>
        <p:spPr>
          <a:xfrm xmlns:a="http://schemas.openxmlformats.org/drawingml/2006/main">
            <a:off x="609600" y="200977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007F7A"/>
                </a:solidFill>
                <a:latin typeface="Arial"/>
                <a:ea typeface="Arial"/>
                <a:cs typeface="Arial"/>
              </a:defRPr>
            </a:pPr>
            <a:r>
              <a:rPr sz="2400" b="1">
                <a:solidFill>
                  <a:srgbClr val="007F7A"/>
                </a:solidFill>
                <a:latin typeface="Arial"/>
                <a:ea typeface="Arial"/>
                <a:cs typeface="Arial"/>
              </a:rPr>
              <a:t>01</a:t>
            </a:r>
          </a:p>
        </p:txBody>
      </p:sp>
      <p:sp>
        <p:nvSpPr>
          <p:cNvPr id="5" name="">
            <a:extLst xmlns:a="http://schemas.openxmlformats.org/drawingml/2006/main">
              <a:ext uri="{FF2B5EF4-FFF2-40B4-BE49-F238E27FC236}">
                <a16:creationId xmlns:a16="http://schemas.microsoft.com/office/drawing/2014/main" id="{D84234AF-7EBB-4CF1-A82F-3E5A125DD634}"/>
              </a:ext>
            </a:extLst>
          </p:cNvPr>
          <p:cNvSpPr>
            <a:spLocks xmlns:a="http://schemas.openxmlformats.org/drawingml/2006/main" noGrp="1"/>
          </p:cNvSpPr>
          <p:nvPr/>
        </p:nvSpPr>
        <p:spPr>
          <a:xfrm xmlns:a="http://schemas.openxmlformats.org/drawingml/2006/main">
            <a:off x="1409700" y="200977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Confirm In progress</a:t>
            </a:r>
          </a:p>
        </p:txBody>
      </p:sp>
      <p:sp>
        <p:nvSpPr>
          <p:cNvPr id="6" name="">
            <a:extLst xmlns:a="http://schemas.openxmlformats.org/drawingml/2006/main">
              <a:ext uri="{FF2B5EF4-FFF2-40B4-BE49-F238E27FC236}">
                <a16:creationId xmlns:a16="http://schemas.microsoft.com/office/drawing/2014/main" id="{26027174-24A5-4EB7-A3C5-988FF1D2E0C6}"/>
              </a:ext>
            </a:extLst>
          </p:cNvPr>
          <p:cNvSpPr>
            <a:spLocks xmlns:a="http://schemas.openxmlformats.org/drawingml/2006/main" noGrp="1"/>
          </p:cNvSpPr>
          <p:nvPr/>
        </p:nvSpPr>
        <p:spPr>
          <a:xfrm xmlns:a="http://schemas.openxmlformats.org/drawingml/2006/main">
            <a:off x="1409700" y="240982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Refresh the job after its start transition has synchronized. Review the current work revision.</a:t>
            </a:r>
          </a:p>
        </p:txBody>
      </p:sp>
      <p:sp>
        <p:nvSpPr>
          <p:cNvPr id="7" name="">
            <a:extLst xmlns:a="http://schemas.openxmlformats.org/drawingml/2006/main">
              <a:ext uri="{FF2B5EF4-FFF2-40B4-BE49-F238E27FC236}">
                <a16:creationId xmlns:a16="http://schemas.microsoft.com/office/drawing/2014/main" id="{69008B3A-014A-4F49-B225-387D9C6336FA}"/>
              </a:ext>
            </a:extLst>
          </p:cNvPr>
          <p:cNvSpPr>
            <a:spLocks xmlns:a="http://schemas.openxmlformats.org/drawingml/2006/main" noGrp="1"/>
          </p:cNvSpPr>
          <p:nvPr/>
        </p:nvSpPr>
        <p:spPr>
          <a:xfrm xmlns:a="http://schemas.openxmlformats.org/drawingml/2006/main">
            <a:off x="609600" y="3143250"/>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007F7A"/>
                </a:solidFill>
                <a:latin typeface="Arial"/>
                <a:ea typeface="Arial"/>
                <a:cs typeface="Arial"/>
              </a:defRPr>
            </a:pPr>
            <a:r>
              <a:rPr sz="2400" b="1">
                <a:solidFill>
                  <a:srgbClr val="007F7A"/>
                </a:solidFill>
                <a:latin typeface="Arial"/>
                <a:ea typeface="Arial"/>
                <a:cs typeface="Arial"/>
              </a:rPr>
              <a:t>02</a:t>
            </a:r>
          </a:p>
        </p:txBody>
      </p:sp>
      <p:sp>
        <p:nvSpPr>
          <p:cNvPr id="8" name="">
            <a:extLst xmlns:a="http://schemas.openxmlformats.org/drawingml/2006/main">
              <a:ext uri="{FF2B5EF4-FFF2-40B4-BE49-F238E27FC236}">
                <a16:creationId xmlns:a16="http://schemas.microsoft.com/office/drawing/2014/main" id="{84DB778C-79C1-416B-862B-D6219FB00E4F}"/>
              </a:ext>
            </a:extLst>
          </p:cNvPr>
          <p:cNvSpPr>
            <a:spLocks xmlns:a="http://schemas.openxmlformats.org/drawingml/2006/main" noGrp="1"/>
          </p:cNvSpPr>
          <p:nvPr/>
        </p:nvSpPr>
        <p:spPr>
          <a:xfrm xmlns:a="http://schemas.openxmlformats.org/drawingml/2006/main">
            <a:off x="1409700" y="3143250"/>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Complete the evidence</a:t>
            </a:r>
          </a:p>
        </p:txBody>
      </p:sp>
      <p:sp>
        <p:nvSpPr>
          <p:cNvPr id="9" name="">
            <a:extLst xmlns:a="http://schemas.openxmlformats.org/drawingml/2006/main">
              <a:ext uri="{FF2B5EF4-FFF2-40B4-BE49-F238E27FC236}">
                <a16:creationId xmlns:a16="http://schemas.microsoft.com/office/drawing/2014/main" id="{ABD1D470-6329-46CE-BE81-B658D5EE73CE}"/>
              </a:ext>
            </a:extLst>
          </p:cNvPr>
          <p:cNvSpPr>
            <a:spLocks xmlns:a="http://schemas.openxmlformats.org/drawingml/2006/main" noGrp="1"/>
          </p:cNvSpPr>
          <p:nvPr/>
        </p:nvSpPr>
        <p:spPr>
          <a:xfrm xmlns:a="http://schemas.openxmlformats.org/drawingml/2006/main">
            <a:off x="1409700" y="3543300"/>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Mark every required checklist item and enter Findings and completion evidence.</a:t>
            </a:r>
          </a:p>
        </p:txBody>
      </p:sp>
      <p:sp>
        <p:nvSpPr>
          <p:cNvPr id="10" name="">
            <a:extLst xmlns:a="http://schemas.openxmlformats.org/drawingml/2006/main">
              <a:ext uri="{FF2B5EF4-FFF2-40B4-BE49-F238E27FC236}">
                <a16:creationId xmlns:a16="http://schemas.microsoft.com/office/drawing/2014/main" id="{AD054C8A-C63C-4303-A36E-083A62C55EDC}"/>
              </a:ext>
            </a:extLst>
          </p:cNvPr>
          <p:cNvSpPr>
            <a:spLocks xmlns:a="http://schemas.openxmlformats.org/drawingml/2006/main" noGrp="1"/>
          </p:cNvSpPr>
          <p:nvPr/>
        </p:nvSpPr>
        <p:spPr>
          <a:xfrm xmlns:a="http://schemas.openxmlformats.org/drawingml/2006/main">
            <a:off x="609600" y="427672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007F7A"/>
                </a:solidFill>
                <a:latin typeface="Arial"/>
                <a:ea typeface="Arial"/>
                <a:cs typeface="Arial"/>
              </a:defRPr>
            </a:pPr>
            <a:r>
              <a:rPr sz="2400" b="1">
                <a:solidFill>
                  <a:srgbClr val="007F7A"/>
                </a:solidFill>
                <a:latin typeface="Arial"/>
                <a:ea typeface="Arial"/>
                <a:cs typeface="Arial"/>
              </a:rPr>
              <a:t>03</a:t>
            </a:r>
          </a:p>
        </p:txBody>
      </p:sp>
      <p:sp>
        <p:nvSpPr>
          <p:cNvPr id="11" name="">
            <a:extLst xmlns:a="http://schemas.openxmlformats.org/drawingml/2006/main">
              <a:ext uri="{FF2B5EF4-FFF2-40B4-BE49-F238E27FC236}">
                <a16:creationId xmlns:a16="http://schemas.microsoft.com/office/drawing/2014/main" id="{095F64B1-7264-42A9-A053-DC92A30952F1}"/>
              </a:ext>
            </a:extLst>
          </p:cNvPr>
          <p:cNvSpPr>
            <a:spLocks xmlns:a="http://schemas.openxmlformats.org/drawingml/2006/main" noGrp="1"/>
          </p:cNvSpPr>
          <p:nvPr/>
        </p:nvSpPr>
        <p:spPr>
          <a:xfrm xmlns:a="http://schemas.openxmlformats.org/drawingml/2006/main">
            <a:off x="1409700" y="427672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Queue and confirm completion</a:t>
            </a:r>
          </a:p>
        </p:txBody>
      </p:sp>
      <p:sp>
        <p:nvSpPr>
          <p:cNvPr id="12" name="">
            <a:extLst xmlns:a="http://schemas.openxmlformats.org/drawingml/2006/main">
              <a:ext uri="{FF2B5EF4-FFF2-40B4-BE49-F238E27FC236}">
                <a16:creationId xmlns:a16="http://schemas.microsoft.com/office/drawing/2014/main" id="{B007FFAD-BC27-4518-AAE8-C423F46FAAD7}"/>
              </a:ext>
            </a:extLst>
          </p:cNvPr>
          <p:cNvSpPr>
            <a:spLocks xmlns:a="http://schemas.openxmlformats.org/drawingml/2006/main" noGrp="1"/>
          </p:cNvSpPr>
          <p:nvPr/>
        </p:nvSpPr>
        <p:spPr>
          <a:xfrm xmlns:a="http://schemas.openxmlformats.org/drawingml/2006/main">
            <a:off x="1409700" y="467677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Tap Queue completion. Sync in Outbox, then refresh and confirm Completed in the shared work record.</a:t>
            </a:r>
          </a:p>
        </p:txBody>
      </p:sp>
      <p:sp>
        <p:nvSpPr>
          <p:cNvPr id="13" name="">
            <a:extLst xmlns:a="http://schemas.openxmlformats.org/drawingml/2006/main">
              <a:ext uri="{FF2B5EF4-FFF2-40B4-BE49-F238E27FC236}">
                <a16:creationId xmlns:a16="http://schemas.microsoft.com/office/drawing/2014/main" id="{0D03A151-12A7-4E17-891C-512611F5894E}"/>
              </a:ext>
            </a:extLst>
          </p:cNvPr>
          <p:cNvSpPr>
            <a:spLocks xmlns:a="http://schemas.openxmlformats.org/drawingml/2006/main" noGrp="1"/>
          </p:cNvSpPr>
          <p:nvPr/>
        </p:nvSpPr>
        <p:spPr>
          <a:xfrm xmlns:a="http://schemas.openxmlformats.org/drawingml/2006/main">
            <a:off x="609600" y="5581650"/>
            <a:ext cx="10972800" cy="19050"/>
          </a:xfrm>
          <a:prstGeom xmlns:a="http://schemas.openxmlformats.org/drawingml/2006/main" prst="rect">
            <a:avLst/>
          </a:prstGeom>
          <a:solidFill xmlns:a="http://schemas.openxmlformats.org/drawingml/2006/main">
            <a:srgbClr val="D6E2E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145FAE86-DC61-4C4A-931A-60CD05F24904}"/>
              </a:ext>
            </a:extLst>
          </p:cNvPr>
          <p:cNvSpPr>
            <a:spLocks xmlns:a="http://schemas.openxmlformats.org/drawingml/2006/main" noGrp="1"/>
          </p:cNvSpPr>
          <p:nvPr/>
        </p:nvSpPr>
        <p:spPr>
          <a:xfrm xmlns:a="http://schemas.openxmlformats.org/drawingml/2006/main">
            <a:off x="609600" y="5753100"/>
            <a:ext cx="109061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007F7A"/>
                </a:solidFill>
                <a:latin typeface="Arial"/>
                <a:ea typeface="Arial"/>
                <a:cs typeface="Arial"/>
              </a:defRPr>
            </a:pPr>
            <a:r>
              <a:rPr sz="1725" b="1">
                <a:solidFill>
                  <a:srgbClr val="007F7A"/>
                </a:solidFill>
                <a:latin typeface="Arial"/>
                <a:ea typeface="Arial"/>
                <a:cs typeface="Arial"/>
              </a:rPr>
              <a:t>Check: all checklist items and at least ten characters of completion evidence are required.</a:t>
            </a:r>
          </a:p>
        </p:txBody>
      </p:sp>
      <p:sp>
        <p:nvSpPr>
          <p:cNvPr id="15" name="">
            <a:extLst xmlns:a="http://schemas.openxmlformats.org/drawingml/2006/main">
              <a:ext uri="{FF2B5EF4-FFF2-40B4-BE49-F238E27FC236}">
                <a16:creationId xmlns:a16="http://schemas.microsoft.com/office/drawing/2014/main" id="{9D4FAA1B-3D35-42A5-9131-1BEF3A342182}"/>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Mobile manual / 0.5</a:t>
            </a:r>
          </a:p>
        </p:txBody>
      </p:sp>
      <p:sp>
        <p:nvSpPr>
          <p:cNvPr id="16" name="">
            <a:extLst xmlns:a="http://schemas.openxmlformats.org/drawingml/2006/main">
              <a:ext uri="{FF2B5EF4-FFF2-40B4-BE49-F238E27FC236}">
                <a16:creationId xmlns:a16="http://schemas.microsoft.com/office/drawing/2014/main" id="{7FE9A950-2A0E-4889-8FCF-463BC8779A11}"/>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27</a:t>
            </a:r>
          </a:p>
        </p:txBody>
      </p:sp>
    </p:spTree>
    <p:extLst>
      <p:ext uri="{BB962C8B-B14F-4D97-AF65-F5344CB8AC3E}">
        <p14:creationId xmlns:p14="http://schemas.microsoft.com/office/powerpoint/2010/main" val="1861068425"/>
      </p:ext>
    </p:extLst>
  </p:cSld>
</p:sld>
</file>

<file path=ppt/slides/slide2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A5D6132A-FAB9-47F8-91AE-5B57FEAC6F54}"/>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Completion checks and handover</a:t>
            </a:r>
          </a:p>
        </p:txBody>
      </p:sp>
      <p:sp>
        <p:nvSpPr>
          <p:cNvPr id="2" name="">
            <a:extLst xmlns:a="http://schemas.openxmlformats.org/drawingml/2006/main">
              <a:ext uri="{FF2B5EF4-FFF2-40B4-BE49-F238E27FC236}">
                <a16:creationId xmlns:a16="http://schemas.microsoft.com/office/drawing/2014/main" id="{9F720B86-91E0-49CC-8E23-AEE4DD2F9212}"/>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007F7A"/>
          </a:solidFill>
          <a:ln xmlns:a="http://schemas.openxmlformats.org/drawingml/2006/main" w="0">
            <a:noFill/>
          </a:ln>
        </p:spPr>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4061658627114642"/>
          <a:stretch xmlns:a="http://schemas.openxmlformats.org/drawingml/2006/main"/>
        </p:blipFill>
        <p:spPr>
          <a:xfrm xmlns:a="http://schemas.openxmlformats.org/drawingml/2006/main">
            <a:off x="873071" y="1495425"/>
            <a:ext cx="2387708" cy="48577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AB10FD1-5473-4D98-897D-AE354F89D026}"/>
              </a:ext>
            </a:extLst>
          </p:cNvPr>
          <p:cNvSpPr>
            <a:spLocks xmlns:a="http://schemas.openxmlformats.org/drawingml/2006/main" noGrp="1"/>
          </p:cNvSpPr>
          <p:nvPr/>
        </p:nvSpPr>
        <p:spPr>
          <a:xfrm xmlns:a="http://schemas.openxmlformats.org/drawingml/2006/main">
            <a:off x="3905250" y="1800225"/>
            <a:ext cx="6096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007F7A"/>
                </a:solidFill>
                <a:latin typeface="Arial"/>
                <a:ea typeface="Arial"/>
                <a:cs typeface="Arial"/>
              </a:defRPr>
            </a:pPr>
            <a:r>
              <a:rPr sz="2250" b="1">
                <a:solidFill>
                  <a:srgbClr val="007F7A"/>
                </a:solidFill>
                <a:latin typeface="Arial"/>
                <a:ea typeface="Arial"/>
                <a:cs typeface="Arial"/>
              </a:rPr>
              <a:t>01</a:t>
            </a:r>
          </a:p>
        </p:txBody>
      </p:sp>
      <p:sp>
        <p:nvSpPr>
          <p:cNvPr id="5" name="">
            <a:extLst xmlns:a="http://schemas.openxmlformats.org/drawingml/2006/main">
              <a:ext uri="{FF2B5EF4-FFF2-40B4-BE49-F238E27FC236}">
                <a16:creationId xmlns:a16="http://schemas.microsoft.com/office/drawing/2014/main" id="{C176CB42-C1DF-4409-B3F5-D0553C1AD8BD}"/>
              </a:ext>
            </a:extLst>
          </p:cNvPr>
          <p:cNvSpPr>
            <a:spLocks xmlns:a="http://schemas.openxmlformats.org/drawingml/2006/main" noGrp="1"/>
          </p:cNvSpPr>
          <p:nvPr/>
        </p:nvSpPr>
        <p:spPr>
          <a:xfrm xmlns:a="http://schemas.openxmlformats.org/drawingml/2006/main">
            <a:off x="4591050" y="1790700"/>
            <a:ext cx="6762750" cy="1162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349"/>
                </a:solidFill>
                <a:latin typeface="Arial"/>
                <a:ea typeface="Arial"/>
                <a:cs typeface="Arial"/>
              </a:defRPr>
            </a:pPr>
            <a:r>
              <a:rPr sz="1950" b="0">
                <a:solidFill>
                  <a:srgbClr val="183349"/>
                </a:solidFill>
                <a:latin typeface="Arial"/>
                <a:ea typeface="Arial"/>
                <a:cs typeface="Arial"/>
              </a:rPr>
              <a:t>After the start receipt, the checklist becomes editable.</a:t>
            </a:r>
          </a:p>
        </p:txBody>
      </p:sp>
      <p:sp>
        <p:nvSpPr>
          <p:cNvPr id="6" name="">
            <a:extLst xmlns:a="http://schemas.openxmlformats.org/drawingml/2006/main">
              <a:ext uri="{FF2B5EF4-FFF2-40B4-BE49-F238E27FC236}">
                <a16:creationId xmlns:a16="http://schemas.microsoft.com/office/drawing/2014/main" id="{13A21C62-EFA1-4F9E-BE46-B2F65AB6B37E}"/>
              </a:ext>
            </a:extLst>
          </p:cNvPr>
          <p:cNvSpPr>
            <a:spLocks xmlns:a="http://schemas.openxmlformats.org/drawingml/2006/main" noGrp="1"/>
          </p:cNvSpPr>
          <p:nvPr/>
        </p:nvSpPr>
        <p:spPr>
          <a:xfrm xmlns:a="http://schemas.openxmlformats.org/drawingml/2006/main">
            <a:off x="3905250" y="3162300"/>
            <a:ext cx="6096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007F7A"/>
                </a:solidFill>
                <a:latin typeface="Arial"/>
                <a:ea typeface="Arial"/>
                <a:cs typeface="Arial"/>
              </a:defRPr>
            </a:pPr>
            <a:r>
              <a:rPr sz="2250" b="1">
                <a:solidFill>
                  <a:srgbClr val="007F7A"/>
                </a:solidFill>
                <a:latin typeface="Arial"/>
                <a:ea typeface="Arial"/>
                <a:cs typeface="Arial"/>
              </a:rPr>
              <a:t>02</a:t>
            </a:r>
          </a:p>
        </p:txBody>
      </p:sp>
      <p:sp>
        <p:nvSpPr>
          <p:cNvPr id="7" name="">
            <a:extLst xmlns:a="http://schemas.openxmlformats.org/drawingml/2006/main">
              <a:ext uri="{FF2B5EF4-FFF2-40B4-BE49-F238E27FC236}">
                <a16:creationId xmlns:a16="http://schemas.microsoft.com/office/drawing/2014/main" id="{A17448BE-A299-43AC-A988-FCB14F009151}"/>
              </a:ext>
            </a:extLst>
          </p:cNvPr>
          <p:cNvSpPr>
            <a:spLocks xmlns:a="http://schemas.openxmlformats.org/drawingml/2006/main" noGrp="1"/>
          </p:cNvSpPr>
          <p:nvPr/>
        </p:nvSpPr>
        <p:spPr>
          <a:xfrm xmlns:a="http://schemas.openxmlformats.org/drawingml/2006/main">
            <a:off x="4591050" y="3152775"/>
            <a:ext cx="6762750" cy="1162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349"/>
                </a:solidFill>
                <a:latin typeface="Arial"/>
                <a:ea typeface="Arial"/>
                <a:cs typeface="Arial"/>
              </a:defRPr>
            </a:pPr>
            <a:r>
              <a:rPr sz="1950" b="0">
                <a:solidFill>
                  <a:srgbClr val="183349"/>
                </a:solidFill>
                <a:latin typeface="Arial"/>
                <a:ea typeface="Arial"/>
                <a:cs typeface="Arial"/>
              </a:rPr>
              <a:t>Complete every required check and record findings in Handover evidence.</a:t>
            </a:r>
          </a:p>
        </p:txBody>
      </p:sp>
      <p:sp>
        <p:nvSpPr>
          <p:cNvPr id="8" name="">
            <a:extLst xmlns:a="http://schemas.openxmlformats.org/drawingml/2006/main">
              <a:ext uri="{FF2B5EF4-FFF2-40B4-BE49-F238E27FC236}">
                <a16:creationId xmlns:a16="http://schemas.microsoft.com/office/drawing/2014/main" id="{B5359E4F-8FCF-4C88-B9C1-A40AFB0BD840}"/>
              </a:ext>
            </a:extLst>
          </p:cNvPr>
          <p:cNvSpPr>
            <a:spLocks xmlns:a="http://schemas.openxmlformats.org/drawingml/2006/main" noGrp="1"/>
          </p:cNvSpPr>
          <p:nvPr/>
        </p:nvSpPr>
        <p:spPr>
          <a:xfrm xmlns:a="http://schemas.openxmlformats.org/drawingml/2006/main">
            <a:off x="3905250" y="4524375"/>
            <a:ext cx="6096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007F7A"/>
                </a:solidFill>
                <a:latin typeface="Arial"/>
                <a:ea typeface="Arial"/>
                <a:cs typeface="Arial"/>
              </a:defRPr>
            </a:pPr>
            <a:r>
              <a:rPr sz="2250" b="1">
                <a:solidFill>
                  <a:srgbClr val="007F7A"/>
                </a:solidFill>
                <a:latin typeface="Arial"/>
                <a:ea typeface="Arial"/>
                <a:cs typeface="Arial"/>
              </a:rPr>
              <a:t>03</a:t>
            </a:r>
          </a:p>
        </p:txBody>
      </p:sp>
      <p:sp>
        <p:nvSpPr>
          <p:cNvPr id="9" name="">
            <a:extLst xmlns:a="http://schemas.openxmlformats.org/drawingml/2006/main">
              <a:ext uri="{FF2B5EF4-FFF2-40B4-BE49-F238E27FC236}">
                <a16:creationId xmlns:a16="http://schemas.microsoft.com/office/drawing/2014/main" id="{2D48943B-00E8-4AB0-B8B7-60AEF1B9063A}"/>
              </a:ext>
            </a:extLst>
          </p:cNvPr>
          <p:cNvSpPr>
            <a:spLocks xmlns:a="http://schemas.openxmlformats.org/drawingml/2006/main" noGrp="1"/>
          </p:cNvSpPr>
          <p:nvPr/>
        </p:nvSpPr>
        <p:spPr>
          <a:xfrm xmlns:a="http://schemas.openxmlformats.org/drawingml/2006/main">
            <a:off x="4591050" y="4514850"/>
            <a:ext cx="6762750" cy="1162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349"/>
                </a:solidFill>
                <a:latin typeface="Arial"/>
                <a:ea typeface="Arial"/>
                <a:cs typeface="Arial"/>
              </a:defRPr>
            </a:pPr>
            <a:r>
              <a:rPr sz="1950" b="0">
                <a:solidFill>
                  <a:srgbClr val="183349"/>
                </a:solidFill>
                <a:latin typeface="Arial"/>
                <a:ea typeface="Arial"/>
                <a:cs typeface="Arial"/>
              </a:rPr>
              <a:t>Queue completion, then synchronize and verify the server receipt. This screen shows the action before submission.</a:t>
            </a:r>
          </a:p>
        </p:txBody>
      </p:sp>
      <p:sp>
        <p:nvSpPr>
          <p:cNvPr id="10" name="">
            <a:extLst xmlns:a="http://schemas.openxmlformats.org/drawingml/2006/main">
              <a:ext uri="{FF2B5EF4-FFF2-40B4-BE49-F238E27FC236}">
                <a16:creationId xmlns:a16="http://schemas.microsoft.com/office/drawing/2014/main" id="{AE939397-DFEE-4AEA-B6EB-CEA0949E2A9D}"/>
              </a:ext>
            </a:extLst>
          </p:cNvPr>
          <p:cNvSpPr>
            <a:spLocks xmlns:a="http://schemas.openxmlformats.org/drawingml/2006/main" noGrp="1"/>
          </p:cNvSpPr>
          <p:nvPr/>
        </p:nvSpPr>
        <p:spPr>
          <a:xfrm xmlns:a="http://schemas.openxmlformats.org/drawingml/2006/main">
            <a:off x="3905250" y="6057900"/>
            <a:ext cx="74771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97182"/>
                </a:solidFill>
                <a:latin typeface="Arial"/>
                <a:ea typeface="Arial"/>
                <a:cs typeface="Arial"/>
              </a:defRPr>
            </a:pPr>
            <a:r>
              <a:rPr sz="1350" b="0">
                <a:solidFill>
                  <a:srgbClr val="597182"/>
                </a:solidFill>
                <a:latin typeface="Arial"/>
                <a:ea typeface="Arial"/>
                <a:cs typeface="Arial"/>
              </a:rPr>
              <a:t>iOS native app · release 0.5 · synthetic training data</a:t>
            </a:r>
          </a:p>
        </p:txBody>
      </p:sp>
      <p:sp>
        <p:nvSpPr>
          <p:cNvPr id="11" name="">
            <a:extLst xmlns:a="http://schemas.openxmlformats.org/drawingml/2006/main">
              <a:ext uri="{FF2B5EF4-FFF2-40B4-BE49-F238E27FC236}">
                <a16:creationId xmlns:a16="http://schemas.microsoft.com/office/drawing/2014/main" id="{6106BFBC-4F89-41C0-A23F-CF576A8BC308}"/>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Mobile manual / 0.5</a:t>
            </a:r>
          </a:p>
        </p:txBody>
      </p:sp>
      <p:sp>
        <p:nvSpPr>
          <p:cNvPr id="12" name="">
            <a:extLst xmlns:a="http://schemas.openxmlformats.org/drawingml/2006/main">
              <a:ext uri="{FF2B5EF4-FFF2-40B4-BE49-F238E27FC236}">
                <a16:creationId xmlns:a16="http://schemas.microsoft.com/office/drawing/2014/main" id="{5B0D0E30-1171-4E49-BAA2-27C345C95370}"/>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28</a:t>
            </a:r>
          </a:p>
        </p:txBody>
      </p:sp>
    </p:spTree>
    <p:extLst>
      <p:ext uri="{BB962C8B-B14F-4D97-AF65-F5344CB8AC3E}">
        <p14:creationId xmlns:p14="http://schemas.microsoft.com/office/powerpoint/2010/main" val="1399409031"/>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2BAFFC6C-8BA5-4512-A1D7-8724D573E1B6}"/>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Outbox and server receipts</a:t>
            </a:r>
          </a:p>
        </p:txBody>
      </p:sp>
      <p:sp>
        <p:nvSpPr>
          <p:cNvPr id="2" name="">
            <a:extLst xmlns:a="http://schemas.openxmlformats.org/drawingml/2006/main">
              <a:ext uri="{FF2B5EF4-FFF2-40B4-BE49-F238E27FC236}">
                <a16:creationId xmlns:a16="http://schemas.microsoft.com/office/drawing/2014/main" id="{FB6CA2EC-D895-423F-B157-AECB613BCCB4}"/>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007F7A"/>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BF7B74BC-73A1-43CD-BD86-D9EF638EEE98}"/>
              </a:ext>
            </a:extLst>
          </p:cNvPr>
          <p:cNvSpPr>
            <a:spLocks xmlns:a="http://schemas.openxmlformats.org/drawingml/2006/main" noGrp="1"/>
          </p:cNvSpPr>
          <p:nvPr/>
        </p:nvSpPr>
        <p:spPr>
          <a:xfrm xmlns:a="http://schemas.openxmlformats.org/drawingml/2006/main">
            <a:off x="609600" y="1457325"/>
            <a:ext cx="109728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007F7A"/>
                </a:solidFill>
                <a:latin typeface="Arial"/>
                <a:ea typeface="Arial"/>
                <a:cs typeface="Arial"/>
              </a:defRPr>
            </a:pPr>
            <a:r>
              <a:rPr sz="1500" b="1">
                <a:solidFill>
                  <a:srgbClr val="007F7A"/>
                </a:solidFill>
                <a:latin typeface="Arial"/>
                <a:ea typeface="Arial"/>
                <a:cs typeface="Arial"/>
              </a:rPr>
              <a:t>All capturing roles</a:t>
            </a:r>
          </a:p>
        </p:txBody>
      </p:sp>
      <p:sp>
        <p:nvSpPr>
          <p:cNvPr id="4" name="">
            <a:extLst xmlns:a="http://schemas.openxmlformats.org/drawingml/2006/main">
              <a:ext uri="{FF2B5EF4-FFF2-40B4-BE49-F238E27FC236}">
                <a16:creationId xmlns:a16="http://schemas.microsoft.com/office/drawing/2014/main" id="{AC229A8D-73C0-43F7-8C11-3C57F2BE32C5}"/>
              </a:ext>
            </a:extLst>
          </p:cNvPr>
          <p:cNvSpPr>
            <a:spLocks xmlns:a="http://schemas.openxmlformats.org/drawingml/2006/main" noGrp="1"/>
          </p:cNvSpPr>
          <p:nvPr/>
        </p:nvSpPr>
        <p:spPr>
          <a:xfrm xmlns:a="http://schemas.openxmlformats.org/drawingml/2006/main">
            <a:off x="609600" y="200977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007F7A"/>
                </a:solidFill>
                <a:latin typeface="Arial"/>
                <a:ea typeface="Arial"/>
                <a:cs typeface="Arial"/>
              </a:defRPr>
            </a:pPr>
            <a:r>
              <a:rPr sz="2400" b="1">
                <a:solidFill>
                  <a:srgbClr val="007F7A"/>
                </a:solidFill>
                <a:latin typeface="Arial"/>
                <a:ea typeface="Arial"/>
                <a:cs typeface="Arial"/>
              </a:rPr>
              <a:t>01</a:t>
            </a:r>
          </a:p>
        </p:txBody>
      </p:sp>
      <p:sp>
        <p:nvSpPr>
          <p:cNvPr id="5" name="">
            <a:extLst xmlns:a="http://schemas.openxmlformats.org/drawingml/2006/main">
              <a:ext uri="{FF2B5EF4-FFF2-40B4-BE49-F238E27FC236}">
                <a16:creationId xmlns:a16="http://schemas.microsoft.com/office/drawing/2014/main" id="{EFCF07B7-9A93-4E3F-9AFA-6ADE6BD66329}"/>
              </a:ext>
            </a:extLst>
          </p:cNvPr>
          <p:cNvSpPr>
            <a:spLocks xmlns:a="http://schemas.openxmlformats.org/drawingml/2006/main" noGrp="1"/>
          </p:cNvSpPr>
          <p:nvPr/>
        </p:nvSpPr>
        <p:spPr>
          <a:xfrm xmlns:a="http://schemas.openxmlformats.org/drawingml/2006/main">
            <a:off x="1409700" y="200977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Review pending evidence</a:t>
            </a:r>
          </a:p>
        </p:txBody>
      </p:sp>
      <p:sp>
        <p:nvSpPr>
          <p:cNvPr id="6" name="">
            <a:extLst xmlns:a="http://schemas.openxmlformats.org/drawingml/2006/main">
              <a:ext uri="{FF2B5EF4-FFF2-40B4-BE49-F238E27FC236}">
                <a16:creationId xmlns:a16="http://schemas.microsoft.com/office/drawing/2014/main" id="{57B3BBB3-6015-4079-8EEE-01D3BEED453F}"/>
              </a:ext>
            </a:extLst>
          </p:cNvPr>
          <p:cNvSpPr>
            <a:spLocks xmlns:a="http://schemas.openxmlformats.org/drawingml/2006/main" noGrp="1"/>
          </p:cNvSpPr>
          <p:nvPr/>
        </p:nvSpPr>
        <p:spPr>
          <a:xfrm xmlns:a="http://schemas.openxmlformats.org/drawingml/2006/main">
            <a:off x="1409700" y="240982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Open Outbox. Inspect each label, status and error, and confirm the pending count.</a:t>
            </a:r>
          </a:p>
        </p:txBody>
      </p:sp>
      <p:sp>
        <p:nvSpPr>
          <p:cNvPr id="7" name="">
            <a:extLst xmlns:a="http://schemas.openxmlformats.org/drawingml/2006/main">
              <a:ext uri="{FF2B5EF4-FFF2-40B4-BE49-F238E27FC236}">
                <a16:creationId xmlns:a16="http://schemas.microsoft.com/office/drawing/2014/main" id="{1C0DBCB0-9C37-49A7-9B03-2F0C4FD4AB0B}"/>
              </a:ext>
            </a:extLst>
          </p:cNvPr>
          <p:cNvSpPr>
            <a:spLocks xmlns:a="http://schemas.openxmlformats.org/drawingml/2006/main" noGrp="1"/>
          </p:cNvSpPr>
          <p:nvPr/>
        </p:nvSpPr>
        <p:spPr>
          <a:xfrm xmlns:a="http://schemas.openxmlformats.org/drawingml/2006/main">
            <a:off x="609600" y="3143250"/>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007F7A"/>
                </a:solidFill>
                <a:latin typeface="Arial"/>
                <a:ea typeface="Arial"/>
                <a:cs typeface="Arial"/>
              </a:defRPr>
            </a:pPr>
            <a:r>
              <a:rPr sz="2400" b="1">
                <a:solidFill>
                  <a:srgbClr val="007F7A"/>
                </a:solidFill>
                <a:latin typeface="Arial"/>
                <a:ea typeface="Arial"/>
                <a:cs typeface="Arial"/>
              </a:rPr>
              <a:t>02</a:t>
            </a:r>
          </a:p>
        </p:txBody>
      </p:sp>
      <p:sp>
        <p:nvSpPr>
          <p:cNvPr id="8" name="">
            <a:extLst xmlns:a="http://schemas.openxmlformats.org/drawingml/2006/main">
              <a:ext uri="{FF2B5EF4-FFF2-40B4-BE49-F238E27FC236}">
                <a16:creationId xmlns:a16="http://schemas.microsoft.com/office/drawing/2014/main" id="{3B7F0046-A399-48D0-BB0C-58EC3139FDF6}"/>
              </a:ext>
            </a:extLst>
          </p:cNvPr>
          <p:cNvSpPr>
            <a:spLocks xmlns:a="http://schemas.openxmlformats.org/drawingml/2006/main" noGrp="1"/>
          </p:cNvSpPr>
          <p:nvPr/>
        </p:nvSpPr>
        <p:spPr>
          <a:xfrm xmlns:a="http://schemas.openxmlformats.org/drawingml/2006/main">
            <a:off x="1409700" y="3143250"/>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Run foreground sync</a:t>
            </a:r>
          </a:p>
        </p:txBody>
      </p:sp>
      <p:sp>
        <p:nvSpPr>
          <p:cNvPr id="9" name="">
            <a:extLst xmlns:a="http://schemas.openxmlformats.org/drawingml/2006/main">
              <a:ext uri="{FF2B5EF4-FFF2-40B4-BE49-F238E27FC236}">
                <a16:creationId xmlns:a16="http://schemas.microsoft.com/office/drawing/2014/main" id="{7113998C-FB12-461B-9C3D-ECE6A6BFCC53}"/>
              </a:ext>
            </a:extLst>
          </p:cNvPr>
          <p:cNvSpPr>
            <a:spLocks xmlns:a="http://schemas.openxmlformats.org/drawingml/2006/main" noGrp="1"/>
          </p:cNvSpPr>
          <p:nvPr/>
        </p:nvSpPr>
        <p:spPr>
          <a:xfrm xmlns:a="http://schemas.openxmlformats.org/drawingml/2006/main">
            <a:off x="1409700" y="3543300"/>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Reconnect, keep the app open and tap Sync queued work. Renew sign-in if the session expired.</a:t>
            </a:r>
          </a:p>
        </p:txBody>
      </p:sp>
      <p:sp>
        <p:nvSpPr>
          <p:cNvPr id="10" name="">
            <a:extLst xmlns:a="http://schemas.openxmlformats.org/drawingml/2006/main">
              <a:ext uri="{FF2B5EF4-FFF2-40B4-BE49-F238E27FC236}">
                <a16:creationId xmlns:a16="http://schemas.microsoft.com/office/drawing/2014/main" id="{1B59A464-D07B-43B0-890A-224EA4630BEA}"/>
              </a:ext>
            </a:extLst>
          </p:cNvPr>
          <p:cNvSpPr>
            <a:spLocks xmlns:a="http://schemas.openxmlformats.org/drawingml/2006/main" noGrp="1"/>
          </p:cNvSpPr>
          <p:nvPr/>
        </p:nvSpPr>
        <p:spPr>
          <a:xfrm xmlns:a="http://schemas.openxmlformats.org/drawingml/2006/main">
            <a:off x="609600" y="427672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007F7A"/>
                </a:solidFill>
                <a:latin typeface="Arial"/>
                <a:ea typeface="Arial"/>
                <a:cs typeface="Arial"/>
              </a:defRPr>
            </a:pPr>
            <a:r>
              <a:rPr sz="2400" b="1">
                <a:solidFill>
                  <a:srgbClr val="007F7A"/>
                </a:solidFill>
                <a:latin typeface="Arial"/>
                <a:ea typeface="Arial"/>
                <a:cs typeface="Arial"/>
              </a:rPr>
              <a:t>03</a:t>
            </a:r>
          </a:p>
        </p:txBody>
      </p:sp>
      <p:sp>
        <p:nvSpPr>
          <p:cNvPr id="11" name="">
            <a:extLst xmlns:a="http://schemas.openxmlformats.org/drawingml/2006/main">
              <a:ext uri="{FF2B5EF4-FFF2-40B4-BE49-F238E27FC236}">
                <a16:creationId xmlns:a16="http://schemas.microsoft.com/office/drawing/2014/main" id="{4E4F870B-76AD-4952-BC64-4E0EDB213788}"/>
              </a:ext>
            </a:extLst>
          </p:cNvPr>
          <p:cNvSpPr>
            <a:spLocks xmlns:a="http://schemas.openxmlformats.org/drawingml/2006/main" noGrp="1"/>
          </p:cNvSpPr>
          <p:nvPr/>
        </p:nvSpPr>
        <p:spPr>
          <a:xfrm xmlns:a="http://schemas.openxmlformats.org/drawingml/2006/main">
            <a:off x="1409700" y="427672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Confirm acceptance</a:t>
            </a:r>
          </a:p>
        </p:txBody>
      </p:sp>
      <p:sp>
        <p:nvSpPr>
          <p:cNvPr id="12" name="">
            <a:extLst xmlns:a="http://schemas.openxmlformats.org/drawingml/2006/main">
              <a:ext uri="{FF2B5EF4-FFF2-40B4-BE49-F238E27FC236}">
                <a16:creationId xmlns:a16="http://schemas.microsoft.com/office/drawing/2014/main" id="{F4097CFF-F261-42AC-9342-DB0DF3A5B9E5}"/>
              </a:ext>
            </a:extLst>
          </p:cNvPr>
          <p:cNvSpPr>
            <a:spLocks xmlns:a="http://schemas.openxmlformats.org/drawingml/2006/main" noGrp="1"/>
          </p:cNvSpPr>
          <p:nvPr/>
        </p:nvSpPr>
        <p:spPr>
          <a:xfrm xmlns:a="http://schemas.openxmlformats.org/drawingml/2006/main">
            <a:off x="1409700" y="467677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Read Server receipts and verify the resulting record or work state after refresh.</a:t>
            </a:r>
          </a:p>
        </p:txBody>
      </p:sp>
      <p:sp>
        <p:nvSpPr>
          <p:cNvPr id="13" name="">
            <a:extLst xmlns:a="http://schemas.openxmlformats.org/drawingml/2006/main">
              <a:ext uri="{FF2B5EF4-FFF2-40B4-BE49-F238E27FC236}">
                <a16:creationId xmlns:a16="http://schemas.microsoft.com/office/drawing/2014/main" id="{8E88F46C-BD78-4C21-9553-8B8B46DE5FD4}"/>
              </a:ext>
            </a:extLst>
          </p:cNvPr>
          <p:cNvSpPr>
            <a:spLocks xmlns:a="http://schemas.openxmlformats.org/drawingml/2006/main" noGrp="1"/>
          </p:cNvSpPr>
          <p:nvPr/>
        </p:nvSpPr>
        <p:spPr>
          <a:xfrm xmlns:a="http://schemas.openxmlformats.org/drawingml/2006/main">
            <a:off x="609600" y="5581650"/>
            <a:ext cx="10972800" cy="19050"/>
          </a:xfrm>
          <a:prstGeom xmlns:a="http://schemas.openxmlformats.org/drawingml/2006/main" prst="rect">
            <a:avLst/>
          </a:prstGeom>
          <a:solidFill xmlns:a="http://schemas.openxmlformats.org/drawingml/2006/main">
            <a:srgbClr val="D6E2E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70F64A75-AB2E-47AD-9E7B-2D240DFF260A}"/>
              </a:ext>
            </a:extLst>
          </p:cNvPr>
          <p:cNvSpPr>
            <a:spLocks xmlns:a="http://schemas.openxmlformats.org/drawingml/2006/main" noGrp="1"/>
          </p:cNvSpPr>
          <p:nvPr/>
        </p:nvSpPr>
        <p:spPr>
          <a:xfrm xmlns:a="http://schemas.openxmlformats.org/drawingml/2006/main">
            <a:off x="609600" y="5753100"/>
            <a:ext cx="109061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007F7A"/>
                </a:solidFill>
                <a:latin typeface="Arial"/>
                <a:ea typeface="Arial"/>
                <a:cs typeface="Arial"/>
              </a:defRPr>
            </a:pPr>
            <a:r>
              <a:rPr sz="1725" b="1">
                <a:solidFill>
                  <a:srgbClr val="007F7A"/>
                </a:solidFill>
                <a:latin typeface="Arial"/>
                <a:ea typeface="Arial"/>
                <a:cs typeface="Arial"/>
              </a:rPr>
              <a:t>Outcome: each accepted item has a receipt. Failed items remain available for review.</a:t>
            </a:r>
          </a:p>
        </p:txBody>
      </p:sp>
      <p:sp>
        <p:nvSpPr>
          <p:cNvPr id="15" name="">
            <a:extLst xmlns:a="http://schemas.openxmlformats.org/drawingml/2006/main">
              <a:ext uri="{FF2B5EF4-FFF2-40B4-BE49-F238E27FC236}">
                <a16:creationId xmlns:a16="http://schemas.microsoft.com/office/drawing/2014/main" id="{65C8EE9D-3557-4E79-B126-DB12A14625BF}"/>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Mobile manual / 0.5</a:t>
            </a:r>
          </a:p>
        </p:txBody>
      </p:sp>
      <p:sp>
        <p:nvSpPr>
          <p:cNvPr id="16" name="">
            <a:extLst xmlns:a="http://schemas.openxmlformats.org/drawingml/2006/main">
              <a:ext uri="{FF2B5EF4-FFF2-40B4-BE49-F238E27FC236}">
                <a16:creationId xmlns:a16="http://schemas.microsoft.com/office/drawing/2014/main" id="{BC9DF67F-71C6-4D5C-A330-70FE4F983D3B}"/>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29</a:t>
            </a:r>
          </a:p>
        </p:txBody>
      </p:sp>
    </p:spTree>
    <p:extLst>
      <p:ext uri="{BB962C8B-B14F-4D97-AF65-F5344CB8AC3E}">
        <p14:creationId xmlns:p14="http://schemas.microsoft.com/office/powerpoint/2010/main" val="1193446644"/>
      </p:ext>
    </p:extLst>
  </p:cSld>
</p:sld>
</file>

<file path=ppt/slides/slide3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FE947DD8-F0CD-49AF-98AB-FF1629759828}"/>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An accepted server receipt</a:t>
            </a:r>
          </a:p>
        </p:txBody>
      </p:sp>
      <p:sp>
        <p:nvSpPr>
          <p:cNvPr id="2" name="">
            <a:extLst xmlns:a="http://schemas.openxmlformats.org/drawingml/2006/main">
              <a:ext uri="{FF2B5EF4-FFF2-40B4-BE49-F238E27FC236}">
                <a16:creationId xmlns:a16="http://schemas.microsoft.com/office/drawing/2014/main" id="{2972BEFB-1A8A-409D-A195-0FD331AD2582}"/>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007F7A"/>
          </a:solidFill>
          <a:ln xmlns:a="http://schemas.openxmlformats.org/drawingml/2006/main" w="0">
            <a:noFill/>
          </a:ln>
        </p:spPr>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13c6ce21542d4398"/>
          <a:stretch xmlns:a="http://schemas.openxmlformats.org/drawingml/2006/main"/>
        </p:blipFill>
        <p:spPr>
          <a:xfrm xmlns:a="http://schemas.openxmlformats.org/drawingml/2006/main">
            <a:off x="873071" y="1495425"/>
            <a:ext cx="2387708" cy="48577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CD2B997-84A9-478A-9BB1-DD7E2D606F0E}"/>
              </a:ext>
            </a:extLst>
          </p:cNvPr>
          <p:cNvSpPr>
            <a:spLocks xmlns:a="http://schemas.openxmlformats.org/drawingml/2006/main" noGrp="1"/>
          </p:cNvSpPr>
          <p:nvPr/>
        </p:nvSpPr>
        <p:spPr>
          <a:xfrm xmlns:a="http://schemas.openxmlformats.org/drawingml/2006/main">
            <a:off x="3905250" y="1800225"/>
            <a:ext cx="6096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007F7A"/>
                </a:solidFill>
                <a:latin typeface="Arial"/>
                <a:ea typeface="Arial"/>
                <a:cs typeface="Arial"/>
              </a:defRPr>
            </a:pPr>
            <a:r>
              <a:rPr sz="2250" b="1">
                <a:solidFill>
                  <a:srgbClr val="007F7A"/>
                </a:solidFill>
                <a:latin typeface="Arial"/>
                <a:ea typeface="Arial"/>
                <a:cs typeface="Arial"/>
              </a:rPr>
              <a:t>01</a:t>
            </a:r>
          </a:p>
        </p:txBody>
      </p:sp>
      <p:sp>
        <p:nvSpPr>
          <p:cNvPr id="5" name="">
            <a:extLst xmlns:a="http://schemas.openxmlformats.org/drawingml/2006/main">
              <a:ext uri="{FF2B5EF4-FFF2-40B4-BE49-F238E27FC236}">
                <a16:creationId xmlns:a16="http://schemas.microsoft.com/office/drawing/2014/main" id="{36254578-B453-4AE7-928A-ABBE7EA45B9A}"/>
              </a:ext>
            </a:extLst>
          </p:cNvPr>
          <p:cNvSpPr>
            <a:spLocks xmlns:a="http://schemas.openxmlformats.org/drawingml/2006/main" noGrp="1"/>
          </p:cNvSpPr>
          <p:nvPr/>
        </p:nvSpPr>
        <p:spPr>
          <a:xfrm xmlns:a="http://schemas.openxmlformats.org/drawingml/2006/main">
            <a:off x="4591050" y="1790700"/>
            <a:ext cx="6762750" cy="1162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349"/>
                </a:solidFill>
                <a:latin typeface="Arial"/>
                <a:ea typeface="Arial"/>
                <a:cs typeface="Arial"/>
              </a:defRPr>
            </a:pPr>
            <a:r>
              <a:rPr sz="1950" b="0">
                <a:solidFill>
                  <a:srgbClr val="183349"/>
                </a:solidFill>
                <a:latin typeface="Arial"/>
                <a:ea typeface="Arial"/>
                <a:cs typeface="Arial"/>
              </a:rPr>
              <a:t>Sync queued work sends the foreground queue.</a:t>
            </a:r>
          </a:p>
        </p:txBody>
      </p:sp>
      <p:sp>
        <p:nvSpPr>
          <p:cNvPr id="6" name="">
            <a:extLst xmlns:a="http://schemas.openxmlformats.org/drawingml/2006/main">
              <a:ext uri="{FF2B5EF4-FFF2-40B4-BE49-F238E27FC236}">
                <a16:creationId xmlns:a16="http://schemas.microsoft.com/office/drawing/2014/main" id="{DA5CF5E8-A706-4E0F-B404-E3B2C0D5AD31}"/>
              </a:ext>
            </a:extLst>
          </p:cNvPr>
          <p:cNvSpPr>
            <a:spLocks xmlns:a="http://schemas.openxmlformats.org/drawingml/2006/main" noGrp="1"/>
          </p:cNvSpPr>
          <p:nvPr/>
        </p:nvSpPr>
        <p:spPr>
          <a:xfrm xmlns:a="http://schemas.openxmlformats.org/drawingml/2006/main">
            <a:off x="3905250" y="3162300"/>
            <a:ext cx="6096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007F7A"/>
                </a:solidFill>
                <a:latin typeface="Arial"/>
                <a:ea typeface="Arial"/>
                <a:cs typeface="Arial"/>
              </a:defRPr>
            </a:pPr>
            <a:r>
              <a:rPr sz="2250" b="1">
                <a:solidFill>
                  <a:srgbClr val="007F7A"/>
                </a:solidFill>
                <a:latin typeface="Arial"/>
                <a:ea typeface="Arial"/>
                <a:cs typeface="Arial"/>
              </a:rPr>
              <a:t>02</a:t>
            </a:r>
          </a:p>
        </p:txBody>
      </p:sp>
      <p:sp>
        <p:nvSpPr>
          <p:cNvPr id="7" name="">
            <a:extLst xmlns:a="http://schemas.openxmlformats.org/drawingml/2006/main">
              <a:ext uri="{FF2B5EF4-FFF2-40B4-BE49-F238E27FC236}">
                <a16:creationId xmlns:a16="http://schemas.microsoft.com/office/drawing/2014/main" id="{927DEAEF-6CE7-4BAD-A388-5DC83A826D42}"/>
              </a:ext>
            </a:extLst>
          </p:cNvPr>
          <p:cNvSpPr>
            <a:spLocks xmlns:a="http://schemas.openxmlformats.org/drawingml/2006/main" noGrp="1"/>
          </p:cNvSpPr>
          <p:nvPr/>
        </p:nvSpPr>
        <p:spPr>
          <a:xfrm xmlns:a="http://schemas.openxmlformats.org/drawingml/2006/main">
            <a:off x="4591050" y="3152775"/>
            <a:ext cx="6762750" cy="1162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349"/>
                </a:solidFill>
                <a:latin typeface="Arial"/>
                <a:ea typeface="Arial"/>
                <a:cs typeface="Arial"/>
              </a:defRPr>
            </a:pPr>
            <a:r>
              <a:rPr sz="1950" b="0">
                <a:solidFill>
                  <a:srgbClr val="183349"/>
                </a:solidFill>
                <a:latin typeface="Arial"/>
                <a:ea typeface="Arial"/>
                <a:cs typeface="Arial"/>
              </a:rPr>
              <a:t>Pending is now 0 after the demo work-start operation was accepted.</a:t>
            </a:r>
          </a:p>
        </p:txBody>
      </p:sp>
      <p:sp>
        <p:nvSpPr>
          <p:cNvPr id="8" name="">
            <a:extLst xmlns:a="http://schemas.openxmlformats.org/drawingml/2006/main">
              <a:ext uri="{FF2B5EF4-FFF2-40B4-BE49-F238E27FC236}">
                <a16:creationId xmlns:a16="http://schemas.microsoft.com/office/drawing/2014/main" id="{8B5936F6-72F8-40E6-824C-5B9C5A12B540}"/>
              </a:ext>
            </a:extLst>
          </p:cNvPr>
          <p:cNvSpPr>
            <a:spLocks xmlns:a="http://schemas.openxmlformats.org/drawingml/2006/main" noGrp="1"/>
          </p:cNvSpPr>
          <p:nvPr/>
        </p:nvSpPr>
        <p:spPr>
          <a:xfrm xmlns:a="http://schemas.openxmlformats.org/drawingml/2006/main">
            <a:off x="3905250" y="4524375"/>
            <a:ext cx="6096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007F7A"/>
                </a:solidFill>
                <a:latin typeface="Arial"/>
                <a:ea typeface="Arial"/>
                <a:cs typeface="Arial"/>
              </a:defRPr>
            </a:pPr>
            <a:r>
              <a:rPr sz="2250" b="1">
                <a:solidFill>
                  <a:srgbClr val="007F7A"/>
                </a:solidFill>
                <a:latin typeface="Arial"/>
                <a:ea typeface="Arial"/>
                <a:cs typeface="Arial"/>
              </a:rPr>
              <a:t>03</a:t>
            </a:r>
          </a:p>
        </p:txBody>
      </p:sp>
      <p:sp>
        <p:nvSpPr>
          <p:cNvPr id="9" name="">
            <a:extLst xmlns:a="http://schemas.openxmlformats.org/drawingml/2006/main">
              <a:ext uri="{FF2B5EF4-FFF2-40B4-BE49-F238E27FC236}">
                <a16:creationId xmlns:a16="http://schemas.microsoft.com/office/drawing/2014/main" id="{C4690966-8DAF-494B-B3D4-A4933BACB0CB}"/>
              </a:ext>
            </a:extLst>
          </p:cNvPr>
          <p:cNvSpPr>
            <a:spLocks xmlns:a="http://schemas.openxmlformats.org/drawingml/2006/main" noGrp="1"/>
          </p:cNvSpPr>
          <p:nvPr/>
        </p:nvSpPr>
        <p:spPr>
          <a:xfrm xmlns:a="http://schemas.openxmlformats.org/drawingml/2006/main">
            <a:off x="4591050" y="4514850"/>
            <a:ext cx="6762750" cy="1162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349"/>
                </a:solidFill>
                <a:latin typeface="Arial"/>
                <a:ea typeface="Arial"/>
                <a:cs typeface="Arial"/>
              </a:defRPr>
            </a:pPr>
            <a:r>
              <a:rPr sz="1950" b="0">
                <a:solidFill>
                  <a:srgbClr val="183349"/>
                </a:solidFill>
                <a:latin typeface="Arial"/>
                <a:ea typeface="Arial"/>
                <a:cs typeface="Arial"/>
              </a:rPr>
              <a:t>Server receipts identifies DEMO-GAS-WORK and the acceptance time. Match it to the intended job.</a:t>
            </a:r>
          </a:p>
        </p:txBody>
      </p:sp>
      <p:sp>
        <p:nvSpPr>
          <p:cNvPr id="10" name="">
            <a:extLst xmlns:a="http://schemas.openxmlformats.org/drawingml/2006/main">
              <a:ext uri="{FF2B5EF4-FFF2-40B4-BE49-F238E27FC236}">
                <a16:creationId xmlns:a16="http://schemas.microsoft.com/office/drawing/2014/main" id="{388E6141-F458-4B2B-92F7-3A0595C22251}"/>
              </a:ext>
            </a:extLst>
          </p:cNvPr>
          <p:cNvSpPr>
            <a:spLocks xmlns:a="http://schemas.openxmlformats.org/drawingml/2006/main" noGrp="1"/>
          </p:cNvSpPr>
          <p:nvPr/>
        </p:nvSpPr>
        <p:spPr>
          <a:xfrm xmlns:a="http://schemas.openxmlformats.org/drawingml/2006/main">
            <a:off x="3905250" y="6057900"/>
            <a:ext cx="74771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97182"/>
                </a:solidFill>
                <a:latin typeface="Arial"/>
                <a:ea typeface="Arial"/>
                <a:cs typeface="Arial"/>
              </a:defRPr>
            </a:pPr>
            <a:r>
              <a:rPr sz="1350" b="0">
                <a:solidFill>
                  <a:srgbClr val="597182"/>
                </a:solidFill>
                <a:latin typeface="Arial"/>
                <a:ea typeface="Arial"/>
                <a:cs typeface="Arial"/>
              </a:rPr>
              <a:t>iOS native app · release 0.5 · synthetic training data</a:t>
            </a:r>
          </a:p>
        </p:txBody>
      </p:sp>
      <p:sp>
        <p:nvSpPr>
          <p:cNvPr id="11" name="">
            <a:extLst xmlns:a="http://schemas.openxmlformats.org/drawingml/2006/main">
              <a:ext uri="{FF2B5EF4-FFF2-40B4-BE49-F238E27FC236}">
                <a16:creationId xmlns:a16="http://schemas.microsoft.com/office/drawing/2014/main" id="{D5E12AB9-16FE-4050-8EAD-3D90CF46C758}"/>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Mobile manual / 0.5</a:t>
            </a:r>
          </a:p>
        </p:txBody>
      </p:sp>
      <p:sp>
        <p:nvSpPr>
          <p:cNvPr id="12" name="">
            <a:extLst xmlns:a="http://schemas.openxmlformats.org/drawingml/2006/main">
              <a:ext uri="{FF2B5EF4-FFF2-40B4-BE49-F238E27FC236}">
                <a16:creationId xmlns:a16="http://schemas.microsoft.com/office/drawing/2014/main" id="{4DB91F50-639A-489A-977C-4269DE6FBACD}"/>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30</a:t>
            </a:r>
          </a:p>
        </p:txBody>
      </p:sp>
    </p:spTree>
    <p:extLst>
      <p:ext uri="{BB962C8B-B14F-4D97-AF65-F5344CB8AC3E}">
        <p14:creationId xmlns:p14="http://schemas.microsoft.com/office/powerpoint/2010/main" val="1136332463"/>
      </p:ext>
    </p:extLst>
  </p:cSld>
</p:sld>
</file>

<file path=ppt/slides/slide3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16DCA4A6-48B3-4AF4-88C6-5CCA65D4CCC0}"/>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Offline capture and safe retries</a:t>
            </a:r>
          </a:p>
        </p:txBody>
      </p:sp>
      <p:sp>
        <p:nvSpPr>
          <p:cNvPr id="2" name="">
            <a:extLst xmlns:a="http://schemas.openxmlformats.org/drawingml/2006/main">
              <a:ext uri="{FF2B5EF4-FFF2-40B4-BE49-F238E27FC236}">
                <a16:creationId xmlns:a16="http://schemas.microsoft.com/office/drawing/2014/main" id="{BEC3819F-BDB7-47C8-A116-69E4272FD4D7}"/>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007F7A"/>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8A01DD1C-9148-431C-92EA-0E4F0FDA18BC}"/>
              </a:ext>
            </a:extLst>
          </p:cNvPr>
          <p:cNvSpPr>
            <a:spLocks xmlns:a="http://schemas.openxmlformats.org/drawingml/2006/main" noGrp="1"/>
          </p:cNvSpPr>
          <p:nvPr/>
        </p:nvSpPr>
        <p:spPr>
          <a:xfrm xmlns:a="http://schemas.openxmlformats.org/drawingml/2006/main">
            <a:off x="609600" y="1457325"/>
            <a:ext cx="109728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007F7A"/>
                </a:solidFill>
                <a:latin typeface="Arial"/>
                <a:ea typeface="Arial"/>
                <a:cs typeface="Arial"/>
              </a:defRPr>
            </a:pPr>
            <a:r>
              <a:rPr sz="1500" b="1">
                <a:solidFill>
                  <a:srgbClr val="007F7A"/>
                </a:solidFill>
                <a:latin typeface="Arial"/>
                <a:ea typeface="Arial"/>
                <a:cs typeface="Arial"/>
              </a:rPr>
              <a:t>All capturing roles</a:t>
            </a:r>
          </a:p>
        </p:txBody>
      </p:sp>
      <p:sp>
        <p:nvSpPr>
          <p:cNvPr id="4" name="">
            <a:extLst xmlns:a="http://schemas.openxmlformats.org/drawingml/2006/main">
              <a:ext uri="{FF2B5EF4-FFF2-40B4-BE49-F238E27FC236}">
                <a16:creationId xmlns:a16="http://schemas.microsoft.com/office/drawing/2014/main" id="{027C7670-E395-480E-AEB9-51983FFC4938}"/>
              </a:ext>
            </a:extLst>
          </p:cNvPr>
          <p:cNvSpPr>
            <a:spLocks xmlns:a="http://schemas.openxmlformats.org/drawingml/2006/main" noGrp="1"/>
          </p:cNvSpPr>
          <p:nvPr/>
        </p:nvSpPr>
        <p:spPr>
          <a:xfrm xmlns:a="http://schemas.openxmlformats.org/drawingml/2006/main">
            <a:off x="609600" y="200977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007F7A"/>
                </a:solidFill>
                <a:latin typeface="Arial"/>
                <a:ea typeface="Arial"/>
                <a:cs typeface="Arial"/>
              </a:defRPr>
            </a:pPr>
            <a:r>
              <a:rPr sz="2400" b="1">
                <a:solidFill>
                  <a:srgbClr val="007F7A"/>
                </a:solidFill>
                <a:latin typeface="Arial"/>
                <a:ea typeface="Arial"/>
                <a:cs typeface="Arial"/>
              </a:rPr>
              <a:t>01</a:t>
            </a:r>
          </a:p>
        </p:txBody>
      </p:sp>
      <p:sp>
        <p:nvSpPr>
          <p:cNvPr id="5" name="">
            <a:extLst xmlns:a="http://schemas.openxmlformats.org/drawingml/2006/main">
              <a:ext uri="{FF2B5EF4-FFF2-40B4-BE49-F238E27FC236}">
                <a16:creationId xmlns:a16="http://schemas.microsoft.com/office/drawing/2014/main" id="{6F40C9C1-2F99-4990-9E3D-FFC409CCDF06}"/>
              </a:ext>
            </a:extLst>
          </p:cNvPr>
          <p:cNvSpPr>
            <a:spLocks xmlns:a="http://schemas.openxmlformats.org/drawingml/2006/main" noGrp="1"/>
          </p:cNvSpPr>
          <p:nvPr/>
        </p:nvSpPr>
        <p:spPr>
          <a:xfrm xmlns:a="http://schemas.openxmlformats.org/drawingml/2006/main">
            <a:off x="1409700" y="200977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Keep the downloaded pack</a:t>
            </a:r>
          </a:p>
        </p:txBody>
      </p:sp>
      <p:sp>
        <p:nvSpPr>
          <p:cNvPr id="6" name="">
            <a:extLst xmlns:a="http://schemas.openxmlformats.org/drawingml/2006/main">
              <a:ext uri="{FF2B5EF4-FFF2-40B4-BE49-F238E27FC236}">
                <a16:creationId xmlns:a16="http://schemas.microsoft.com/office/drawing/2014/main" id="{9A1A1754-1C58-4ED2-ACB1-A34015E4D3B6}"/>
              </a:ext>
            </a:extLst>
          </p:cNvPr>
          <p:cNvSpPr>
            <a:spLocks xmlns:a="http://schemas.openxmlformats.org/drawingml/2006/main" noGrp="1"/>
          </p:cNvSpPr>
          <p:nvPr/>
        </p:nvSpPr>
        <p:spPr>
          <a:xfrm xmlns:a="http://schemas.openxmlformats.org/drawingml/2006/main">
            <a:off x="1409700" y="240982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Use saved Work and Assets when offline. Mappls maps and server calculations need a connection.</a:t>
            </a:r>
          </a:p>
        </p:txBody>
      </p:sp>
      <p:sp>
        <p:nvSpPr>
          <p:cNvPr id="7" name="">
            <a:extLst xmlns:a="http://schemas.openxmlformats.org/drawingml/2006/main">
              <a:ext uri="{FF2B5EF4-FFF2-40B4-BE49-F238E27FC236}">
                <a16:creationId xmlns:a16="http://schemas.microsoft.com/office/drawing/2014/main" id="{5F55D3F6-0C86-4A34-9308-6DD77FF9242C}"/>
              </a:ext>
            </a:extLst>
          </p:cNvPr>
          <p:cNvSpPr>
            <a:spLocks xmlns:a="http://schemas.openxmlformats.org/drawingml/2006/main" noGrp="1"/>
          </p:cNvSpPr>
          <p:nvPr/>
        </p:nvSpPr>
        <p:spPr>
          <a:xfrm xmlns:a="http://schemas.openxmlformats.org/drawingml/2006/main">
            <a:off x="609600" y="3143250"/>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007F7A"/>
                </a:solidFill>
                <a:latin typeface="Arial"/>
                <a:ea typeface="Arial"/>
                <a:cs typeface="Arial"/>
              </a:defRPr>
            </a:pPr>
            <a:r>
              <a:rPr sz="2400" b="1">
                <a:solidFill>
                  <a:srgbClr val="007F7A"/>
                </a:solidFill>
                <a:latin typeface="Arial"/>
                <a:ea typeface="Arial"/>
                <a:cs typeface="Arial"/>
              </a:rPr>
              <a:t>02</a:t>
            </a:r>
          </a:p>
        </p:txBody>
      </p:sp>
      <p:sp>
        <p:nvSpPr>
          <p:cNvPr id="8" name="">
            <a:extLst xmlns:a="http://schemas.openxmlformats.org/drawingml/2006/main">
              <a:ext uri="{FF2B5EF4-FFF2-40B4-BE49-F238E27FC236}">
                <a16:creationId xmlns:a16="http://schemas.microsoft.com/office/drawing/2014/main" id="{87BDB736-2D41-4DBB-BD65-69424B9A7C23}"/>
              </a:ext>
            </a:extLst>
          </p:cNvPr>
          <p:cNvSpPr>
            <a:spLocks xmlns:a="http://schemas.openxmlformats.org/drawingml/2006/main" noGrp="1"/>
          </p:cNvSpPr>
          <p:nvPr/>
        </p:nvSpPr>
        <p:spPr>
          <a:xfrm xmlns:a="http://schemas.openxmlformats.org/drawingml/2006/main">
            <a:off x="1409700" y="3143250"/>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Retain unsent records</a:t>
            </a:r>
          </a:p>
        </p:txBody>
      </p:sp>
      <p:sp>
        <p:nvSpPr>
          <p:cNvPr id="9" name="">
            <a:extLst xmlns:a="http://schemas.openxmlformats.org/drawingml/2006/main">
              <a:ext uri="{FF2B5EF4-FFF2-40B4-BE49-F238E27FC236}">
                <a16:creationId xmlns:a16="http://schemas.microsoft.com/office/drawing/2014/main" id="{1E1B00A4-7258-4A72-B92B-7503395E93F4}"/>
              </a:ext>
            </a:extLst>
          </p:cNvPr>
          <p:cNvSpPr>
            <a:spLocks xmlns:a="http://schemas.openxmlformats.org/drawingml/2006/main" noGrp="1"/>
          </p:cNvSpPr>
          <p:nvPr/>
        </p:nvSpPr>
        <p:spPr>
          <a:xfrm xmlns:a="http://schemas.openxmlformats.org/drawingml/2006/main">
            <a:off x="1409700" y="3543300"/>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Keep the app installed and its device data intact while any evidence is pending.</a:t>
            </a:r>
          </a:p>
        </p:txBody>
      </p:sp>
      <p:sp>
        <p:nvSpPr>
          <p:cNvPr id="10" name="">
            <a:extLst xmlns:a="http://schemas.openxmlformats.org/drawingml/2006/main">
              <a:ext uri="{FF2B5EF4-FFF2-40B4-BE49-F238E27FC236}">
                <a16:creationId xmlns:a16="http://schemas.microsoft.com/office/drawing/2014/main" id="{A1689242-9948-4E95-9147-05CDEB0F10D9}"/>
              </a:ext>
            </a:extLst>
          </p:cNvPr>
          <p:cNvSpPr>
            <a:spLocks xmlns:a="http://schemas.openxmlformats.org/drawingml/2006/main" noGrp="1"/>
          </p:cNvSpPr>
          <p:nvPr/>
        </p:nvSpPr>
        <p:spPr>
          <a:xfrm xmlns:a="http://schemas.openxmlformats.org/drawingml/2006/main">
            <a:off x="609600" y="427672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007F7A"/>
                </a:solidFill>
                <a:latin typeface="Arial"/>
                <a:ea typeface="Arial"/>
                <a:cs typeface="Arial"/>
              </a:defRPr>
            </a:pPr>
            <a:r>
              <a:rPr sz="2400" b="1">
                <a:solidFill>
                  <a:srgbClr val="007F7A"/>
                </a:solidFill>
                <a:latin typeface="Arial"/>
                <a:ea typeface="Arial"/>
                <a:cs typeface="Arial"/>
              </a:rPr>
              <a:t>03</a:t>
            </a:r>
          </a:p>
        </p:txBody>
      </p:sp>
      <p:sp>
        <p:nvSpPr>
          <p:cNvPr id="11" name="">
            <a:extLst xmlns:a="http://schemas.openxmlformats.org/drawingml/2006/main">
              <a:ext uri="{FF2B5EF4-FFF2-40B4-BE49-F238E27FC236}">
                <a16:creationId xmlns:a16="http://schemas.microsoft.com/office/drawing/2014/main" id="{3DAEA5E0-AB93-42CB-BDFF-41CD2016E324}"/>
              </a:ext>
            </a:extLst>
          </p:cNvPr>
          <p:cNvSpPr>
            <a:spLocks xmlns:a="http://schemas.openxmlformats.org/drawingml/2006/main" noGrp="1"/>
          </p:cNvSpPr>
          <p:nvPr/>
        </p:nvSpPr>
        <p:spPr>
          <a:xfrm xmlns:a="http://schemas.openxmlformats.org/drawingml/2006/main">
            <a:off x="1409700" y="427672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Retry after reconnecting</a:t>
            </a:r>
          </a:p>
        </p:txBody>
      </p:sp>
      <p:sp>
        <p:nvSpPr>
          <p:cNvPr id="12" name="">
            <a:extLst xmlns:a="http://schemas.openxmlformats.org/drawingml/2006/main">
              <a:ext uri="{FF2B5EF4-FFF2-40B4-BE49-F238E27FC236}">
                <a16:creationId xmlns:a16="http://schemas.microsoft.com/office/drawing/2014/main" id="{130A0674-4DE3-4E07-B2B1-65902DF10E3B}"/>
              </a:ext>
            </a:extLst>
          </p:cNvPr>
          <p:cNvSpPr>
            <a:spLocks xmlns:a="http://schemas.openxmlformats.org/drawingml/2006/main" noGrp="1"/>
          </p:cNvSpPr>
          <p:nvPr/>
        </p:nvSpPr>
        <p:spPr>
          <a:xfrm xmlns:a="http://schemas.openxmlformats.org/drawingml/2006/main">
            <a:off x="1409700" y="467677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Use Sync queued work again. Existing record identifiers support safe replay of the same submission.</a:t>
            </a:r>
          </a:p>
        </p:txBody>
      </p:sp>
      <p:sp>
        <p:nvSpPr>
          <p:cNvPr id="13" name="">
            <a:extLst xmlns:a="http://schemas.openxmlformats.org/drawingml/2006/main">
              <a:ext uri="{FF2B5EF4-FFF2-40B4-BE49-F238E27FC236}">
                <a16:creationId xmlns:a16="http://schemas.microsoft.com/office/drawing/2014/main" id="{645D922B-74B4-4262-83A4-EE734F6E0179}"/>
              </a:ext>
            </a:extLst>
          </p:cNvPr>
          <p:cNvSpPr>
            <a:spLocks xmlns:a="http://schemas.openxmlformats.org/drawingml/2006/main" noGrp="1"/>
          </p:cNvSpPr>
          <p:nvPr/>
        </p:nvSpPr>
        <p:spPr>
          <a:xfrm xmlns:a="http://schemas.openxmlformats.org/drawingml/2006/main">
            <a:off x="609600" y="5581650"/>
            <a:ext cx="10972800" cy="19050"/>
          </a:xfrm>
          <a:prstGeom xmlns:a="http://schemas.openxmlformats.org/drawingml/2006/main" prst="rect">
            <a:avLst/>
          </a:prstGeom>
          <a:solidFill xmlns:a="http://schemas.openxmlformats.org/drawingml/2006/main">
            <a:srgbClr val="D6E2E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75CEEA52-F293-4D2B-A5C5-CDAA271A2F90}"/>
              </a:ext>
            </a:extLst>
          </p:cNvPr>
          <p:cNvSpPr>
            <a:spLocks xmlns:a="http://schemas.openxmlformats.org/drawingml/2006/main" noGrp="1"/>
          </p:cNvSpPr>
          <p:nvPr/>
        </p:nvSpPr>
        <p:spPr>
          <a:xfrm xmlns:a="http://schemas.openxmlformats.org/drawingml/2006/main">
            <a:off x="609600" y="5753100"/>
            <a:ext cx="109061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007F7A"/>
                </a:solidFill>
                <a:latin typeface="Arial"/>
                <a:ea typeface="Arial"/>
                <a:cs typeface="Arial"/>
              </a:defRPr>
            </a:pPr>
            <a:r>
              <a:rPr sz="1725" b="1">
                <a:solidFill>
                  <a:srgbClr val="007F7A"/>
                </a:solidFill>
                <a:latin typeface="Arial"/>
                <a:ea typeface="Arial"/>
                <a:cs typeface="Arial"/>
              </a:rPr>
              <a:t>Check: a local save means queued evidence. A server receipt means acceptance.</a:t>
            </a:r>
          </a:p>
        </p:txBody>
      </p:sp>
      <p:sp>
        <p:nvSpPr>
          <p:cNvPr id="15" name="">
            <a:extLst xmlns:a="http://schemas.openxmlformats.org/drawingml/2006/main">
              <a:ext uri="{FF2B5EF4-FFF2-40B4-BE49-F238E27FC236}">
                <a16:creationId xmlns:a16="http://schemas.microsoft.com/office/drawing/2014/main" id="{BD36237F-196F-4F3A-8F31-11EE8FE196A4}"/>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Mobile manual / 0.5</a:t>
            </a:r>
          </a:p>
        </p:txBody>
      </p:sp>
      <p:sp>
        <p:nvSpPr>
          <p:cNvPr id="16" name="">
            <a:extLst xmlns:a="http://schemas.openxmlformats.org/drawingml/2006/main">
              <a:ext uri="{FF2B5EF4-FFF2-40B4-BE49-F238E27FC236}">
                <a16:creationId xmlns:a16="http://schemas.microsoft.com/office/drawing/2014/main" id="{6B0EB602-2EA7-41AC-9796-C687601B6D35}"/>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31</a:t>
            </a:r>
          </a:p>
        </p:txBody>
      </p:sp>
    </p:spTree>
    <p:extLst>
      <p:ext uri="{BB962C8B-B14F-4D97-AF65-F5344CB8AC3E}">
        <p14:creationId xmlns:p14="http://schemas.microsoft.com/office/powerpoint/2010/main" val="1587657907"/>
      </p:ext>
    </p:extLst>
  </p:cSld>
</p:sld>
</file>

<file path=ppt/slides/slide3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65D745B-67FE-40AD-962D-116F0059E1D7}"/>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Pending evidence on the device</a:t>
            </a:r>
          </a:p>
        </p:txBody>
      </p:sp>
      <p:sp>
        <p:nvSpPr>
          <p:cNvPr id="2" name="">
            <a:extLst xmlns:a="http://schemas.openxmlformats.org/drawingml/2006/main">
              <a:ext uri="{FF2B5EF4-FFF2-40B4-BE49-F238E27FC236}">
                <a16:creationId xmlns:a16="http://schemas.microsoft.com/office/drawing/2014/main" id="{7F79815D-A756-4555-A9C3-1C7C6BE3929E}"/>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007F7A"/>
          </a:solidFill>
          <a:ln xmlns:a="http://schemas.openxmlformats.org/drawingml/2006/main" w="0">
            <a:noFill/>
          </a:ln>
        </p:spPr>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4c1d3c2c7af64e18"/>
          <a:stretch xmlns:a="http://schemas.openxmlformats.org/drawingml/2006/main"/>
        </p:blipFill>
        <p:spPr>
          <a:xfrm xmlns:a="http://schemas.openxmlformats.org/drawingml/2006/main">
            <a:off x="873071" y="1495425"/>
            <a:ext cx="2387708" cy="48577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4015BBA-B771-464F-91A0-5C59BD9656DA}"/>
              </a:ext>
            </a:extLst>
          </p:cNvPr>
          <p:cNvSpPr>
            <a:spLocks xmlns:a="http://schemas.openxmlformats.org/drawingml/2006/main" noGrp="1"/>
          </p:cNvSpPr>
          <p:nvPr/>
        </p:nvSpPr>
        <p:spPr>
          <a:xfrm xmlns:a="http://schemas.openxmlformats.org/drawingml/2006/main">
            <a:off x="3905250" y="1800225"/>
            <a:ext cx="6096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007F7A"/>
                </a:solidFill>
                <a:latin typeface="Arial"/>
                <a:ea typeface="Arial"/>
                <a:cs typeface="Arial"/>
              </a:defRPr>
            </a:pPr>
            <a:r>
              <a:rPr sz="2250" b="1">
                <a:solidFill>
                  <a:srgbClr val="007F7A"/>
                </a:solidFill>
                <a:latin typeface="Arial"/>
                <a:ea typeface="Arial"/>
                <a:cs typeface="Arial"/>
              </a:rPr>
              <a:t>01</a:t>
            </a:r>
          </a:p>
        </p:txBody>
      </p:sp>
      <p:sp>
        <p:nvSpPr>
          <p:cNvPr id="5" name="">
            <a:extLst xmlns:a="http://schemas.openxmlformats.org/drawingml/2006/main">
              <a:ext uri="{FF2B5EF4-FFF2-40B4-BE49-F238E27FC236}">
                <a16:creationId xmlns:a16="http://schemas.microsoft.com/office/drawing/2014/main" id="{748ED041-09C9-4502-8CCB-8F91B5D87573}"/>
              </a:ext>
            </a:extLst>
          </p:cNvPr>
          <p:cNvSpPr>
            <a:spLocks xmlns:a="http://schemas.openxmlformats.org/drawingml/2006/main" noGrp="1"/>
          </p:cNvSpPr>
          <p:nvPr/>
        </p:nvSpPr>
        <p:spPr>
          <a:xfrm xmlns:a="http://schemas.openxmlformats.org/drawingml/2006/main">
            <a:off x="4591050" y="1790700"/>
            <a:ext cx="6762750" cy="1162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349"/>
                </a:solidFill>
                <a:latin typeface="Arial"/>
                <a:ea typeface="Arial"/>
                <a:cs typeface="Arial"/>
              </a:defRPr>
            </a:pPr>
            <a:r>
              <a:rPr sz="1950" b="0">
                <a:solidFill>
                  <a:srgbClr val="183349"/>
                </a:solidFill>
                <a:latin typeface="Arial"/>
                <a:ea typeface="Arial"/>
                <a:cs typeface="Arial"/>
              </a:rPr>
              <a:t>The example has one pending work transition.</a:t>
            </a:r>
          </a:p>
        </p:txBody>
      </p:sp>
      <p:sp>
        <p:nvSpPr>
          <p:cNvPr id="6" name="">
            <a:extLst xmlns:a="http://schemas.openxmlformats.org/drawingml/2006/main">
              <a:ext uri="{FF2B5EF4-FFF2-40B4-BE49-F238E27FC236}">
                <a16:creationId xmlns:a16="http://schemas.microsoft.com/office/drawing/2014/main" id="{EE18AB96-7AEE-4AF7-92D6-ED04B8C6257C}"/>
              </a:ext>
            </a:extLst>
          </p:cNvPr>
          <p:cNvSpPr>
            <a:spLocks xmlns:a="http://schemas.openxmlformats.org/drawingml/2006/main" noGrp="1"/>
          </p:cNvSpPr>
          <p:nvPr/>
        </p:nvSpPr>
        <p:spPr>
          <a:xfrm xmlns:a="http://schemas.openxmlformats.org/drawingml/2006/main">
            <a:off x="3905250" y="3162300"/>
            <a:ext cx="6096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007F7A"/>
                </a:solidFill>
                <a:latin typeface="Arial"/>
                <a:ea typeface="Arial"/>
                <a:cs typeface="Arial"/>
              </a:defRPr>
            </a:pPr>
            <a:r>
              <a:rPr sz="2250" b="1">
                <a:solidFill>
                  <a:srgbClr val="007F7A"/>
                </a:solidFill>
                <a:latin typeface="Arial"/>
                <a:ea typeface="Arial"/>
                <a:cs typeface="Arial"/>
              </a:rPr>
              <a:t>02</a:t>
            </a:r>
          </a:p>
        </p:txBody>
      </p:sp>
      <p:sp>
        <p:nvSpPr>
          <p:cNvPr id="7" name="">
            <a:extLst xmlns:a="http://schemas.openxmlformats.org/drawingml/2006/main">
              <a:ext uri="{FF2B5EF4-FFF2-40B4-BE49-F238E27FC236}">
                <a16:creationId xmlns:a16="http://schemas.microsoft.com/office/drawing/2014/main" id="{3E3CA30F-B803-4242-AC4A-3A3E9E678776}"/>
              </a:ext>
            </a:extLst>
          </p:cNvPr>
          <p:cNvSpPr>
            <a:spLocks xmlns:a="http://schemas.openxmlformats.org/drawingml/2006/main" noGrp="1"/>
          </p:cNvSpPr>
          <p:nvPr/>
        </p:nvSpPr>
        <p:spPr>
          <a:xfrm xmlns:a="http://schemas.openxmlformats.org/drawingml/2006/main">
            <a:off x="4591050" y="3152775"/>
            <a:ext cx="6762750" cy="1162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349"/>
                </a:solidFill>
                <a:latin typeface="Arial"/>
                <a:ea typeface="Arial"/>
                <a:cs typeface="Arial"/>
              </a:defRPr>
            </a:pPr>
            <a:r>
              <a:rPr sz="1950" b="0">
                <a:solidFill>
                  <a:srgbClr val="183349"/>
                </a:solidFill>
                <a:latin typeface="Arial"/>
                <a:ea typeface="Arial"/>
                <a:cs typeface="Arial"/>
              </a:rPr>
              <a:t>Keep the record while connectivity is unavailable. Sync queued work retries when online.</a:t>
            </a:r>
          </a:p>
        </p:txBody>
      </p:sp>
      <p:sp>
        <p:nvSpPr>
          <p:cNvPr id="8" name="">
            <a:extLst xmlns:a="http://schemas.openxmlformats.org/drawingml/2006/main">
              <a:ext uri="{FF2B5EF4-FFF2-40B4-BE49-F238E27FC236}">
                <a16:creationId xmlns:a16="http://schemas.microsoft.com/office/drawing/2014/main" id="{2A0A9094-13F8-4B3F-92F3-ED2665026EE1}"/>
              </a:ext>
            </a:extLst>
          </p:cNvPr>
          <p:cNvSpPr>
            <a:spLocks xmlns:a="http://schemas.openxmlformats.org/drawingml/2006/main" noGrp="1"/>
          </p:cNvSpPr>
          <p:nvPr/>
        </p:nvSpPr>
        <p:spPr>
          <a:xfrm xmlns:a="http://schemas.openxmlformats.org/drawingml/2006/main">
            <a:off x="3905250" y="4524375"/>
            <a:ext cx="6096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007F7A"/>
                </a:solidFill>
                <a:latin typeface="Arial"/>
                <a:ea typeface="Arial"/>
                <a:cs typeface="Arial"/>
              </a:defRPr>
            </a:pPr>
            <a:r>
              <a:rPr sz="2250" b="1">
                <a:solidFill>
                  <a:srgbClr val="007F7A"/>
                </a:solidFill>
                <a:latin typeface="Arial"/>
                <a:ea typeface="Arial"/>
                <a:cs typeface="Arial"/>
              </a:rPr>
              <a:t>03</a:t>
            </a:r>
          </a:p>
        </p:txBody>
      </p:sp>
      <p:sp>
        <p:nvSpPr>
          <p:cNvPr id="9" name="">
            <a:extLst xmlns:a="http://schemas.openxmlformats.org/drawingml/2006/main">
              <a:ext uri="{FF2B5EF4-FFF2-40B4-BE49-F238E27FC236}">
                <a16:creationId xmlns:a16="http://schemas.microsoft.com/office/drawing/2014/main" id="{C1B7CD57-9988-4974-8224-248854C352C8}"/>
              </a:ext>
            </a:extLst>
          </p:cNvPr>
          <p:cNvSpPr>
            <a:spLocks xmlns:a="http://schemas.openxmlformats.org/drawingml/2006/main" noGrp="1"/>
          </p:cNvSpPr>
          <p:nvPr/>
        </p:nvSpPr>
        <p:spPr>
          <a:xfrm xmlns:a="http://schemas.openxmlformats.org/drawingml/2006/main">
            <a:off x="4591050" y="4514850"/>
            <a:ext cx="6762750" cy="1162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349"/>
                </a:solidFill>
                <a:latin typeface="Arial"/>
                <a:ea typeface="Arial"/>
                <a:cs typeface="Arial"/>
              </a:defRPr>
            </a:pPr>
            <a:r>
              <a:rPr sz="1950" b="0">
                <a:solidFill>
                  <a:srgbClr val="183349"/>
                </a:solidFill>
                <a:latin typeface="Arial"/>
                <a:ea typeface="Arial"/>
                <a:cs typeface="Arial"/>
              </a:rPr>
              <a:t>Check Server receipts after acceptance. Avoid entering the same work again manually.</a:t>
            </a:r>
          </a:p>
        </p:txBody>
      </p:sp>
      <p:sp>
        <p:nvSpPr>
          <p:cNvPr id="10" name="">
            <a:extLst xmlns:a="http://schemas.openxmlformats.org/drawingml/2006/main">
              <a:ext uri="{FF2B5EF4-FFF2-40B4-BE49-F238E27FC236}">
                <a16:creationId xmlns:a16="http://schemas.microsoft.com/office/drawing/2014/main" id="{B6977169-E0E6-4494-9407-567347FE8B54}"/>
              </a:ext>
            </a:extLst>
          </p:cNvPr>
          <p:cNvSpPr>
            <a:spLocks xmlns:a="http://schemas.openxmlformats.org/drawingml/2006/main" noGrp="1"/>
          </p:cNvSpPr>
          <p:nvPr/>
        </p:nvSpPr>
        <p:spPr>
          <a:xfrm xmlns:a="http://schemas.openxmlformats.org/drawingml/2006/main">
            <a:off x="3905250" y="6057900"/>
            <a:ext cx="74771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97182"/>
                </a:solidFill>
                <a:latin typeface="Arial"/>
                <a:ea typeface="Arial"/>
                <a:cs typeface="Arial"/>
              </a:defRPr>
            </a:pPr>
            <a:r>
              <a:rPr sz="1350" b="0">
                <a:solidFill>
                  <a:srgbClr val="597182"/>
                </a:solidFill>
                <a:latin typeface="Arial"/>
                <a:ea typeface="Arial"/>
                <a:cs typeface="Arial"/>
              </a:rPr>
              <a:t>iOS native app · release 0.5 · synthetic training data</a:t>
            </a:r>
          </a:p>
        </p:txBody>
      </p:sp>
      <p:sp>
        <p:nvSpPr>
          <p:cNvPr id="11" name="">
            <a:extLst xmlns:a="http://schemas.openxmlformats.org/drawingml/2006/main">
              <a:ext uri="{FF2B5EF4-FFF2-40B4-BE49-F238E27FC236}">
                <a16:creationId xmlns:a16="http://schemas.microsoft.com/office/drawing/2014/main" id="{64AC9E5C-B15D-4AA6-B3F6-029336401DFB}"/>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Mobile manual / 0.5</a:t>
            </a:r>
          </a:p>
        </p:txBody>
      </p:sp>
      <p:sp>
        <p:nvSpPr>
          <p:cNvPr id="12" name="">
            <a:extLst xmlns:a="http://schemas.openxmlformats.org/drawingml/2006/main">
              <a:ext uri="{FF2B5EF4-FFF2-40B4-BE49-F238E27FC236}">
                <a16:creationId xmlns:a16="http://schemas.microsoft.com/office/drawing/2014/main" id="{6C354129-96B9-4B20-B6A2-07739852C3A5}"/>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32</a:t>
            </a:r>
          </a:p>
        </p:txBody>
      </p:sp>
    </p:spTree>
    <p:extLst>
      <p:ext uri="{BB962C8B-B14F-4D97-AF65-F5344CB8AC3E}">
        <p14:creationId xmlns:p14="http://schemas.microsoft.com/office/powerpoint/2010/main" val="274748954"/>
      </p:ext>
    </p:extLst>
  </p:cSld>
</p:sld>
</file>

<file path=ppt/slides/slide3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F44BA3AB-FC08-4C89-B747-7529A1CA2470}"/>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Inspection revision conflict</a:t>
            </a:r>
          </a:p>
        </p:txBody>
      </p:sp>
      <p:sp>
        <p:nvSpPr>
          <p:cNvPr id="2" name="">
            <a:extLst xmlns:a="http://schemas.openxmlformats.org/drawingml/2006/main">
              <a:ext uri="{FF2B5EF4-FFF2-40B4-BE49-F238E27FC236}">
                <a16:creationId xmlns:a16="http://schemas.microsoft.com/office/drawing/2014/main" id="{28A623D7-40D7-44D8-BA7D-EDF2761F6160}"/>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007F7A"/>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DCABD1ED-245C-4FA8-BFA0-1BAA77EC1450}"/>
              </a:ext>
            </a:extLst>
          </p:cNvPr>
          <p:cNvSpPr>
            <a:spLocks xmlns:a="http://schemas.openxmlformats.org/drawingml/2006/main" noGrp="1"/>
          </p:cNvSpPr>
          <p:nvPr/>
        </p:nvSpPr>
        <p:spPr>
          <a:xfrm xmlns:a="http://schemas.openxmlformats.org/drawingml/2006/main">
            <a:off x="609600" y="1457325"/>
            <a:ext cx="109728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007F7A"/>
                </a:solidFill>
                <a:latin typeface="Arial"/>
                <a:ea typeface="Arial"/>
                <a:cs typeface="Arial"/>
              </a:defRPr>
            </a:pPr>
            <a:r>
              <a:rPr sz="1500" b="1">
                <a:solidFill>
                  <a:srgbClr val="007F7A"/>
                </a:solidFill>
                <a:latin typeface="Arial"/>
                <a:ea typeface="Arial"/>
                <a:cs typeface="Arial"/>
              </a:rPr>
              <a:t>All capturing roles</a:t>
            </a:r>
          </a:p>
        </p:txBody>
      </p:sp>
      <p:sp>
        <p:nvSpPr>
          <p:cNvPr id="4" name="">
            <a:extLst xmlns:a="http://schemas.openxmlformats.org/drawingml/2006/main">
              <a:ext uri="{FF2B5EF4-FFF2-40B4-BE49-F238E27FC236}">
                <a16:creationId xmlns:a16="http://schemas.microsoft.com/office/drawing/2014/main" id="{A8CDEDD9-C923-4BEE-8747-3143B563DD52}"/>
              </a:ext>
            </a:extLst>
          </p:cNvPr>
          <p:cNvSpPr>
            <a:spLocks xmlns:a="http://schemas.openxmlformats.org/drawingml/2006/main" noGrp="1"/>
          </p:cNvSpPr>
          <p:nvPr/>
        </p:nvSpPr>
        <p:spPr>
          <a:xfrm xmlns:a="http://schemas.openxmlformats.org/drawingml/2006/main">
            <a:off x="609600" y="200977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007F7A"/>
                </a:solidFill>
                <a:latin typeface="Arial"/>
                <a:ea typeface="Arial"/>
                <a:cs typeface="Arial"/>
              </a:defRPr>
            </a:pPr>
            <a:r>
              <a:rPr sz="2400" b="1">
                <a:solidFill>
                  <a:srgbClr val="007F7A"/>
                </a:solidFill>
                <a:latin typeface="Arial"/>
                <a:ea typeface="Arial"/>
                <a:cs typeface="Arial"/>
              </a:rPr>
              <a:t>01</a:t>
            </a:r>
          </a:p>
        </p:txBody>
      </p:sp>
      <p:sp>
        <p:nvSpPr>
          <p:cNvPr id="5" name="">
            <a:extLst xmlns:a="http://schemas.openxmlformats.org/drawingml/2006/main">
              <a:ext uri="{FF2B5EF4-FFF2-40B4-BE49-F238E27FC236}">
                <a16:creationId xmlns:a16="http://schemas.microsoft.com/office/drawing/2014/main" id="{1378D886-A834-4BB0-9001-901B0278CC3D}"/>
              </a:ext>
            </a:extLst>
          </p:cNvPr>
          <p:cNvSpPr>
            <a:spLocks xmlns:a="http://schemas.openxmlformats.org/drawingml/2006/main" noGrp="1"/>
          </p:cNvSpPr>
          <p:nvPr/>
        </p:nvSpPr>
        <p:spPr>
          <a:xfrm xmlns:a="http://schemas.openxmlformats.org/drawingml/2006/main">
            <a:off x="1409700" y="200977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Open Review queued record</a:t>
            </a:r>
          </a:p>
        </p:txBody>
      </p:sp>
      <p:sp>
        <p:nvSpPr>
          <p:cNvPr id="6" name="">
            <a:extLst xmlns:a="http://schemas.openxmlformats.org/drawingml/2006/main">
              <a:ext uri="{FF2B5EF4-FFF2-40B4-BE49-F238E27FC236}">
                <a16:creationId xmlns:a16="http://schemas.microsoft.com/office/drawing/2014/main" id="{63C972AA-D7A2-4189-9FEB-24955B2F7EB5}"/>
              </a:ext>
            </a:extLst>
          </p:cNvPr>
          <p:cNvSpPr>
            <a:spLocks xmlns:a="http://schemas.openxmlformats.org/drawingml/2006/main" noGrp="1"/>
          </p:cNvSpPr>
          <p:nvPr/>
        </p:nvSpPr>
        <p:spPr>
          <a:xfrm xmlns:a="http://schemas.openxmlformats.org/drawingml/2006/main">
            <a:off x="1409700" y="240982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Read the error. The original inspection and captured revision remain in the queue.</a:t>
            </a:r>
          </a:p>
        </p:txBody>
      </p:sp>
      <p:sp>
        <p:nvSpPr>
          <p:cNvPr id="7" name="">
            <a:extLst xmlns:a="http://schemas.openxmlformats.org/drawingml/2006/main">
              <a:ext uri="{FF2B5EF4-FFF2-40B4-BE49-F238E27FC236}">
                <a16:creationId xmlns:a16="http://schemas.microsoft.com/office/drawing/2014/main" id="{6EA0A6D5-3CAC-4A68-A6C9-7A34E10A7ADF}"/>
              </a:ext>
            </a:extLst>
          </p:cNvPr>
          <p:cNvSpPr>
            <a:spLocks xmlns:a="http://schemas.openxmlformats.org/drawingml/2006/main" noGrp="1"/>
          </p:cNvSpPr>
          <p:nvPr/>
        </p:nvSpPr>
        <p:spPr>
          <a:xfrm xmlns:a="http://schemas.openxmlformats.org/drawingml/2006/main">
            <a:off x="609600" y="3143250"/>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007F7A"/>
                </a:solidFill>
                <a:latin typeface="Arial"/>
                <a:ea typeface="Arial"/>
                <a:cs typeface="Arial"/>
              </a:defRPr>
            </a:pPr>
            <a:r>
              <a:rPr sz="2400" b="1">
                <a:solidFill>
                  <a:srgbClr val="007F7A"/>
                </a:solidFill>
                <a:latin typeface="Arial"/>
                <a:ea typeface="Arial"/>
                <a:cs typeface="Arial"/>
              </a:rPr>
              <a:t>02</a:t>
            </a:r>
          </a:p>
        </p:txBody>
      </p:sp>
      <p:sp>
        <p:nvSpPr>
          <p:cNvPr id="8" name="">
            <a:extLst xmlns:a="http://schemas.openxmlformats.org/drawingml/2006/main">
              <a:ext uri="{FF2B5EF4-FFF2-40B4-BE49-F238E27FC236}">
                <a16:creationId xmlns:a16="http://schemas.microsoft.com/office/drawing/2014/main" id="{6301BBE9-D917-413F-8FC2-7F60B40B6E4D}"/>
              </a:ext>
            </a:extLst>
          </p:cNvPr>
          <p:cNvSpPr>
            <a:spLocks xmlns:a="http://schemas.openxmlformats.org/drawingml/2006/main" noGrp="1"/>
          </p:cNvSpPr>
          <p:nvPr/>
        </p:nvSpPr>
        <p:spPr>
          <a:xfrm xmlns:a="http://schemas.openxmlformats.org/drawingml/2006/main">
            <a:off x="1409700" y="3143250"/>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Compare the current asset</a:t>
            </a:r>
          </a:p>
        </p:txBody>
      </p:sp>
      <p:sp>
        <p:nvSpPr>
          <p:cNvPr id="9" name="">
            <a:extLst xmlns:a="http://schemas.openxmlformats.org/drawingml/2006/main">
              <a:ext uri="{FF2B5EF4-FFF2-40B4-BE49-F238E27FC236}">
                <a16:creationId xmlns:a16="http://schemas.microsoft.com/office/drawing/2014/main" id="{FDB49A01-72B6-438C-9278-1FAA3153A292}"/>
              </a:ext>
            </a:extLst>
          </p:cNvPr>
          <p:cNvSpPr>
            <a:spLocks xmlns:a="http://schemas.openxmlformats.org/drawingml/2006/main" noGrp="1"/>
          </p:cNvSpPr>
          <p:nvPr/>
        </p:nvSpPr>
        <p:spPr>
          <a:xfrm xmlns:a="http://schemas.openxmlformats.org/drawingml/2006/main">
            <a:off x="1409700" y="3543300"/>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Refresh current record and compare the changed equipment details with the original field finding.</a:t>
            </a:r>
          </a:p>
        </p:txBody>
      </p:sp>
      <p:sp>
        <p:nvSpPr>
          <p:cNvPr id="10" name="">
            <a:extLst xmlns:a="http://schemas.openxmlformats.org/drawingml/2006/main">
              <a:ext uri="{FF2B5EF4-FFF2-40B4-BE49-F238E27FC236}">
                <a16:creationId xmlns:a16="http://schemas.microsoft.com/office/drawing/2014/main" id="{0AF51412-D703-4146-B0EE-550B0EA47CBB}"/>
              </a:ext>
            </a:extLst>
          </p:cNvPr>
          <p:cNvSpPr>
            <a:spLocks xmlns:a="http://schemas.openxmlformats.org/drawingml/2006/main" noGrp="1"/>
          </p:cNvSpPr>
          <p:nvPr/>
        </p:nvSpPr>
        <p:spPr>
          <a:xfrm xmlns:a="http://schemas.openxmlformats.org/drawingml/2006/main">
            <a:off x="609600" y="427672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007F7A"/>
                </a:solidFill>
                <a:latin typeface="Arial"/>
                <a:ea typeface="Arial"/>
                <a:cs typeface="Arial"/>
              </a:defRPr>
            </a:pPr>
            <a:r>
              <a:rPr sz="2400" b="1">
                <a:solidFill>
                  <a:srgbClr val="007F7A"/>
                </a:solidFill>
                <a:latin typeface="Arial"/>
                <a:ea typeface="Arial"/>
                <a:cs typeface="Arial"/>
              </a:rPr>
              <a:t>03</a:t>
            </a:r>
          </a:p>
        </p:txBody>
      </p:sp>
      <p:sp>
        <p:nvSpPr>
          <p:cNvPr id="11" name="">
            <a:extLst xmlns:a="http://schemas.openxmlformats.org/drawingml/2006/main">
              <a:ext uri="{FF2B5EF4-FFF2-40B4-BE49-F238E27FC236}">
                <a16:creationId xmlns:a16="http://schemas.microsoft.com/office/drawing/2014/main" id="{6EDAA29E-DEB2-4BC0-92D6-93F87F6BF0D6}"/>
              </a:ext>
            </a:extLst>
          </p:cNvPr>
          <p:cNvSpPr>
            <a:spLocks xmlns:a="http://schemas.openxmlformats.org/drawingml/2006/main" noGrp="1"/>
          </p:cNvSpPr>
          <p:nvPr/>
        </p:nvSpPr>
        <p:spPr>
          <a:xfrm xmlns:a="http://schemas.openxmlformats.org/drawingml/2006/main">
            <a:off x="1409700" y="427672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Confirm only after review</a:t>
            </a:r>
          </a:p>
        </p:txBody>
      </p:sp>
      <p:sp>
        <p:nvSpPr>
          <p:cNvPr id="12" name="">
            <a:extLst xmlns:a="http://schemas.openxmlformats.org/drawingml/2006/main">
              <a:ext uri="{FF2B5EF4-FFF2-40B4-BE49-F238E27FC236}">
                <a16:creationId xmlns:a16="http://schemas.microsoft.com/office/drawing/2014/main" id="{D7A6A00D-4F4E-42DC-AD65-210AEE6E16BE}"/>
              </a:ext>
            </a:extLst>
          </p:cNvPr>
          <p:cNvSpPr>
            <a:spLocks xmlns:a="http://schemas.openxmlformats.org/drawingml/2006/main" noGrp="1"/>
          </p:cNvSpPr>
          <p:nvPr/>
        </p:nvSpPr>
        <p:spPr>
          <a:xfrm xmlns:a="http://schemas.openxmlformats.org/drawingml/2006/main">
            <a:off x="1409700" y="467677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Use I reviewed this asset — retry at current revision when the evidence still applies. Sync and check the receipt.</a:t>
            </a:r>
          </a:p>
        </p:txBody>
      </p:sp>
      <p:sp>
        <p:nvSpPr>
          <p:cNvPr id="13" name="">
            <a:extLst xmlns:a="http://schemas.openxmlformats.org/drawingml/2006/main">
              <a:ext uri="{FF2B5EF4-FFF2-40B4-BE49-F238E27FC236}">
                <a16:creationId xmlns:a16="http://schemas.microsoft.com/office/drawing/2014/main" id="{7D9B02FE-A782-409A-A7B0-C6B432FA3B49}"/>
              </a:ext>
            </a:extLst>
          </p:cNvPr>
          <p:cNvSpPr>
            <a:spLocks xmlns:a="http://schemas.openxmlformats.org/drawingml/2006/main" noGrp="1"/>
          </p:cNvSpPr>
          <p:nvPr/>
        </p:nvSpPr>
        <p:spPr>
          <a:xfrm xmlns:a="http://schemas.openxmlformats.org/drawingml/2006/main">
            <a:off x="609600" y="5581650"/>
            <a:ext cx="10972800" cy="19050"/>
          </a:xfrm>
          <a:prstGeom xmlns:a="http://schemas.openxmlformats.org/drawingml/2006/main" prst="rect">
            <a:avLst/>
          </a:prstGeom>
          <a:solidFill xmlns:a="http://schemas.openxmlformats.org/drawingml/2006/main">
            <a:srgbClr val="D6E2E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F73A4D71-D430-4D43-AAA3-6B08642CA833}"/>
              </a:ext>
            </a:extLst>
          </p:cNvPr>
          <p:cNvSpPr>
            <a:spLocks xmlns:a="http://schemas.openxmlformats.org/drawingml/2006/main" noGrp="1"/>
          </p:cNvSpPr>
          <p:nvPr/>
        </p:nvSpPr>
        <p:spPr>
          <a:xfrm xmlns:a="http://schemas.openxmlformats.org/drawingml/2006/main">
            <a:off x="609600" y="5753100"/>
            <a:ext cx="109061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007F7A"/>
                </a:solidFill>
                <a:latin typeface="Arial"/>
                <a:ea typeface="Arial"/>
                <a:cs typeface="Arial"/>
              </a:defRPr>
            </a:pPr>
            <a:r>
              <a:rPr sz="1725" b="1">
                <a:solidFill>
                  <a:srgbClr val="007F7A"/>
                </a:solidFill>
                <a:latin typeface="Arial"/>
                <a:ea typeface="Arial"/>
                <a:cs typeface="Arial"/>
              </a:rPr>
              <a:t>Outcome: explicit reconciliation preserves the original evidence and capture time.</a:t>
            </a:r>
          </a:p>
        </p:txBody>
      </p:sp>
      <p:sp>
        <p:nvSpPr>
          <p:cNvPr id="15" name="">
            <a:extLst xmlns:a="http://schemas.openxmlformats.org/drawingml/2006/main">
              <a:ext uri="{FF2B5EF4-FFF2-40B4-BE49-F238E27FC236}">
                <a16:creationId xmlns:a16="http://schemas.microsoft.com/office/drawing/2014/main" id="{4D05E688-0C3D-42CC-96CB-B614942346B8}"/>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Mobile manual / 0.5</a:t>
            </a:r>
          </a:p>
        </p:txBody>
      </p:sp>
      <p:sp>
        <p:nvSpPr>
          <p:cNvPr id="16" name="">
            <a:extLst xmlns:a="http://schemas.openxmlformats.org/drawingml/2006/main">
              <a:ext uri="{FF2B5EF4-FFF2-40B4-BE49-F238E27FC236}">
                <a16:creationId xmlns:a16="http://schemas.microsoft.com/office/drawing/2014/main" id="{E12B660E-A35A-4A05-B0E8-063E7FA7D620}"/>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33</a:t>
            </a:r>
          </a:p>
        </p:txBody>
      </p:sp>
    </p:spTree>
    <p:extLst>
      <p:ext uri="{BB962C8B-B14F-4D97-AF65-F5344CB8AC3E}">
        <p14:creationId xmlns:p14="http://schemas.microsoft.com/office/powerpoint/2010/main" val="294142910"/>
      </p:ext>
    </p:extLst>
  </p:cSld>
</p:sld>
</file>

<file path=ppt/slides/slide3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C8089827-8475-4BE9-B021-B60A6407ECDA}"/>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Where an inspection conflict is reviewed</a:t>
            </a:r>
          </a:p>
        </p:txBody>
      </p:sp>
      <p:sp>
        <p:nvSpPr>
          <p:cNvPr id="2" name="">
            <a:extLst xmlns:a="http://schemas.openxmlformats.org/drawingml/2006/main">
              <a:ext uri="{FF2B5EF4-FFF2-40B4-BE49-F238E27FC236}">
                <a16:creationId xmlns:a16="http://schemas.microsoft.com/office/drawing/2014/main" id="{CFAE2DFC-B70D-4CC0-B571-8D78FDB48EC0}"/>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007F7A"/>
          </a:solidFill>
          <a:ln xmlns:a="http://schemas.openxmlformats.org/drawingml/2006/main" w="0">
            <a:noFill/>
          </a:ln>
        </p:spPr>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ad1c6fcc89c4438e"/>
          <a:stretch xmlns:a="http://schemas.openxmlformats.org/drawingml/2006/main"/>
        </p:blipFill>
        <p:spPr>
          <a:xfrm xmlns:a="http://schemas.openxmlformats.org/drawingml/2006/main">
            <a:off x="873071" y="1495425"/>
            <a:ext cx="2387708" cy="48577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3F9812D-F904-42A5-99C0-930E643CFF4B}"/>
              </a:ext>
            </a:extLst>
          </p:cNvPr>
          <p:cNvSpPr>
            <a:spLocks xmlns:a="http://schemas.openxmlformats.org/drawingml/2006/main" noGrp="1"/>
          </p:cNvSpPr>
          <p:nvPr/>
        </p:nvSpPr>
        <p:spPr>
          <a:xfrm xmlns:a="http://schemas.openxmlformats.org/drawingml/2006/main">
            <a:off x="3905250" y="1800225"/>
            <a:ext cx="6096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007F7A"/>
                </a:solidFill>
                <a:latin typeface="Arial"/>
                <a:ea typeface="Arial"/>
                <a:cs typeface="Arial"/>
              </a:defRPr>
            </a:pPr>
            <a:r>
              <a:rPr sz="2250" b="1">
                <a:solidFill>
                  <a:srgbClr val="007F7A"/>
                </a:solidFill>
                <a:latin typeface="Arial"/>
                <a:ea typeface="Arial"/>
                <a:cs typeface="Arial"/>
              </a:rPr>
              <a:t>01</a:t>
            </a:r>
          </a:p>
        </p:txBody>
      </p:sp>
      <p:sp>
        <p:nvSpPr>
          <p:cNvPr id="5" name="">
            <a:extLst xmlns:a="http://schemas.openxmlformats.org/drawingml/2006/main">
              <a:ext uri="{FF2B5EF4-FFF2-40B4-BE49-F238E27FC236}">
                <a16:creationId xmlns:a16="http://schemas.microsoft.com/office/drawing/2014/main" id="{43235B27-E098-4B62-8697-5032C202FB96}"/>
              </a:ext>
            </a:extLst>
          </p:cNvPr>
          <p:cNvSpPr>
            <a:spLocks xmlns:a="http://schemas.openxmlformats.org/drawingml/2006/main" noGrp="1"/>
          </p:cNvSpPr>
          <p:nvPr/>
        </p:nvSpPr>
        <p:spPr>
          <a:xfrm xmlns:a="http://schemas.openxmlformats.org/drawingml/2006/main">
            <a:off x="4591050" y="1790700"/>
            <a:ext cx="6762750" cy="1162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349"/>
                </a:solidFill>
                <a:latin typeface="Arial"/>
                <a:ea typeface="Arial"/>
                <a:cs typeface="Arial"/>
              </a:defRPr>
            </a:pPr>
            <a:r>
              <a:rPr sz="1950" b="0">
                <a:solidFill>
                  <a:srgbClr val="183349"/>
                </a:solidFill>
                <a:latin typeface="Arial"/>
                <a:ea typeface="Arial"/>
                <a:cs typeface="Arial"/>
              </a:rPr>
              <a:t>Outbox is the place to find retained records. This screenshot shows a pending example.</a:t>
            </a:r>
          </a:p>
        </p:txBody>
      </p:sp>
      <p:sp>
        <p:nvSpPr>
          <p:cNvPr id="6" name="">
            <a:extLst xmlns:a="http://schemas.openxmlformats.org/drawingml/2006/main">
              <a:ext uri="{FF2B5EF4-FFF2-40B4-BE49-F238E27FC236}">
                <a16:creationId xmlns:a16="http://schemas.microsoft.com/office/drawing/2014/main" id="{F459E781-EE67-45FA-A405-5BCE0E9FC240}"/>
              </a:ext>
            </a:extLst>
          </p:cNvPr>
          <p:cNvSpPr>
            <a:spLocks xmlns:a="http://schemas.openxmlformats.org/drawingml/2006/main" noGrp="1"/>
          </p:cNvSpPr>
          <p:nvPr/>
        </p:nvSpPr>
        <p:spPr>
          <a:xfrm xmlns:a="http://schemas.openxmlformats.org/drawingml/2006/main">
            <a:off x="3905250" y="3162300"/>
            <a:ext cx="6096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007F7A"/>
                </a:solidFill>
                <a:latin typeface="Arial"/>
                <a:ea typeface="Arial"/>
                <a:cs typeface="Arial"/>
              </a:defRPr>
            </a:pPr>
            <a:r>
              <a:rPr sz="2250" b="1">
                <a:solidFill>
                  <a:srgbClr val="007F7A"/>
                </a:solidFill>
                <a:latin typeface="Arial"/>
                <a:ea typeface="Arial"/>
                <a:cs typeface="Arial"/>
              </a:rPr>
              <a:t>02</a:t>
            </a:r>
          </a:p>
        </p:txBody>
      </p:sp>
      <p:sp>
        <p:nvSpPr>
          <p:cNvPr id="7" name="">
            <a:extLst xmlns:a="http://schemas.openxmlformats.org/drawingml/2006/main">
              <a:ext uri="{FF2B5EF4-FFF2-40B4-BE49-F238E27FC236}">
                <a16:creationId xmlns:a16="http://schemas.microsoft.com/office/drawing/2014/main" id="{77A00355-1250-48A9-85C7-B154DB9EB246}"/>
              </a:ext>
            </a:extLst>
          </p:cNvPr>
          <p:cNvSpPr>
            <a:spLocks xmlns:a="http://schemas.openxmlformats.org/drawingml/2006/main" noGrp="1"/>
          </p:cNvSpPr>
          <p:nvPr/>
        </p:nvSpPr>
        <p:spPr>
          <a:xfrm xmlns:a="http://schemas.openxmlformats.org/drawingml/2006/main">
            <a:off x="4591050" y="3152775"/>
            <a:ext cx="6762750" cy="1162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349"/>
                </a:solidFill>
                <a:latin typeface="Arial"/>
                <a:ea typeface="Arial"/>
                <a:cs typeface="Arial"/>
              </a:defRPr>
            </a:pPr>
            <a:r>
              <a:rPr sz="1950" b="0">
                <a:solidFill>
                  <a:srgbClr val="183349"/>
                </a:solidFill>
                <a:latin typeface="Arial"/>
                <a:ea typeface="Arial"/>
                <a:cs typeface="Arial"/>
              </a:rPr>
              <a:t>A conflicting inspection displays its conflict state and review action after a rejected sync.</a:t>
            </a:r>
          </a:p>
        </p:txBody>
      </p:sp>
      <p:sp>
        <p:nvSpPr>
          <p:cNvPr id="8" name="">
            <a:extLst xmlns:a="http://schemas.openxmlformats.org/drawingml/2006/main">
              <a:ext uri="{FF2B5EF4-FFF2-40B4-BE49-F238E27FC236}">
                <a16:creationId xmlns:a16="http://schemas.microsoft.com/office/drawing/2014/main" id="{551C624A-4F56-4100-B003-7E95362AE0EC}"/>
              </a:ext>
            </a:extLst>
          </p:cNvPr>
          <p:cNvSpPr>
            <a:spLocks xmlns:a="http://schemas.openxmlformats.org/drawingml/2006/main" noGrp="1"/>
          </p:cNvSpPr>
          <p:nvPr/>
        </p:nvSpPr>
        <p:spPr>
          <a:xfrm xmlns:a="http://schemas.openxmlformats.org/drawingml/2006/main">
            <a:off x="3905250" y="4524375"/>
            <a:ext cx="6096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007F7A"/>
                </a:solidFill>
                <a:latin typeface="Arial"/>
                <a:ea typeface="Arial"/>
                <a:cs typeface="Arial"/>
              </a:defRPr>
            </a:pPr>
            <a:r>
              <a:rPr sz="2250" b="1">
                <a:solidFill>
                  <a:srgbClr val="007F7A"/>
                </a:solidFill>
                <a:latin typeface="Arial"/>
                <a:ea typeface="Arial"/>
                <a:cs typeface="Arial"/>
              </a:rPr>
              <a:t>03</a:t>
            </a:r>
          </a:p>
        </p:txBody>
      </p:sp>
      <p:sp>
        <p:nvSpPr>
          <p:cNvPr id="9" name="">
            <a:extLst xmlns:a="http://schemas.openxmlformats.org/drawingml/2006/main">
              <a:ext uri="{FF2B5EF4-FFF2-40B4-BE49-F238E27FC236}">
                <a16:creationId xmlns:a16="http://schemas.microsoft.com/office/drawing/2014/main" id="{8BEE7380-3675-4CBD-9B92-79B521C83A3E}"/>
              </a:ext>
            </a:extLst>
          </p:cNvPr>
          <p:cNvSpPr>
            <a:spLocks xmlns:a="http://schemas.openxmlformats.org/drawingml/2006/main" noGrp="1"/>
          </p:cNvSpPr>
          <p:nvPr/>
        </p:nvSpPr>
        <p:spPr>
          <a:xfrm xmlns:a="http://schemas.openxmlformats.org/drawingml/2006/main">
            <a:off x="4591050" y="4514850"/>
            <a:ext cx="6762750" cy="1162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349"/>
                </a:solidFill>
                <a:latin typeface="Arial"/>
                <a:ea typeface="Arial"/>
                <a:cs typeface="Arial"/>
              </a:defRPr>
            </a:pPr>
            <a:r>
              <a:rPr sz="1950" b="0">
                <a:solidFill>
                  <a:srgbClr val="183349"/>
                </a:solidFill>
                <a:latin typeface="Arial"/>
                <a:ea typeface="Arial"/>
                <a:cs typeface="Arial"/>
              </a:rPr>
              <a:t>Follow the previous slide to compare the refreshed revision. A conflict is not shown in this screenshot.</a:t>
            </a:r>
          </a:p>
        </p:txBody>
      </p:sp>
      <p:sp>
        <p:nvSpPr>
          <p:cNvPr id="10" name="">
            <a:extLst xmlns:a="http://schemas.openxmlformats.org/drawingml/2006/main">
              <a:ext uri="{FF2B5EF4-FFF2-40B4-BE49-F238E27FC236}">
                <a16:creationId xmlns:a16="http://schemas.microsoft.com/office/drawing/2014/main" id="{83B206F1-07F4-4B9B-8198-94FCD379FDD9}"/>
              </a:ext>
            </a:extLst>
          </p:cNvPr>
          <p:cNvSpPr>
            <a:spLocks xmlns:a="http://schemas.openxmlformats.org/drawingml/2006/main" noGrp="1"/>
          </p:cNvSpPr>
          <p:nvPr/>
        </p:nvSpPr>
        <p:spPr>
          <a:xfrm xmlns:a="http://schemas.openxmlformats.org/drawingml/2006/main">
            <a:off x="3905250" y="6057900"/>
            <a:ext cx="74771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97182"/>
                </a:solidFill>
                <a:latin typeface="Arial"/>
                <a:ea typeface="Arial"/>
                <a:cs typeface="Arial"/>
              </a:defRPr>
            </a:pPr>
            <a:r>
              <a:rPr sz="1350" b="0">
                <a:solidFill>
                  <a:srgbClr val="597182"/>
                </a:solidFill>
                <a:latin typeface="Arial"/>
                <a:ea typeface="Arial"/>
                <a:cs typeface="Arial"/>
              </a:rPr>
              <a:t>iOS native app · release 0.5 · synthetic training data</a:t>
            </a:r>
          </a:p>
        </p:txBody>
      </p:sp>
      <p:sp>
        <p:nvSpPr>
          <p:cNvPr id="11" name="">
            <a:extLst xmlns:a="http://schemas.openxmlformats.org/drawingml/2006/main">
              <a:ext uri="{FF2B5EF4-FFF2-40B4-BE49-F238E27FC236}">
                <a16:creationId xmlns:a16="http://schemas.microsoft.com/office/drawing/2014/main" id="{43793A91-A14B-41AB-AB86-7D56BCD905BA}"/>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Mobile manual / 0.5</a:t>
            </a:r>
          </a:p>
        </p:txBody>
      </p:sp>
      <p:sp>
        <p:nvSpPr>
          <p:cNvPr id="12" name="">
            <a:extLst xmlns:a="http://schemas.openxmlformats.org/drawingml/2006/main">
              <a:ext uri="{FF2B5EF4-FFF2-40B4-BE49-F238E27FC236}">
                <a16:creationId xmlns:a16="http://schemas.microsoft.com/office/drawing/2014/main" id="{54B9257F-0F0A-4B53-A3B2-939CA35FF461}"/>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34</a:t>
            </a:r>
          </a:p>
        </p:txBody>
      </p:sp>
    </p:spTree>
    <p:extLst>
      <p:ext uri="{BB962C8B-B14F-4D97-AF65-F5344CB8AC3E}">
        <p14:creationId xmlns:p14="http://schemas.microsoft.com/office/powerpoint/2010/main" val="1718963406"/>
      </p:ext>
    </p:extLst>
  </p:cSld>
</p:sld>
</file>

<file path=ppt/slides/slide3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243B0B42-A8BB-4DF4-8BC7-34EC3C402AC2}"/>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Work or reading conflict</a:t>
            </a:r>
          </a:p>
        </p:txBody>
      </p:sp>
      <p:sp>
        <p:nvSpPr>
          <p:cNvPr id="2" name="">
            <a:extLst xmlns:a="http://schemas.openxmlformats.org/drawingml/2006/main">
              <a:ext uri="{FF2B5EF4-FFF2-40B4-BE49-F238E27FC236}">
                <a16:creationId xmlns:a16="http://schemas.microsoft.com/office/drawing/2014/main" id="{1E9406E0-2342-440E-949F-03F7DCB64EAD}"/>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007F7A"/>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28C84B0D-092B-483F-9AC1-08BFC5EA4A91}"/>
              </a:ext>
            </a:extLst>
          </p:cNvPr>
          <p:cNvSpPr>
            <a:spLocks xmlns:a="http://schemas.openxmlformats.org/drawingml/2006/main" noGrp="1"/>
          </p:cNvSpPr>
          <p:nvPr/>
        </p:nvSpPr>
        <p:spPr>
          <a:xfrm xmlns:a="http://schemas.openxmlformats.org/drawingml/2006/main">
            <a:off x="609600" y="1457325"/>
            <a:ext cx="109728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007F7A"/>
                </a:solidFill>
                <a:latin typeface="Arial"/>
                <a:ea typeface="Arial"/>
                <a:cs typeface="Arial"/>
              </a:defRPr>
            </a:pPr>
            <a:r>
              <a:rPr sz="1500" b="1">
                <a:solidFill>
                  <a:srgbClr val="007F7A"/>
                </a:solidFill>
                <a:latin typeface="Arial"/>
                <a:ea typeface="Arial"/>
                <a:cs typeface="Arial"/>
              </a:rPr>
              <a:t>All capturing roles</a:t>
            </a:r>
          </a:p>
        </p:txBody>
      </p:sp>
      <p:sp>
        <p:nvSpPr>
          <p:cNvPr id="4" name="">
            <a:extLst xmlns:a="http://schemas.openxmlformats.org/drawingml/2006/main">
              <a:ext uri="{FF2B5EF4-FFF2-40B4-BE49-F238E27FC236}">
                <a16:creationId xmlns:a16="http://schemas.microsoft.com/office/drawing/2014/main" id="{1960CD19-17FE-4A29-8800-EF17039446F8}"/>
              </a:ext>
            </a:extLst>
          </p:cNvPr>
          <p:cNvSpPr>
            <a:spLocks xmlns:a="http://schemas.openxmlformats.org/drawingml/2006/main" noGrp="1"/>
          </p:cNvSpPr>
          <p:nvPr/>
        </p:nvSpPr>
        <p:spPr>
          <a:xfrm xmlns:a="http://schemas.openxmlformats.org/drawingml/2006/main">
            <a:off x="609600" y="200977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007F7A"/>
                </a:solidFill>
                <a:latin typeface="Arial"/>
                <a:ea typeface="Arial"/>
                <a:cs typeface="Arial"/>
              </a:defRPr>
            </a:pPr>
            <a:r>
              <a:rPr sz="2400" b="1">
                <a:solidFill>
                  <a:srgbClr val="007F7A"/>
                </a:solidFill>
                <a:latin typeface="Arial"/>
                <a:ea typeface="Arial"/>
                <a:cs typeface="Arial"/>
              </a:rPr>
              <a:t>01</a:t>
            </a:r>
          </a:p>
        </p:txBody>
      </p:sp>
      <p:sp>
        <p:nvSpPr>
          <p:cNvPr id="5" name="">
            <a:extLst xmlns:a="http://schemas.openxmlformats.org/drawingml/2006/main">
              <a:ext uri="{FF2B5EF4-FFF2-40B4-BE49-F238E27FC236}">
                <a16:creationId xmlns:a16="http://schemas.microsoft.com/office/drawing/2014/main" id="{231A7C7F-1572-4D11-987D-0810821126FA}"/>
              </a:ext>
            </a:extLst>
          </p:cNvPr>
          <p:cNvSpPr>
            <a:spLocks xmlns:a="http://schemas.openxmlformats.org/drawingml/2006/main" noGrp="1"/>
          </p:cNvSpPr>
          <p:nvPr/>
        </p:nvSpPr>
        <p:spPr>
          <a:xfrm xmlns:a="http://schemas.openxmlformats.org/drawingml/2006/main">
            <a:off x="1409700" y="200977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Read the queued error</a:t>
            </a:r>
          </a:p>
        </p:txBody>
      </p:sp>
      <p:sp>
        <p:nvSpPr>
          <p:cNvPr id="6" name="">
            <a:extLst xmlns:a="http://schemas.openxmlformats.org/drawingml/2006/main">
              <a:ext uri="{FF2B5EF4-FFF2-40B4-BE49-F238E27FC236}">
                <a16:creationId xmlns:a16="http://schemas.microsoft.com/office/drawing/2014/main" id="{57966104-8384-4443-9316-AA7185AC1DE0}"/>
              </a:ext>
            </a:extLst>
          </p:cNvPr>
          <p:cNvSpPr>
            <a:spLocks xmlns:a="http://schemas.openxmlformats.org/drawingml/2006/main" noGrp="1"/>
          </p:cNvSpPr>
          <p:nvPr/>
        </p:nvSpPr>
        <p:spPr>
          <a:xfrm xmlns:a="http://schemas.openxmlformats.org/drawingml/2006/main">
            <a:off x="1409700" y="240982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Open Review queued record. Identify the work order or measurement concerned.</a:t>
            </a:r>
          </a:p>
        </p:txBody>
      </p:sp>
      <p:sp>
        <p:nvSpPr>
          <p:cNvPr id="7" name="">
            <a:extLst xmlns:a="http://schemas.openxmlformats.org/drawingml/2006/main">
              <a:ext uri="{FF2B5EF4-FFF2-40B4-BE49-F238E27FC236}">
                <a16:creationId xmlns:a16="http://schemas.microsoft.com/office/drawing/2014/main" id="{53C582F6-CFDD-4608-84D4-23ED20E5E550}"/>
              </a:ext>
            </a:extLst>
          </p:cNvPr>
          <p:cNvSpPr>
            <a:spLocks xmlns:a="http://schemas.openxmlformats.org/drawingml/2006/main" noGrp="1"/>
          </p:cNvSpPr>
          <p:nvPr/>
        </p:nvSpPr>
        <p:spPr>
          <a:xfrm xmlns:a="http://schemas.openxmlformats.org/drawingml/2006/main">
            <a:off x="609600" y="3143250"/>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007F7A"/>
                </a:solidFill>
                <a:latin typeface="Arial"/>
                <a:ea typeface="Arial"/>
                <a:cs typeface="Arial"/>
              </a:defRPr>
            </a:pPr>
            <a:r>
              <a:rPr sz="2400" b="1">
                <a:solidFill>
                  <a:srgbClr val="007F7A"/>
                </a:solidFill>
                <a:latin typeface="Arial"/>
                <a:ea typeface="Arial"/>
                <a:cs typeface="Arial"/>
              </a:rPr>
              <a:t>02</a:t>
            </a:r>
          </a:p>
        </p:txBody>
      </p:sp>
      <p:sp>
        <p:nvSpPr>
          <p:cNvPr id="8" name="">
            <a:extLst xmlns:a="http://schemas.openxmlformats.org/drawingml/2006/main">
              <a:ext uri="{FF2B5EF4-FFF2-40B4-BE49-F238E27FC236}">
                <a16:creationId xmlns:a16="http://schemas.microsoft.com/office/drawing/2014/main" id="{1C0837F7-F421-43CC-AB96-EC5708CF19CD}"/>
              </a:ext>
            </a:extLst>
          </p:cNvPr>
          <p:cNvSpPr>
            <a:spLocks xmlns:a="http://schemas.openxmlformats.org/drawingml/2006/main" noGrp="1"/>
          </p:cNvSpPr>
          <p:nvPr/>
        </p:nvSpPr>
        <p:spPr>
          <a:xfrm xmlns:a="http://schemas.openxmlformats.org/drawingml/2006/main">
            <a:off x="1409700" y="3143250"/>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Check the authoritative state</a:t>
            </a:r>
          </a:p>
        </p:txBody>
      </p:sp>
      <p:sp>
        <p:nvSpPr>
          <p:cNvPr id="9" name="">
            <a:extLst xmlns:a="http://schemas.openxmlformats.org/drawingml/2006/main">
              <a:ext uri="{FF2B5EF4-FFF2-40B4-BE49-F238E27FC236}">
                <a16:creationId xmlns:a16="http://schemas.microsoft.com/office/drawing/2014/main" id="{6080FB50-0922-47DF-B486-4604DA79EC5D}"/>
              </a:ext>
            </a:extLst>
          </p:cNvPr>
          <p:cNvSpPr>
            <a:spLocks xmlns:a="http://schemas.openxmlformats.org/drawingml/2006/main" noGrp="1"/>
          </p:cNvSpPr>
          <p:nvPr/>
        </p:nvSpPr>
        <p:spPr>
          <a:xfrm xmlns:a="http://schemas.openxmlformats.org/drawingml/2006/main">
            <a:off x="1409700" y="3543300"/>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Open Workspace for review. Compare current work status, revision and existing observations.</a:t>
            </a:r>
          </a:p>
        </p:txBody>
      </p:sp>
      <p:sp>
        <p:nvSpPr>
          <p:cNvPr id="10" name="">
            <a:extLst xmlns:a="http://schemas.openxmlformats.org/drawingml/2006/main">
              <a:ext uri="{FF2B5EF4-FFF2-40B4-BE49-F238E27FC236}">
                <a16:creationId xmlns:a16="http://schemas.microsoft.com/office/drawing/2014/main" id="{534D2F4C-A284-427D-BA3A-D986F3046299}"/>
              </a:ext>
            </a:extLst>
          </p:cNvPr>
          <p:cNvSpPr>
            <a:spLocks xmlns:a="http://schemas.openxmlformats.org/drawingml/2006/main" noGrp="1"/>
          </p:cNvSpPr>
          <p:nvPr/>
        </p:nvSpPr>
        <p:spPr>
          <a:xfrm xmlns:a="http://schemas.openxmlformats.org/drawingml/2006/main">
            <a:off x="609600" y="427672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007F7A"/>
                </a:solidFill>
                <a:latin typeface="Arial"/>
                <a:ea typeface="Arial"/>
                <a:cs typeface="Arial"/>
              </a:defRPr>
            </a:pPr>
            <a:r>
              <a:rPr sz="2400" b="1">
                <a:solidFill>
                  <a:srgbClr val="007F7A"/>
                </a:solidFill>
                <a:latin typeface="Arial"/>
                <a:ea typeface="Arial"/>
                <a:cs typeface="Arial"/>
              </a:rPr>
              <a:t>03</a:t>
            </a:r>
          </a:p>
        </p:txBody>
      </p:sp>
      <p:sp>
        <p:nvSpPr>
          <p:cNvPr id="11" name="">
            <a:extLst xmlns:a="http://schemas.openxmlformats.org/drawingml/2006/main">
              <a:ext uri="{FF2B5EF4-FFF2-40B4-BE49-F238E27FC236}">
                <a16:creationId xmlns:a16="http://schemas.microsoft.com/office/drawing/2014/main" id="{FC6B7CCE-F815-48B4-8130-617F6C7DF611}"/>
              </a:ext>
            </a:extLst>
          </p:cNvPr>
          <p:cNvSpPr>
            <a:spLocks xmlns:a="http://schemas.openxmlformats.org/drawingml/2006/main" noGrp="1"/>
          </p:cNvSpPr>
          <p:nvPr/>
        </p:nvSpPr>
        <p:spPr>
          <a:xfrm xmlns:a="http://schemas.openxmlformats.org/drawingml/2006/main">
            <a:off x="1409700" y="427672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Reconcile the outcome</a:t>
            </a:r>
          </a:p>
        </p:txBody>
      </p:sp>
      <p:sp>
        <p:nvSpPr>
          <p:cNvPr id="12" name="">
            <a:extLst xmlns:a="http://schemas.openxmlformats.org/drawingml/2006/main">
              <a:ext uri="{FF2B5EF4-FFF2-40B4-BE49-F238E27FC236}">
                <a16:creationId xmlns:a16="http://schemas.microsoft.com/office/drawing/2014/main" id="{EDE60247-CE44-46F6-9934-10C3236D57DE}"/>
              </a:ext>
            </a:extLst>
          </p:cNvPr>
          <p:cNvSpPr>
            <a:spLocks xmlns:a="http://schemas.openxmlformats.org/drawingml/2006/main" noGrp="1"/>
          </p:cNvSpPr>
          <p:nvPr/>
        </p:nvSpPr>
        <p:spPr>
          <a:xfrm xmlns:a="http://schemas.openxmlformats.org/drawingml/2006/main">
            <a:off x="1409700" y="467677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Coordinate with the owner. Discard the unsent item only after recording the correct outcome elsewhere.</a:t>
            </a:r>
          </a:p>
        </p:txBody>
      </p:sp>
      <p:sp>
        <p:nvSpPr>
          <p:cNvPr id="13" name="">
            <a:extLst xmlns:a="http://schemas.openxmlformats.org/drawingml/2006/main">
              <a:ext uri="{FF2B5EF4-FFF2-40B4-BE49-F238E27FC236}">
                <a16:creationId xmlns:a16="http://schemas.microsoft.com/office/drawing/2014/main" id="{6961DED7-14A0-499B-872C-5A1883170843}"/>
              </a:ext>
            </a:extLst>
          </p:cNvPr>
          <p:cNvSpPr>
            <a:spLocks xmlns:a="http://schemas.openxmlformats.org/drawingml/2006/main" noGrp="1"/>
          </p:cNvSpPr>
          <p:nvPr/>
        </p:nvSpPr>
        <p:spPr>
          <a:xfrm xmlns:a="http://schemas.openxmlformats.org/drawingml/2006/main">
            <a:off x="609600" y="5581650"/>
            <a:ext cx="10972800" cy="19050"/>
          </a:xfrm>
          <a:prstGeom xmlns:a="http://schemas.openxmlformats.org/drawingml/2006/main" prst="rect">
            <a:avLst/>
          </a:prstGeom>
          <a:solidFill xmlns:a="http://schemas.openxmlformats.org/drawingml/2006/main">
            <a:srgbClr val="D6E2E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24F868AC-3E3B-4552-9C36-28B1DD659AB4}"/>
              </a:ext>
            </a:extLst>
          </p:cNvPr>
          <p:cNvSpPr>
            <a:spLocks xmlns:a="http://schemas.openxmlformats.org/drawingml/2006/main" noGrp="1"/>
          </p:cNvSpPr>
          <p:nvPr/>
        </p:nvSpPr>
        <p:spPr>
          <a:xfrm xmlns:a="http://schemas.openxmlformats.org/drawingml/2006/main">
            <a:off x="609600" y="5753100"/>
            <a:ext cx="109061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007F7A"/>
                </a:solidFill>
                <a:latin typeface="Arial"/>
                <a:ea typeface="Arial"/>
                <a:cs typeface="Arial"/>
              </a:defRPr>
            </a:pPr>
            <a:r>
              <a:rPr sz="1725" b="1">
                <a:solidFill>
                  <a:srgbClr val="007F7A"/>
                </a:solidFill>
                <a:latin typeface="Arial"/>
                <a:ea typeface="Arial"/>
                <a:cs typeface="Arial"/>
              </a:rPr>
              <a:t>Check: the app does not automatically overwrite changed work records.</a:t>
            </a:r>
          </a:p>
        </p:txBody>
      </p:sp>
      <p:sp>
        <p:nvSpPr>
          <p:cNvPr id="15" name="">
            <a:extLst xmlns:a="http://schemas.openxmlformats.org/drawingml/2006/main">
              <a:ext uri="{FF2B5EF4-FFF2-40B4-BE49-F238E27FC236}">
                <a16:creationId xmlns:a16="http://schemas.microsoft.com/office/drawing/2014/main" id="{A9AD529F-E6CD-4238-BCD8-4E46538DA657}"/>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Mobile manual / 0.5</a:t>
            </a:r>
          </a:p>
        </p:txBody>
      </p:sp>
      <p:sp>
        <p:nvSpPr>
          <p:cNvPr id="16" name="">
            <a:extLst xmlns:a="http://schemas.openxmlformats.org/drawingml/2006/main">
              <a:ext uri="{FF2B5EF4-FFF2-40B4-BE49-F238E27FC236}">
                <a16:creationId xmlns:a16="http://schemas.microsoft.com/office/drawing/2014/main" id="{3C646AD7-9556-471F-A33F-F074597E82B4}"/>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35</a:t>
            </a:r>
          </a:p>
        </p:txBody>
      </p:sp>
    </p:spTree>
    <p:extLst>
      <p:ext uri="{BB962C8B-B14F-4D97-AF65-F5344CB8AC3E}">
        <p14:creationId xmlns:p14="http://schemas.microsoft.com/office/powerpoint/2010/main" val="1382117194"/>
      </p:ext>
    </p:extLst>
  </p:cSld>
</p:sld>
</file>

<file path=ppt/slides/slide3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E393591F-987E-4D35-8680-5F59686FE12C}"/>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Where work and reading retries remain</a:t>
            </a:r>
          </a:p>
        </p:txBody>
      </p:sp>
      <p:sp>
        <p:nvSpPr>
          <p:cNvPr id="2" name="">
            <a:extLst xmlns:a="http://schemas.openxmlformats.org/drawingml/2006/main">
              <a:ext uri="{FF2B5EF4-FFF2-40B4-BE49-F238E27FC236}">
                <a16:creationId xmlns:a16="http://schemas.microsoft.com/office/drawing/2014/main" id="{96C8E89C-50BC-446D-9EEF-DA2F547BFADC}"/>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007F7A"/>
          </a:solidFill>
          <a:ln xmlns:a="http://schemas.openxmlformats.org/drawingml/2006/main" w="0">
            <a:noFill/>
          </a:ln>
        </p:spPr>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a1e9ea9d555b492e"/>
          <a:stretch xmlns:a="http://schemas.openxmlformats.org/drawingml/2006/main"/>
        </p:blipFill>
        <p:spPr>
          <a:xfrm xmlns:a="http://schemas.openxmlformats.org/drawingml/2006/main">
            <a:off x="873071" y="1495425"/>
            <a:ext cx="2387708" cy="48577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3F58E02-2E98-4DDD-9909-1A46F2724DD1}"/>
              </a:ext>
            </a:extLst>
          </p:cNvPr>
          <p:cNvSpPr>
            <a:spLocks xmlns:a="http://schemas.openxmlformats.org/drawingml/2006/main" noGrp="1"/>
          </p:cNvSpPr>
          <p:nvPr/>
        </p:nvSpPr>
        <p:spPr>
          <a:xfrm xmlns:a="http://schemas.openxmlformats.org/drawingml/2006/main">
            <a:off x="3905250" y="1800225"/>
            <a:ext cx="6096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007F7A"/>
                </a:solidFill>
                <a:latin typeface="Arial"/>
                <a:ea typeface="Arial"/>
                <a:cs typeface="Arial"/>
              </a:defRPr>
            </a:pPr>
            <a:r>
              <a:rPr sz="2250" b="1">
                <a:solidFill>
                  <a:srgbClr val="007F7A"/>
                </a:solidFill>
                <a:latin typeface="Arial"/>
                <a:ea typeface="Arial"/>
                <a:cs typeface="Arial"/>
              </a:rPr>
              <a:t>01</a:t>
            </a:r>
          </a:p>
        </p:txBody>
      </p:sp>
      <p:sp>
        <p:nvSpPr>
          <p:cNvPr id="5" name="">
            <a:extLst xmlns:a="http://schemas.openxmlformats.org/drawingml/2006/main">
              <a:ext uri="{FF2B5EF4-FFF2-40B4-BE49-F238E27FC236}">
                <a16:creationId xmlns:a16="http://schemas.microsoft.com/office/drawing/2014/main" id="{CB73BDF2-83A2-4516-A8CE-7D6E96441F28}"/>
              </a:ext>
            </a:extLst>
          </p:cNvPr>
          <p:cNvSpPr>
            <a:spLocks xmlns:a="http://schemas.openxmlformats.org/drawingml/2006/main" noGrp="1"/>
          </p:cNvSpPr>
          <p:nvPr/>
        </p:nvSpPr>
        <p:spPr>
          <a:xfrm xmlns:a="http://schemas.openxmlformats.org/drawingml/2006/main">
            <a:off x="4591050" y="1790700"/>
            <a:ext cx="6762750" cy="1162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349"/>
                </a:solidFill>
                <a:latin typeface="Arial"/>
                <a:ea typeface="Arial"/>
                <a:cs typeface="Arial"/>
              </a:defRPr>
            </a:pPr>
            <a:r>
              <a:rPr sz="1950" b="0">
                <a:solidFill>
                  <a:srgbClr val="183349"/>
                </a:solidFill>
                <a:latin typeface="Arial"/>
                <a:ea typeface="Arial"/>
                <a:cs typeface="Arial"/>
              </a:rPr>
              <a:t>Pending operations stay in Outbox until accepted or explicitly reconciled.</a:t>
            </a:r>
          </a:p>
        </p:txBody>
      </p:sp>
      <p:sp>
        <p:nvSpPr>
          <p:cNvPr id="6" name="">
            <a:extLst xmlns:a="http://schemas.openxmlformats.org/drawingml/2006/main">
              <a:ext uri="{FF2B5EF4-FFF2-40B4-BE49-F238E27FC236}">
                <a16:creationId xmlns:a16="http://schemas.microsoft.com/office/drawing/2014/main" id="{3987991C-DDF8-4915-BDEE-D411025ADF62}"/>
              </a:ext>
            </a:extLst>
          </p:cNvPr>
          <p:cNvSpPr>
            <a:spLocks xmlns:a="http://schemas.openxmlformats.org/drawingml/2006/main" noGrp="1"/>
          </p:cNvSpPr>
          <p:nvPr/>
        </p:nvSpPr>
        <p:spPr>
          <a:xfrm xmlns:a="http://schemas.openxmlformats.org/drawingml/2006/main">
            <a:off x="3905250" y="3162300"/>
            <a:ext cx="6096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007F7A"/>
                </a:solidFill>
                <a:latin typeface="Arial"/>
                <a:ea typeface="Arial"/>
                <a:cs typeface="Arial"/>
              </a:defRPr>
            </a:pPr>
            <a:r>
              <a:rPr sz="2250" b="1">
                <a:solidFill>
                  <a:srgbClr val="007F7A"/>
                </a:solidFill>
                <a:latin typeface="Arial"/>
                <a:ea typeface="Arial"/>
                <a:cs typeface="Arial"/>
              </a:rPr>
              <a:t>02</a:t>
            </a:r>
          </a:p>
        </p:txBody>
      </p:sp>
      <p:sp>
        <p:nvSpPr>
          <p:cNvPr id="7" name="">
            <a:extLst xmlns:a="http://schemas.openxmlformats.org/drawingml/2006/main">
              <a:ext uri="{FF2B5EF4-FFF2-40B4-BE49-F238E27FC236}">
                <a16:creationId xmlns:a16="http://schemas.microsoft.com/office/drawing/2014/main" id="{2676CF2F-BC39-4E6F-97CC-686EE770DEED}"/>
              </a:ext>
            </a:extLst>
          </p:cNvPr>
          <p:cNvSpPr>
            <a:spLocks xmlns:a="http://schemas.openxmlformats.org/drawingml/2006/main" noGrp="1"/>
          </p:cNvSpPr>
          <p:nvPr/>
        </p:nvSpPr>
        <p:spPr>
          <a:xfrm xmlns:a="http://schemas.openxmlformats.org/drawingml/2006/main">
            <a:off x="4591050" y="3152775"/>
            <a:ext cx="6762750" cy="1162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349"/>
                </a:solidFill>
                <a:latin typeface="Arial"/>
                <a:ea typeface="Arial"/>
                <a:cs typeface="Arial"/>
              </a:defRPr>
            </a:pPr>
            <a:r>
              <a:rPr sz="1950" b="0">
                <a:solidFill>
                  <a:srgbClr val="183349"/>
                </a:solidFill>
                <a:latin typeface="Arial"/>
                <a:ea typeface="Arial"/>
                <a:cs typeface="Arial"/>
              </a:rPr>
              <a:t>Work conflicts require the current checklist and revision. Reading retries keep their operation identity.</a:t>
            </a:r>
          </a:p>
        </p:txBody>
      </p:sp>
      <p:sp>
        <p:nvSpPr>
          <p:cNvPr id="8" name="">
            <a:extLst xmlns:a="http://schemas.openxmlformats.org/drawingml/2006/main">
              <a:ext uri="{FF2B5EF4-FFF2-40B4-BE49-F238E27FC236}">
                <a16:creationId xmlns:a16="http://schemas.microsoft.com/office/drawing/2014/main" id="{E06734FA-26E6-460B-BC89-671365FD8507}"/>
              </a:ext>
            </a:extLst>
          </p:cNvPr>
          <p:cNvSpPr>
            <a:spLocks xmlns:a="http://schemas.openxmlformats.org/drawingml/2006/main" noGrp="1"/>
          </p:cNvSpPr>
          <p:nvPr/>
        </p:nvSpPr>
        <p:spPr>
          <a:xfrm xmlns:a="http://schemas.openxmlformats.org/drawingml/2006/main">
            <a:off x="3905250" y="4524375"/>
            <a:ext cx="6096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007F7A"/>
                </a:solidFill>
                <a:latin typeface="Arial"/>
                <a:ea typeface="Arial"/>
                <a:cs typeface="Arial"/>
              </a:defRPr>
            </a:pPr>
            <a:r>
              <a:rPr sz="2250" b="1">
                <a:solidFill>
                  <a:srgbClr val="007F7A"/>
                </a:solidFill>
                <a:latin typeface="Arial"/>
                <a:ea typeface="Arial"/>
                <a:cs typeface="Arial"/>
              </a:rPr>
              <a:t>03</a:t>
            </a:r>
          </a:p>
        </p:txBody>
      </p:sp>
      <p:sp>
        <p:nvSpPr>
          <p:cNvPr id="9" name="">
            <a:extLst xmlns:a="http://schemas.openxmlformats.org/drawingml/2006/main">
              <a:ext uri="{FF2B5EF4-FFF2-40B4-BE49-F238E27FC236}">
                <a16:creationId xmlns:a16="http://schemas.microsoft.com/office/drawing/2014/main" id="{52CB7399-4D40-4805-9077-D8F018ADAE8A}"/>
              </a:ext>
            </a:extLst>
          </p:cNvPr>
          <p:cNvSpPr>
            <a:spLocks xmlns:a="http://schemas.openxmlformats.org/drawingml/2006/main" noGrp="1"/>
          </p:cNvSpPr>
          <p:nvPr/>
        </p:nvSpPr>
        <p:spPr>
          <a:xfrm xmlns:a="http://schemas.openxmlformats.org/drawingml/2006/main">
            <a:off x="4591050" y="4514850"/>
            <a:ext cx="6762750" cy="1162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349"/>
                </a:solidFill>
                <a:latin typeface="Arial"/>
                <a:ea typeface="Arial"/>
                <a:cs typeface="Arial"/>
              </a:defRPr>
            </a:pPr>
            <a:r>
              <a:rPr sz="1950" b="0">
                <a:solidFill>
                  <a:srgbClr val="183349"/>
                </a:solidFill>
                <a:latin typeface="Arial"/>
                <a:ea typeface="Arial"/>
                <a:cs typeface="Arial"/>
              </a:rPr>
              <a:t>This is the normal pending view. Conditional conflict controls appear only after a conflict response.</a:t>
            </a:r>
          </a:p>
        </p:txBody>
      </p:sp>
      <p:sp>
        <p:nvSpPr>
          <p:cNvPr id="10" name="">
            <a:extLst xmlns:a="http://schemas.openxmlformats.org/drawingml/2006/main">
              <a:ext uri="{FF2B5EF4-FFF2-40B4-BE49-F238E27FC236}">
                <a16:creationId xmlns:a16="http://schemas.microsoft.com/office/drawing/2014/main" id="{DF7A00BC-AC14-4082-A269-C95B37A0498F}"/>
              </a:ext>
            </a:extLst>
          </p:cNvPr>
          <p:cNvSpPr>
            <a:spLocks xmlns:a="http://schemas.openxmlformats.org/drawingml/2006/main" noGrp="1"/>
          </p:cNvSpPr>
          <p:nvPr/>
        </p:nvSpPr>
        <p:spPr>
          <a:xfrm xmlns:a="http://schemas.openxmlformats.org/drawingml/2006/main">
            <a:off x="3905250" y="6057900"/>
            <a:ext cx="74771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97182"/>
                </a:solidFill>
                <a:latin typeface="Arial"/>
                <a:ea typeface="Arial"/>
                <a:cs typeface="Arial"/>
              </a:defRPr>
            </a:pPr>
            <a:r>
              <a:rPr sz="1350" b="0">
                <a:solidFill>
                  <a:srgbClr val="597182"/>
                </a:solidFill>
                <a:latin typeface="Arial"/>
                <a:ea typeface="Arial"/>
                <a:cs typeface="Arial"/>
              </a:rPr>
              <a:t>iOS native app · release 0.5 · synthetic training data</a:t>
            </a:r>
          </a:p>
        </p:txBody>
      </p:sp>
      <p:sp>
        <p:nvSpPr>
          <p:cNvPr id="11" name="">
            <a:extLst xmlns:a="http://schemas.openxmlformats.org/drawingml/2006/main">
              <a:ext uri="{FF2B5EF4-FFF2-40B4-BE49-F238E27FC236}">
                <a16:creationId xmlns:a16="http://schemas.microsoft.com/office/drawing/2014/main" id="{6931042E-846B-4C75-AE1F-C3B1C1733987}"/>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Mobile manual / 0.5</a:t>
            </a:r>
          </a:p>
        </p:txBody>
      </p:sp>
      <p:sp>
        <p:nvSpPr>
          <p:cNvPr id="12" name="">
            <a:extLst xmlns:a="http://schemas.openxmlformats.org/drawingml/2006/main">
              <a:ext uri="{FF2B5EF4-FFF2-40B4-BE49-F238E27FC236}">
                <a16:creationId xmlns:a16="http://schemas.microsoft.com/office/drawing/2014/main" id="{370BD7DB-FB0C-4699-9C43-289451A6EC88}"/>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36</a:t>
            </a:r>
          </a:p>
        </p:txBody>
      </p:sp>
    </p:spTree>
    <p:extLst>
      <p:ext uri="{BB962C8B-B14F-4D97-AF65-F5344CB8AC3E}">
        <p14:creationId xmlns:p14="http://schemas.microsoft.com/office/powerpoint/2010/main" val="2120732819"/>
      </p:ext>
    </p:extLst>
  </p:cSld>
</p:sld>
</file>

<file path=ppt/slides/slide3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A9CCA65A-7AFE-4E0D-95CB-AE81B3AF16F5}"/>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Session renewal and Settings</a:t>
            </a:r>
          </a:p>
        </p:txBody>
      </p:sp>
      <p:sp>
        <p:nvSpPr>
          <p:cNvPr id="2" name="">
            <a:extLst xmlns:a="http://schemas.openxmlformats.org/drawingml/2006/main">
              <a:ext uri="{FF2B5EF4-FFF2-40B4-BE49-F238E27FC236}">
                <a16:creationId xmlns:a16="http://schemas.microsoft.com/office/drawing/2014/main" id="{0015966D-4CFC-4AE6-B7F2-C10F4F93B6BF}"/>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007F7A"/>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FCBEE1DE-1519-49D0-B7EC-9C46962C16DA}"/>
              </a:ext>
            </a:extLst>
          </p:cNvPr>
          <p:cNvSpPr>
            <a:spLocks xmlns:a="http://schemas.openxmlformats.org/drawingml/2006/main" noGrp="1"/>
          </p:cNvSpPr>
          <p:nvPr/>
        </p:nvSpPr>
        <p:spPr>
          <a:xfrm xmlns:a="http://schemas.openxmlformats.org/drawingml/2006/main">
            <a:off x="609600" y="1457325"/>
            <a:ext cx="109728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007F7A"/>
                </a:solidFill>
                <a:latin typeface="Arial"/>
                <a:ea typeface="Arial"/>
                <a:cs typeface="Arial"/>
              </a:defRPr>
            </a:pPr>
            <a:r>
              <a:rPr sz="1500" b="1">
                <a:solidFill>
                  <a:srgbClr val="007F7A"/>
                </a:solidFill>
                <a:latin typeface="Arial"/>
                <a:ea typeface="Arial"/>
                <a:cs typeface="Arial"/>
              </a:rPr>
              <a:t>All roles</a:t>
            </a:r>
          </a:p>
        </p:txBody>
      </p:sp>
      <p:sp>
        <p:nvSpPr>
          <p:cNvPr id="4" name="">
            <a:extLst xmlns:a="http://schemas.openxmlformats.org/drawingml/2006/main">
              <a:ext uri="{FF2B5EF4-FFF2-40B4-BE49-F238E27FC236}">
                <a16:creationId xmlns:a16="http://schemas.microsoft.com/office/drawing/2014/main" id="{A8EFE4E5-DBDC-4118-9E42-B33315B4A9A6}"/>
              </a:ext>
            </a:extLst>
          </p:cNvPr>
          <p:cNvSpPr>
            <a:spLocks xmlns:a="http://schemas.openxmlformats.org/drawingml/2006/main" noGrp="1"/>
          </p:cNvSpPr>
          <p:nvPr/>
        </p:nvSpPr>
        <p:spPr>
          <a:xfrm xmlns:a="http://schemas.openxmlformats.org/drawingml/2006/main">
            <a:off x="609600" y="200977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007F7A"/>
                </a:solidFill>
                <a:latin typeface="Arial"/>
                <a:ea typeface="Arial"/>
                <a:cs typeface="Arial"/>
              </a:defRPr>
            </a:pPr>
            <a:r>
              <a:rPr sz="2400" b="1">
                <a:solidFill>
                  <a:srgbClr val="007F7A"/>
                </a:solidFill>
                <a:latin typeface="Arial"/>
                <a:ea typeface="Arial"/>
                <a:cs typeface="Arial"/>
              </a:rPr>
              <a:t>01</a:t>
            </a:r>
          </a:p>
        </p:txBody>
      </p:sp>
      <p:sp>
        <p:nvSpPr>
          <p:cNvPr id="5" name="">
            <a:extLst xmlns:a="http://schemas.openxmlformats.org/drawingml/2006/main">
              <a:ext uri="{FF2B5EF4-FFF2-40B4-BE49-F238E27FC236}">
                <a16:creationId xmlns:a16="http://schemas.microsoft.com/office/drawing/2014/main" id="{D859A2CA-B7A1-4761-85F0-11083C18EEEB}"/>
              </a:ext>
            </a:extLst>
          </p:cNvPr>
          <p:cNvSpPr>
            <a:spLocks xmlns:a="http://schemas.openxmlformats.org/drawingml/2006/main" noGrp="1"/>
          </p:cNvSpPr>
          <p:nvPr/>
        </p:nvSpPr>
        <p:spPr>
          <a:xfrm xmlns:a="http://schemas.openxmlformats.org/drawingml/2006/main">
            <a:off x="1409700" y="200977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Verify the destination</a:t>
            </a:r>
          </a:p>
        </p:txBody>
      </p:sp>
      <p:sp>
        <p:nvSpPr>
          <p:cNvPr id="6" name="">
            <a:extLst xmlns:a="http://schemas.openxmlformats.org/drawingml/2006/main">
              <a:ext uri="{FF2B5EF4-FFF2-40B4-BE49-F238E27FC236}">
                <a16:creationId xmlns:a16="http://schemas.microsoft.com/office/drawing/2014/main" id="{7D019AC3-5F63-4DB8-9351-8A9F1D843169}"/>
              </a:ext>
            </a:extLst>
          </p:cNvPr>
          <p:cNvSpPr>
            <a:spLocks xmlns:a="http://schemas.openxmlformats.org/drawingml/2006/main" noGrp="1"/>
          </p:cNvSpPr>
          <p:nvPr/>
        </p:nvSpPr>
        <p:spPr>
          <a:xfrm xmlns:a="http://schemas.openxmlformats.org/drawingml/2006/main">
            <a:off x="1409700" y="240982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Open Settings and check Connected environment, role and release.</a:t>
            </a:r>
          </a:p>
        </p:txBody>
      </p:sp>
      <p:sp>
        <p:nvSpPr>
          <p:cNvPr id="7" name="">
            <a:extLst xmlns:a="http://schemas.openxmlformats.org/drawingml/2006/main">
              <a:ext uri="{FF2B5EF4-FFF2-40B4-BE49-F238E27FC236}">
                <a16:creationId xmlns:a16="http://schemas.microsoft.com/office/drawing/2014/main" id="{2E9BBF44-63C9-49C0-AE97-779AF8A341BB}"/>
              </a:ext>
            </a:extLst>
          </p:cNvPr>
          <p:cNvSpPr>
            <a:spLocks xmlns:a="http://schemas.openxmlformats.org/drawingml/2006/main" noGrp="1"/>
          </p:cNvSpPr>
          <p:nvPr/>
        </p:nvSpPr>
        <p:spPr>
          <a:xfrm xmlns:a="http://schemas.openxmlformats.org/drawingml/2006/main">
            <a:off x="609600" y="3143250"/>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007F7A"/>
                </a:solidFill>
                <a:latin typeface="Arial"/>
                <a:ea typeface="Arial"/>
                <a:cs typeface="Arial"/>
              </a:defRPr>
            </a:pPr>
            <a:r>
              <a:rPr sz="2400" b="1">
                <a:solidFill>
                  <a:srgbClr val="007F7A"/>
                </a:solidFill>
                <a:latin typeface="Arial"/>
                <a:ea typeface="Arial"/>
                <a:cs typeface="Arial"/>
              </a:rPr>
              <a:t>02</a:t>
            </a:r>
          </a:p>
        </p:txBody>
      </p:sp>
      <p:sp>
        <p:nvSpPr>
          <p:cNvPr id="8" name="">
            <a:extLst xmlns:a="http://schemas.openxmlformats.org/drawingml/2006/main">
              <a:ext uri="{FF2B5EF4-FFF2-40B4-BE49-F238E27FC236}">
                <a16:creationId xmlns:a16="http://schemas.microsoft.com/office/drawing/2014/main" id="{E5FE0679-EFCD-4F62-94FF-246350F70C3D}"/>
              </a:ext>
            </a:extLst>
          </p:cNvPr>
          <p:cNvSpPr>
            <a:spLocks xmlns:a="http://schemas.openxmlformats.org/drawingml/2006/main" noGrp="1"/>
          </p:cNvSpPr>
          <p:nvPr/>
        </p:nvSpPr>
        <p:spPr>
          <a:xfrm xmlns:a="http://schemas.openxmlformats.org/drawingml/2006/main">
            <a:off x="1409700" y="3143250"/>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Renew at the same role/server</a:t>
            </a:r>
          </a:p>
        </p:txBody>
      </p:sp>
      <p:sp>
        <p:nvSpPr>
          <p:cNvPr id="9" name="">
            <a:extLst xmlns:a="http://schemas.openxmlformats.org/drawingml/2006/main">
              <a:ext uri="{FF2B5EF4-FFF2-40B4-BE49-F238E27FC236}">
                <a16:creationId xmlns:a16="http://schemas.microsoft.com/office/drawing/2014/main" id="{9AE208A7-1CEC-418A-BE00-2CB1F22BDD17}"/>
              </a:ext>
            </a:extLst>
          </p:cNvPr>
          <p:cNvSpPr>
            <a:spLocks xmlns:a="http://schemas.openxmlformats.org/drawingml/2006/main" noGrp="1"/>
          </p:cNvSpPr>
          <p:nvPr/>
        </p:nvSpPr>
        <p:spPr>
          <a:xfrm xmlns:a="http://schemas.openxmlformats.org/drawingml/2006/main">
            <a:off x="1409700" y="3543300"/>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Use Renew sign-in and enter the current password. Pending evidence stays with its original environment.</a:t>
            </a:r>
          </a:p>
        </p:txBody>
      </p:sp>
      <p:sp>
        <p:nvSpPr>
          <p:cNvPr id="10" name="">
            <a:extLst xmlns:a="http://schemas.openxmlformats.org/drawingml/2006/main">
              <a:ext uri="{FF2B5EF4-FFF2-40B4-BE49-F238E27FC236}">
                <a16:creationId xmlns:a16="http://schemas.microsoft.com/office/drawing/2014/main" id="{C16DF989-53EF-4094-B30B-86AFD9BA846D}"/>
              </a:ext>
            </a:extLst>
          </p:cNvPr>
          <p:cNvSpPr>
            <a:spLocks xmlns:a="http://schemas.openxmlformats.org/drawingml/2006/main" noGrp="1"/>
          </p:cNvSpPr>
          <p:nvPr/>
        </p:nvSpPr>
        <p:spPr>
          <a:xfrm xmlns:a="http://schemas.openxmlformats.org/drawingml/2006/main">
            <a:off x="609600" y="427672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007F7A"/>
                </a:solidFill>
                <a:latin typeface="Arial"/>
                <a:ea typeface="Arial"/>
                <a:cs typeface="Arial"/>
              </a:defRPr>
            </a:pPr>
            <a:r>
              <a:rPr sz="2400" b="1">
                <a:solidFill>
                  <a:srgbClr val="007F7A"/>
                </a:solidFill>
                <a:latin typeface="Arial"/>
                <a:ea typeface="Arial"/>
                <a:cs typeface="Arial"/>
              </a:rPr>
              <a:t>03</a:t>
            </a:r>
          </a:p>
        </p:txBody>
      </p:sp>
      <p:sp>
        <p:nvSpPr>
          <p:cNvPr id="11" name="">
            <a:extLst xmlns:a="http://schemas.openxmlformats.org/drawingml/2006/main">
              <a:ext uri="{FF2B5EF4-FFF2-40B4-BE49-F238E27FC236}">
                <a16:creationId xmlns:a16="http://schemas.microsoft.com/office/drawing/2014/main" id="{579538C2-23C7-433A-8DCD-DF5BB7223DA1}"/>
              </a:ext>
            </a:extLst>
          </p:cNvPr>
          <p:cNvSpPr>
            <a:spLocks xmlns:a="http://schemas.openxmlformats.org/drawingml/2006/main" noGrp="1"/>
          </p:cNvSpPr>
          <p:nvPr/>
        </p:nvSpPr>
        <p:spPr>
          <a:xfrm xmlns:a="http://schemas.openxmlformats.org/drawingml/2006/main">
            <a:off x="1409700" y="427672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Refresh after renewal</a:t>
            </a:r>
          </a:p>
        </p:txBody>
      </p:sp>
      <p:sp>
        <p:nvSpPr>
          <p:cNvPr id="12" name="">
            <a:extLst xmlns:a="http://schemas.openxmlformats.org/drawingml/2006/main">
              <a:ext uri="{FF2B5EF4-FFF2-40B4-BE49-F238E27FC236}">
                <a16:creationId xmlns:a16="http://schemas.microsoft.com/office/drawing/2014/main" id="{573F381F-5DE6-4D30-9B5E-A86110BEA1C1}"/>
              </a:ext>
            </a:extLst>
          </p:cNvPr>
          <p:cNvSpPr>
            <a:spLocks xmlns:a="http://schemas.openxmlformats.org/drawingml/2006/main" noGrp="1"/>
          </p:cNvSpPr>
          <p:nvPr/>
        </p:nvSpPr>
        <p:spPr>
          <a:xfrm xmlns:a="http://schemas.openxmlformats.org/drawingml/2006/main">
            <a:off x="1409700" y="467677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Return to the saved field pack, refresh online, then synchronize outstanding work.</a:t>
            </a:r>
          </a:p>
        </p:txBody>
      </p:sp>
      <p:sp>
        <p:nvSpPr>
          <p:cNvPr id="13" name="">
            <a:extLst xmlns:a="http://schemas.openxmlformats.org/drawingml/2006/main">
              <a:ext uri="{FF2B5EF4-FFF2-40B4-BE49-F238E27FC236}">
                <a16:creationId xmlns:a16="http://schemas.microsoft.com/office/drawing/2014/main" id="{6D45F991-39B7-4528-B5ED-8C9EAF21CFD2}"/>
              </a:ext>
            </a:extLst>
          </p:cNvPr>
          <p:cNvSpPr>
            <a:spLocks xmlns:a="http://schemas.openxmlformats.org/drawingml/2006/main" noGrp="1"/>
          </p:cNvSpPr>
          <p:nvPr/>
        </p:nvSpPr>
        <p:spPr>
          <a:xfrm xmlns:a="http://schemas.openxmlformats.org/drawingml/2006/main">
            <a:off x="609600" y="5581650"/>
            <a:ext cx="10972800" cy="19050"/>
          </a:xfrm>
          <a:prstGeom xmlns:a="http://schemas.openxmlformats.org/drawingml/2006/main" prst="rect">
            <a:avLst/>
          </a:prstGeom>
          <a:solidFill xmlns:a="http://schemas.openxmlformats.org/drawingml/2006/main">
            <a:srgbClr val="D6E2E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BC57D0B5-8FF5-43A0-94DB-38E7B10C47B2}"/>
              </a:ext>
            </a:extLst>
          </p:cNvPr>
          <p:cNvSpPr>
            <a:spLocks xmlns:a="http://schemas.openxmlformats.org/drawingml/2006/main" noGrp="1"/>
          </p:cNvSpPr>
          <p:nvPr/>
        </p:nvSpPr>
        <p:spPr>
          <a:xfrm xmlns:a="http://schemas.openxmlformats.org/drawingml/2006/main">
            <a:off x="609600" y="5753100"/>
            <a:ext cx="109061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007F7A"/>
                </a:solidFill>
                <a:latin typeface="Arial"/>
                <a:ea typeface="Arial"/>
                <a:cs typeface="Arial"/>
              </a:defRPr>
            </a:pPr>
            <a:r>
              <a:rPr sz="1725" b="1">
                <a:solidFill>
                  <a:srgbClr val="007F7A"/>
                </a:solidFill>
                <a:latin typeface="Arial"/>
                <a:ea typeface="Arial"/>
                <a:cs typeface="Arial"/>
              </a:rPr>
              <a:t>Check: resolve the queue before changing server or role.</a:t>
            </a:r>
          </a:p>
        </p:txBody>
      </p:sp>
      <p:sp>
        <p:nvSpPr>
          <p:cNvPr id="15" name="">
            <a:extLst xmlns:a="http://schemas.openxmlformats.org/drawingml/2006/main">
              <a:ext uri="{FF2B5EF4-FFF2-40B4-BE49-F238E27FC236}">
                <a16:creationId xmlns:a16="http://schemas.microsoft.com/office/drawing/2014/main" id="{065D563C-D27C-4F6F-BCC0-B58A2AA6E9BD}"/>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Mobile manual / 0.5</a:t>
            </a:r>
          </a:p>
        </p:txBody>
      </p:sp>
      <p:sp>
        <p:nvSpPr>
          <p:cNvPr id="16" name="">
            <a:extLst xmlns:a="http://schemas.openxmlformats.org/drawingml/2006/main">
              <a:ext uri="{FF2B5EF4-FFF2-40B4-BE49-F238E27FC236}">
                <a16:creationId xmlns:a16="http://schemas.microsoft.com/office/drawing/2014/main" id="{7E2739D2-293A-42F9-83DD-45BA421739C9}"/>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37</a:t>
            </a:r>
          </a:p>
        </p:txBody>
      </p:sp>
    </p:spTree>
    <p:extLst>
      <p:ext uri="{BB962C8B-B14F-4D97-AF65-F5344CB8AC3E}">
        <p14:creationId xmlns:p14="http://schemas.microsoft.com/office/powerpoint/2010/main" val="1333023174"/>
      </p:ext>
    </p:extLst>
  </p:cSld>
</p:sld>
</file>

<file path=ppt/slides/slide3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6A8D6B47-EB18-4563-B24D-31B1B386372C}"/>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Account and field-pack maintenance</a:t>
            </a:r>
          </a:p>
        </p:txBody>
      </p:sp>
      <p:sp>
        <p:nvSpPr>
          <p:cNvPr id="2" name="">
            <a:extLst xmlns:a="http://schemas.openxmlformats.org/drawingml/2006/main">
              <a:ext uri="{FF2B5EF4-FFF2-40B4-BE49-F238E27FC236}">
                <a16:creationId xmlns:a16="http://schemas.microsoft.com/office/drawing/2014/main" id="{FD098C4B-592C-47CC-9763-CFC0BFA82C46}"/>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007F7A"/>
          </a:solidFill>
          <a:ln xmlns:a="http://schemas.openxmlformats.org/drawingml/2006/main" w="0">
            <a:noFill/>
          </a:ln>
        </p:spPr>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6dc83a25636e4927"/>
          <a:stretch xmlns:a="http://schemas.openxmlformats.org/drawingml/2006/main"/>
        </p:blipFill>
        <p:spPr>
          <a:xfrm xmlns:a="http://schemas.openxmlformats.org/drawingml/2006/main">
            <a:off x="873071" y="1495425"/>
            <a:ext cx="2387708" cy="48577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D3FB135-57A8-45DC-8317-F3B1747008AC}"/>
              </a:ext>
            </a:extLst>
          </p:cNvPr>
          <p:cNvSpPr>
            <a:spLocks xmlns:a="http://schemas.openxmlformats.org/drawingml/2006/main" noGrp="1"/>
          </p:cNvSpPr>
          <p:nvPr/>
        </p:nvSpPr>
        <p:spPr>
          <a:xfrm xmlns:a="http://schemas.openxmlformats.org/drawingml/2006/main">
            <a:off x="3905250" y="1800225"/>
            <a:ext cx="6096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007F7A"/>
                </a:solidFill>
                <a:latin typeface="Arial"/>
                <a:ea typeface="Arial"/>
                <a:cs typeface="Arial"/>
              </a:defRPr>
            </a:pPr>
            <a:r>
              <a:rPr sz="2250" b="1">
                <a:solidFill>
                  <a:srgbClr val="007F7A"/>
                </a:solidFill>
                <a:latin typeface="Arial"/>
                <a:ea typeface="Arial"/>
                <a:cs typeface="Arial"/>
              </a:rPr>
              <a:t>01</a:t>
            </a:r>
          </a:p>
        </p:txBody>
      </p:sp>
      <p:sp>
        <p:nvSpPr>
          <p:cNvPr id="5" name="">
            <a:extLst xmlns:a="http://schemas.openxmlformats.org/drawingml/2006/main">
              <a:ext uri="{FF2B5EF4-FFF2-40B4-BE49-F238E27FC236}">
                <a16:creationId xmlns:a16="http://schemas.microsoft.com/office/drawing/2014/main" id="{39329D4E-E404-41CF-92CD-FDF76E642E65}"/>
              </a:ext>
            </a:extLst>
          </p:cNvPr>
          <p:cNvSpPr>
            <a:spLocks xmlns:a="http://schemas.openxmlformats.org/drawingml/2006/main" noGrp="1"/>
          </p:cNvSpPr>
          <p:nvPr/>
        </p:nvSpPr>
        <p:spPr>
          <a:xfrm xmlns:a="http://schemas.openxmlformats.org/drawingml/2006/main">
            <a:off x="4591050" y="1790700"/>
            <a:ext cx="6762750" cy="1162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349"/>
                </a:solidFill>
                <a:latin typeface="Arial"/>
                <a:ea typeface="Arial"/>
                <a:cs typeface="Arial"/>
              </a:defRPr>
            </a:pPr>
            <a:r>
              <a:rPr sz="1950" b="0">
                <a:solidFill>
                  <a:srgbClr val="183349"/>
                </a:solidFill>
                <a:latin typeface="Arial"/>
                <a:ea typeface="Arial"/>
                <a:cs typeface="Arial"/>
              </a:rPr>
              <a:t>Confirm the role and release. Scroll up to Connected environment to check the server.</a:t>
            </a:r>
          </a:p>
        </p:txBody>
      </p:sp>
      <p:sp>
        <p:nvSpPr>
          <p:cNvPr id="6" name="">
            <a:extLst xmlns:a="http://schemas.openxmlformats.org/drawingml/2006/main">
              <a:ext uri="{FF2B5EF4-FFF2-40B4-BE49-F238E27FC236}">
                <a16:creationId xmlns:a16="http://schemas.microsoft.com/office/drawing/2014/main" id="{DA7DC9E0-72D5-415C-ACEA-4A0A58F9AC1C}"/>
              </a:ext>
            </a:extLst>
          </p:cNvPr>
          <p:cNvSpPr>
            <a:spLocks xmlns:a="http://schemas.openxmlformats.org/drawingml/2006/main" noGrp="1"/>
          </p:cNvSpPr>
          <p:nvPr/>
        </p:nvSpPr>
        <p:spPr>
          <a:xfrm xmlns:a="http://schemas.openxmlformats.org/drawingml/2006/main">
            <a:off x="3905250" y="3162300"/>
            <a:ext cx="6096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007F7A"/>
                </a:solidFill>
                <a:latin typeface="Arial"/>
                <a:ea typeface="Arial"/>
                <a:cs typeface="Arial"/>
              </a:defRPr>
            </a:pPr>
            <a:r>
              <a:rPr sz="2250" b="1">
                <a:solidFill>
                  <a:srgbClr val="007F7A"/>
                </a:solidFill>
                <a:latin typeface="Arial"/>
                <a:ea typeface="Arial"/>
                <a:cs typeface="Arial"/>
              </a:rPr>
              <a:t>02</a:t>
            </a:r>
          </a:p>
        </p:txBody>
      </p:sp>
      <p:sp>
        <p:nvSpPr>
          <p:cNvPr id="7" name="">
            <a:extLst xmlns:a="http://schemas.openxmlformats.org/drawingml/2006/main">
              <a:ext uri="{FF2B5EF4-FFF2-40B4-BE49-F238E27FC236}">
                <a16:creationId xmlns:a16="http://schemas.microsoft.com/office/drawing/2014/main" id="{CE1AD645-02C9-4298-A120-BFD5A7D99842}"/>
              </a:ext>
            </a:extLst>
          </p:cNvPr>
          <p:cNvSpPr>
            <a:spLocks xmlns:a="http://schemas.openxmlformats.org/drawingml/2006/main" noGrp="1"/>
          </p:cNvSpPr>
          <p:nvPr/>
        </p:nvSpPr>
        <p:spPr>
          <a:xfrm xmlns:a="http://schemas.openxmlformats.org/drawingml/2006/main">
            <a:off x="4591050" y="3152775"/>
            <a:ext cx="6762750" cy="1162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349"/>
                </a:solidFill>
                <a:latin typeface="Arial"/>
                <a:ea typeface="Arial"/>
                <a:cs typeface="Arial"/>
              </a:defRPr>
            </a:pPr>
            <a:r>
              <a:rPr sz="1950" b="0">
                <a:solidFill>
                  <a:srgbClr val="183349"/>
                </a:solidFill>
                <a:latin typeface="Arial"/>
                <a:ea typeface="Arial"/>
                <a:cs typeface="Arial"/>
              </a:rPr>
              <a:t>Refresh field pack downloads current records.</a:t>
            </a:r>
          </a:p>
        </p:txBody>
      </p:sp>
      <p:sp>
        <p:nvSpPr>
          <p:cNvPr id="8" name="">
            <a:extLst xmlns:a="http://schemas.openxmlformats.org/drawingml/2006/main">
              <a:ext uri="{FF2B5EF4-FFF2-40B4-BE49-F238E27FC236}">
                <a16:creationId xmlns:a16="http://schemas.microsoft.com/office/drawing/2014/main" id="{3CD6A1BD-0AE3-42B9-92E1-334F32D400D8}"/>
              </a:ext>
            </a:extLst>
          </p:cNvPr>
          <p:cNvSpPr>
            <a:spLocks xmlns:a="http://schemas.openxmlformats.org/drawingml/2006/main" noGrp="1"/>
          </p:cNvSpPr>
          <p:nvPr/>
        </p:nvSpPr>
        <p:spPr>
          <a:xfrm xmlns:a="http://schemas.openxmlformats.org/drawingml/2006/main">
            <a:off x="3905250" y="4524375"/>
            <a:ext cx="6096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007F7A"/>
                </a:solidFill>
                <a:latin typeface="Arial"/>
                <a:ea typeface="Arial"/>
                <a:cs typeface="Arial"/>
              </a:defRPr>
            </a:pPr>
            <a:r>
              <a:rPr sz="2250" b="1">
                <a:solidFill>
                  <a:srgbClr val="007F7A"/>
                </a:solidFill>
                <a:latin typeface="Arial"/>
                <a:ea typeface="Arial"/>
                <a:cs typeface="Arial"/>
              </a:rPr>
              <a:t>03</a:t>
            </a:r>
          </a:p>
        </p:txBody>
      </p:sp>
      <p:sp>
        <p:nvSpPr>
          <p:cNvPr id="9" name="">
            <a:extLst xmlns:a="http://schemas.openxmlformats.org/drawingml/2006/main">
              <a:ext uri="{FF2B5EF4-FFF2-40B4-BE49-F238E27FC236}">
                <a16:creationId xmlns:a16="http://schemas.microsoft.com/office/drawing/2014/main" id="{3CFFC25B-49D4-4C00-B720-39E037F9F444}"/>
              </a:ext>
            </a:extLst>
          </p:cNvPr>
          <p:cNvSpPr>
            <a:spLocks xmlns:a="http://schemas.openxmlformats.org/drawingml/2006/main" noGrp="1"/>
          </p:cNvSpPr>
          <p:nvPr/>
        </p:nvSpPr>
        <p:spPr>
          <a:xfrm xmlns:a="http://schemas.openxmlformats.org/drawingml/2006/main">
            <a:off x="4591050" y="4514850"/>
            <a:ext cx="6762750" cy="1162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349"/>
                </a:solidFill>
                <a:latin typeface="Arial"/>
                <a:ea typeface="Arial"/>
                <a:cs typeface="Arial"/>
              </a:defRPr>
            </a:pPr>
            <a:r>
              <a:rPr sz="1950" b="0">
                <a:solidFill>
                  <a:srgbClr val="183349"/>
                </a:solidFill>
                <a:latin typeface="Arial"/>
                <a:ea typeface="Arial"/>
                <a:cs typeface="Arial"/>
              </a:rPr>
              <a:t>Renew sign-in restores the session for the same role and server without discarding queued work.</a:t>
            </a:r>
          </a:p>
        </p:txBody>
      </p:sp>
      <p:sp>
        <p:nvSpPr>
          <p:cNvPr id="10" name="">
            <a:extLst xmlns:a="http://schemas.openxmlformats.org/drawingml/2006/main">
              <a:ext uri="{FF2B5EF4-FFF2-40B4-BE49-F238E27FC236}">
                <a16:creationId xmlns:a16="http://schemas.microsoft.com/office/drawing/2014/main" id="{871F3A8E-2096-4DAD-9D82-8F02230A2718}"/>
              </a:ext>
            </a:extLst>
          </p:cNvPr>
          <p:cNvSpPr>
            <a:spLocks xmlns:a="http://schemas.openxmlformats.org/drawingml/2006/main" noGrp="1"/>
          </p:cNvSpPr>
          <p:nvPr/>
        </p:nvSpPr>
        <p:spPr>
          <a:xfrm xmlns:a="http://schemas.openxmlformats.org/drawingml/2006/main">
            <a:off x="3905250" y="6057900"/>
            <a:ext cx="74771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97182"/>
                </a:solidFill>
                <a:latin typeface="Arial"/>
                <a:ea typeface="Arial"/>
                <a:cs typeface="Arial"/>
              </a:defRPr>
            </a:pPr>
            <a:r>
              <a:rPr sz="1350" b="0">
                <a:solidFill>
                  <a:srgbClr val="597182"/>
                </a:solidFill>
                <a:latin typeface="Arial"/>
                <a:ea typeface="Arial"/>
                <a:cs typeface="Arial"/>
              </a:rPr>
              <a:t>iOS native app · release 0.5 · synthetic training data</a:t>
            </a:r>
          </a:p>
        </p:txBody>
      </p:sp>
      <p:sp>
        <p:nvSpPr>
          <p:cNvPr id="11" name="">
            <a:extLst xmlns:a="http://schemas.openxmlformats.org/drawingml/2006/main">
              <a:ext uri="{FF2B5EF4-FFF2-40B4-BE49-F238E27FC236}">
                <a16:creationId xmlns:a16="http://schemas.microsoft.com/office/drawing/2014/main" id="{F90B2C5C-2A02-4738-85F0-E791320297AA}"/>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Mobile manual / 0.5</a:t>
            </a:r>
          </a:p>
        </p:txBody>
      </p:sp>
      <p:sp>
        <p:nvSpPr>
          <p:cNvPr id="12" name="">
            <a:extLst xmlns:a="http://schemas.openxmlformats.org/drawingml/2006/main">
              <a:ext uri="{FF2B5EF4-FFF2-40B4-BE49-F238E27FC236}">
                <a16:creationId xmlns:a16="http://schemas.microsoft.com/office/drawing/2014/main" id="{2E2B36B6-4E75-480A-886C-1A12E45DD9D8}"/>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38</a:t>
            </a:r>
          </a:p>
        </p:txBody>
      </p:sp>
    </p:spTree>
    <p:extLst>
      <p:ext uri="{BB962C8B-B14F-4D97-AF65-F5344CB8AC3E}">
        <p14:creationId xmlns:p14="http://schemas.microsoft.com/office/powerpoint/2010/main" val="1321537791"/>
      </p:ext>
    </p:extLst>
  </p:cSld>
</p:sld>
</file>

<file path=ppt/slides/slide3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BD916F63-53CA-4666-8E3D-658A6DE9D96F}"/>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Device handover and sign-out</a:t>
            </a:r>
          </a:p>
        </p:txBody>
      </p:sp>
      <p:sp>
        <p:nvSpPr>
          <p:cNvPr id="2" name="">
            <a:extLst xmlns:a="http://schemas.openxmlformats.org/drawingml/2006/main">
              <a:ext uri="{FF2B5EF4-FFF2-40B4-BE49-F238E27FC236}">
                <a16:creationId xmlns:a16="http://schemas.microsoft.com/office/drawing/2014/main" id="{F8B4327D-06E5-4211-ABA3-709DB7416B83}"/>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007F7A"/>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78B1C60E-3DC8-401D-B29C-1DDE263A06DC}"/>
              </a:ext>
            </a:extLst>
          </p:cNvPr>
          <p:cNvSpPr>
            <a:spLocks xmlns:a="http://schemas.openxmlformats.org/drawingml/2006/main" noGrp="1"/>
          </p:cNvSpPr>
          <p:nvPr/>
        </p:nvSpPr>
        <p:spPr>
          <a:xfrm xmlns:a="http://schemas.openxmlformats.org/drawingml/2006/main">
            <a:off x="609600" y="1457325"/>
            <a:ext cx="109728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007F7A"/>
                </a:solidFill>
                <a:latin typeface="Arial"/>
                <a:ea typeface="Arial"/>
                <a:cs typeface="Arial"/>
              </a:defRPr>
            </a:pPr>
            <a:r>
              <a:rPr sz="1500" b="1">
                <a:solidFill>
                  <a:srgbClr val="007F7A"/>
                </a:solidFill>
                <a:latin typeface="Arial"/>
                <a:ea typeface="Arial"/>
                <a:cs typeface="Arial"/>
              </a:rPr>
              <a:t>All roles</a:t>
            </a:r>
          </a:p>
        </p:txBody>
      </p:sp>
      <p:sp>
        <p:nvSpPr>
          <p:cNvPr id="4" name="">
            <a:extLst xmlns:a="http://schemas.openxmlformats.org/drawingml/2006/main">
              <a:ext uri="{FF2B5EF4-FFF2-40B4-BE49-F238E27FC236}">
                <a16:creationId xmlns:a16="http://schemas.microsoft.com/office/drawing/2014/main" id="{5D249DA0-4B8C-4D33-B1DC-5032FEEEB230}"/>
              </a:ext>
            </a:extLst>
          </p:cNvPr>
          <p:cNvSpPr>
            <a:spLocks xmlns:a="http://schemas.openxmlformats.org/drawingml/2006/main" noGrp="1"/>
          </p:cNvSpPr>
          <p:nvPr/>
        </p:nvSpPr>
        <p:spPr>
          <a:xfrm xmlns:a="http://schemas.openxmlformats.org/drawingml/2006/main">
            <a:off x="609600" y="200977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007F7A"/>
                </a:solidFill>
                <a:latin typeface="Arial"/>
                <a:ea typeface="Arial"/>
                <a:cs typeface="Arial"/>
              </a:defRPr>
            </a:pPr>
            <a:r>
              <a:rPr sz="2400" b="1">
                <a:solidFill>
                  <a:srgbClr val="007F7A"/>
                </a:solidFill>
                <a:latin typeface="Arial"/>
                <a:ea typeface="Arial"/>
                <a:cs typeface="Arial"/>
              </a:rPr>
              <a:t>01</a:t>
            </a:r>
          </a:p>
        </p:txBody>
      </p:sp>
      <p:sp>
        <p:nvSpPr>
          <p:cNvPr id="5" name="">
            <a:extLst xmlns:a="http://schemas.openxmlformats.org/drawingml/2006/main">
              <a:ext uri="{FF2B5EF4-FFF2-40B4-BE49-F238E27FC236}">
                <a16:creationId xmlns:a16="http://schemas.microsoft.com/office/drawing/2014/main" id="{ED0AB553-BC16-461D-9CCF-C2909D491202}"/>
              </a:ext>
            </a:extLst>
          </p:cNvPr>
          <p:cNvSpPr>
            <a:spLocks xmlns:a="http://schemas.openxmlformats.org/drawingml/2006/main" noGrp="1"/>
          </p:cNvSpPr>
          <p:nvPr/>
        </p:nvSpPr>
        <p:spPr>
          <a:xfrm xmlns:a="http://schemas.openxmlformats.org/drawingml/2006/main">
            <a:off x="1409700" y="200977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Reconcile the outbox</a:t>
            </a:r>
          </a:p>
        </p:txBody>
      </p:sp>
      <p:sp>
        <p:nvSpPr>
          <p:cNvPr id="6" name="">
            <a:extLst xmlns:a="http://schemas.openxmlformats.org/drawingml/2006/main">
              <a:ext uri="{FF2B5EF4-FFF2-40B4-BE49-F238E27FC236}">
                <a16:creationId xmlns:a16="http://schemas.microsoft.com/office/drawing/2014/main" id="{FC6DA07A-3EF0-4668-9254-3136A65502F1}"/>
              </a:ext>
            </a:extLst>
          </p:cNvPr>
          <p:cNvSpPr>
            <a:spLocks xmlns:a="http://schemas.openxmlformats.org/drawingml/2006/main" noGrp="1"/>
          </p:cNvSpPr>
          <p:nvPr/>
        </p:nvSpPr>
        <p:spPr>
          <a:xfrm xmlns:a="http://schemas.openxmlformats.org/drawingml/2006/main">
            <a:off x="1409700" y="240982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Ensure every required item is accepted or deliberately resolved before ending the shift.</a:t>
            </a:r>
          </a:p>
        </p:txBody>
      </p:sp>
      <p:sp>
        <p:nvSpPr>
          <p:cNvPr id="7" name="">
            <a:extLst xmlns:a="http://schemas.openxmlformats.org/drawingml/2006/main">
              <a:ext uri="{FF2B5EF4-FFF2-40B4-BE49-F238E27FC236}">
                <a16:creationId xmlns:a16="http://schemas.microsoft.com/office/drawing/2014/main" id="{114E52BB-64A0-4DED-81DB-A6811DBA6DBD}"/>
              </a:ext>
            </a:extLst>
          </p:cNvPr>
          <p:cNvSpPr>
            <a:spLocks xmlns:a="http://schemas.openxmlformats.org/drawingml/2006/main" noGrp="1"/>
          </p:cNvSpPr>
          <p:nvPr/>
        </p:nvSpPr>
        <p:spPr>
          <a:xfrm xmlns:a="http://schemas.openxmlformats.org/drawingml/2006/main">
            <a:off x="609600" y="3143250"/>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007F7A"/>
                </a:solidFill>
                <a:latin typeface="Arial"/>
                <a:ea typeface="Arial"/>
                <a:cs typeface="Arial"/>
              </a:defRPr>
            </a:pPr>
            <a:r>
              <a:rPr sz="2400" b="1">
                <a:solidFill>
                  <a:srgbClr val="007F7A"/>
                </a:solidFill>
                <a:latin typeface="Arial"/>
                <a:ea typeface="Arial"/>
                <a:cs typeface="Arial"/>
              </a:rPr>
              <a:t>02</a:t>
            </a:r>
          </a:p>
        </p:txBody>
      </p:sp>
      <p:sp>
        <p:nvSpPr>
          <p:cNvPr id="8" name="">
            <a:extLst xmlns:a="http://schemas.openxmlformats.org/drawingml/2006/main">
              <a:ext uri="{FF2B5EF4-FFF2-40B4-BE49-F238E27FC236}">
                <a16:creationId xmlns:a16="http://schemas.microsoft.com/office/drawing/2014/main" id="{45394D85-D917-4525-AF53-00DE0CA378F9}"/>
              </a:ext>
            </a:extLst>
          </p:cNvPr>
          <p:cNvSpPr>
            <a:spLocks xmlns:a="http://schemas.openxmlformats.org/drawingml/2006/main" noGrp="1"/>
          </p:cNvSpPr>
          <p:nvPr/>
        </p:nvSpPr>
        <p:spPr>
          <a:xfrm xmlns:a="http://schemas.openxmlformats.org/drawingml/2006/main">
            <a:off x="1409700" y="3143250"/>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Check the shared result</a:t>
            </a:r>
          </a:p>
        </p:txBody>
      </p:sp>
      <p:sp>
        <p:nvSpPr>
          <p:cNvPr id="9" name="">
            <a:extLst xmlns:a="http://schemas.openxmlformats.org/drawingml/2006/main">
              <a:ext uri="{FF2B5EF4-FFF2-40B4-BE49-F238E27FC236}">
                <a16:creationId xmlns:a16="http://schemas.microsoft.com/office/drawing/2014/main" id="{78751BA0-5702-41AC-81D2-7060D4E2DD92}"/>
              </a:ext>
            </a:extLst>
          </p:cNvPr>
          <p:cNvSpPr>
            <a:spLocks xmlns:a="http://schemas.openxmlformats.org/drawingml/2006/main" noGrp="1"/>
          </p:cNvSpPr>
          <p:nvPr/>
        </p:nvSpPr>
        <p:spPr>
          <a:xfrm xmlns:a="http://schemas.openxmlformats.org/drawingml/2006/main">
            <a:off x="1409700" y="3543300"/>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Confirm completed work and accepted evidence with the office owner.</a:t>
            </a:r>
          </a:p>
        </p:txBody>
      </p:sp>
      <p:sp>
        <p:nvSpPr>
          <p:cNvPr id="10" name="">
            <a:extLst xmlns:a="http://schemas.openxmlformats.org/drawingml/2006/main">
              <a:ext uri="{FF2B5EF4-FFF2-40B4-BE49-F238E27FC236}">
                <a16:creationId xmlns:a16="http://schemas.microsoft.com/office/drawing/2014/main" id="{640F53F1-82F5-4C33-88D2-23CE4C304B83}"/>
              </a:ext>
            </a:extLst>
          </p:cNvPr>
          <p:cNvSpPr>
            <a:spLocks xmlns:a="http://schemas.openxmlformats.org/drawingml/2006/main" noGrp="1"/>
          </p:cNvSpPr>
          <p:nvPr/>
        </p:nvSpPr>
        <p:spPr>
          <a:xfrm xmlns:a="http://schemas.openxmlformats.org/drawingml/2006/main">
            <a:off x="609600" y="427672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007F7A"/>
                </a:solidFill>
                <a:latin typeface="Arial"/>
                <a:ea typeface="Arial"/>
                <a:cs typeface="Arial"/>
              </a:defRPr>
            </a:pPr>
            <a:r>
              <a:rPr sz="2400" b="1">
                <a:solidFill>
                  <a:srgbClr val="007F7A"/>
                </a:solidFill>
                <a:latin typeface="Arial"/>
                <a:ea typeface="Arial"/>
                <a:cs typeface="Arial"/>
              </a:rPr>
              <a:t>03</a:t>
            </a:r>
          </a:p>
        </p:txBody>
      </p:sp>
      <p:sp>
        <p:nvSpPr>
          <p:cNvPr id="11" name="">
            <a:extLst xmlns:a="http://schemas.openxmlformats.org/drawingml/2006/main">
              <a:ext uri="{FF2B5EF4-FFF2-40B4-BE49-F238E27FC236}">
                <a16:creationId xmlns:a16="http://schemas.microsoft.com/office/drawing/2014/main" id="{6C0C2D82-80D8-42D7-A2A4-381C6844BE36}"/>
              </a:ext>
            </a:extLst>
          </p:cNvPr>
          <p:cNvSpPr>
            <a:spLocks xmlns:a="http://schemas.openxmlformats.org/drawingml/2006/main" noGrp="1"/>
          </p:cNvSpPr>
          <p:nvPr/>
        </p:nvSpPr>
        <p:spPr>
          <a:xfrm xmlns:a="http://schemas.openxmlformats.org/drawingml/2006/main">
            <a:off x="1409700" y="427672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Clear the device when appropriate</a:t>
            </a:r>
          </a:p>
        </p:txBody>
      </p:sp>
      <p:sp>
        <p:nvSpPr>
          <p:cNvPr id="12" name="">
            <a:extLst xmlns:a="http://schemas.openxmlformats.org/drawingml/2006/main">
              <a:ext uri="{FF2B5EF4-FFF2-40B4-BE49-F238E27FC236}">
                <a16:creationId xmlns:a16="http://schemas.microsoft.com/office/drawing/2014/main" id="{A541A6B2-6C7A-4B36-971C-F134E16610E4}"/>
              </a:ext>
            </a:extLst>
          </p:cNvPr>
          <p:cNvSpPr>
            <a:spLocks xmlns:a="http://schemas.openxmlformats.org/drawingml/2006/main" noGrp="1"/>
          </p:cNvSpPr>
          <p:nvPr/>
        </p:nvSpPr>
        <p:spPr>
          <a:xfrm xmlns:a="http://schemas.openxmlformats.org/drawingml/2006/main">
            <a:off x="1409700" y="467677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In Settings, use Sign out &amp; clear this device and confirm only after checking drafts and pending work.</a:t>
            </a:r>
          </a:p>
        </p:txBody>
      </p:sp>
      <p:sp>
        <p:nvSpPr>
          <p:cNvPr id="13" name="">
            <a:extLst xmlns:a="http://schemas.openxmlformats.org/drawingml/2006/main">
              <a:ext uri="{FF2B5EF4-FFF2-40B4-BE49-F238E27FC236}">
                <a16:creationId xmlns:a16="http://schemas.microsoft.com/office/drawing/2014/main" id="{CE232AD2-81F5-4CC4-8921-05905CED0DD9}"/>
              </a:ext>
            </a:extLst>
          </p:cNvPr>
          <p:cNvSpPr>
            <a:spLocks xmlns:a="http://schemas.openxmlformats.org/drawingml/2006/main" noGrp="1"/>
          </p:cNvSpPr>
          <p:nvPr/>
        </p:nvSpPr>
        <p:spPr>
          <a:xfrm xmlns:a="http://schemas.openxmlformats.org/drawingml/2006/main">
            <a:off x="609600" y="5581650"/>
            <a:ext cx="10972800" cy="19050"/>
          </a:xfrm>
          <a:prstGeom xmlns:a="http://schemas.openxmlformats.org/drawingml/2006/main" prst="rect">
            <a:avLst/>
          </a:prstGeom>
          <a:solidFill xmlns:a="http://schemas.openxmlformats.org/drawingml/2006/main">
            <a:srgbClr val="D6E2E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1F680223-422A-4312-B2EA-68078CFFF448}"/>
              </a:ext>
            </a:extLst>
          </p:cNvPr>
          <p:cNvSpPr>
            <a:spLocks xmlns:a="http://schemas.openxmlformats.org/drawingml/2006/main" noGrp="1"/>
          </p:cNvSpPr>
          <p:nvPr/>
        </p:nvSpPr>
        <p:spPr>
          <a:xfrm xmlns:a="http://schemas.openxmlformats.org/drawingml/2006/main">
            <a:off x="609600" y="5753100"/>
            <a:ext cx="109061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007F7A"/>
                </a:solidFill>
                <a:latin typeface="Arial"/>
                <a:ea typeface="Arial"/>
                <a:cs typeface="Arial"/>
              </a:defRPr>
            </a:pPr>
            <a:r>
              <a:rPr sz="1725" b="1">
                <a:solidFill>
                  <a:srgbClr val="007F7A"/>
                </a:solidFill>
                <a:latin typeface="Arial"/>
                <a:ea typeface="Arial"/>
                <a:cs typeface="Arial"/>
              </a:rPr>
              <a:t>Outcome: a reconciled handover before downloaded data and drafts are cleared.</a:t>
            </a:r>
          </a:p>
        </p:txBody>
      </p:sp>
      <p:sp>
        <p:nvSpPr>
          <p:cNvPr id="15" name="">
            <a:extLst xmlns:a="http://schemas.openxmlformats.org/drawingml/2006/main">
              <a:ext uri="{FF2B5EF4-FFF2-40B4-BE49-F238E27FC236}">
                <a16:creationId xmlns:a16="http://schemas.microsoft.com/office/drawing/2014/main" id="{B997D790-3BED-49A8-B8E2-27F4C2C18A13}"/>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Mobile manual / 0.5</a:t>
            </a:r>
          </a:p>
        </p:txBody>
      </p:sp>
      <p:sp>
        <p:nvSpPr>
          <p:cNvPr id="16" name="">
            <a:extLst xmlns:a="http://schemas.openxmlformats.org/drawingml/2006/main">
              <a:ext uri="{FF2B5EF4-FFF2-40B4-BE49-F238E27FC236}">
                <a16:creationId xmlns:a16="http://schemas.microsoft.com/office/drawing/2014/main" id="{70B286B6-A778-4E09-9086-EF0F3007DD6B}"/>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39</a:t>
            </a:r>
          </a:p>
        </p:txBody>
      </p:sp>
    </p:spTree>
    <p:extLst>
      <p:ext uri="{BB962C8B-B14F-4D97-AF65-F5344CB8AC3E}">
        <p14:creationId xmlns:p14="http://schemas.microsoft.com/office/powerpoint/2010/main" val="627600969"/>
      </p:ext>
    </p:extLst>
  </p:cSld>
</p:sld>
</file>

<file path=ppt/slides/slide4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2B5422BB-F105-4FCC-A949-C3DBFC7C471E}"/>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Device handover controls</a:t>
            </a:r>
          </a:p>
        </p:txBody>
      </p:sp>
      <p:sp>
        <p:nvSpPr>
          <p:cNvPr id="2" name="">
            <a:extLst xmlns:a="http://schemas.openxmlformats.org/drawingml/2006/main">
              <a:ext uri="{FF2B5EF4-FFF2-40B4-BE49-F238E27FC236}">
                <a16:creationId xmlns:a16="http://schemas.microsoft.com/office/drawing/2014/main" id="{1856C7D1-CB36-497F-920B-B95BFC174363}"/>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007F7A"/>
          </a:solidFill>
          <a:ln xmlns:a="http://schemas.openxmlformats.org/drawingml/2006/main" w="0">
            <a:noFill/>
          </a:ln>
        </p:spPr>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3dee4082744748bc"/>
          <a:stretch xmlns:a="http://schemas.openxmlformats.org/drawingml/2006/main"/>
        </p:blipFill>
        <p:spPr>
          <a:xfrm xmlns:a="http://schemas.openxmlformats.org/drawingml/2006/main">
            <a:off x="873071" y="1495425"/>
            <a:ext cx="2387708" cy="48577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0358D16-8B42-40A0-A8AF-4EC88345B266}"/>
              </a:ext>
            </a:extLst>
          </p:cNvPr>
          <p:cNvSpPr>
            <a:spLocks xmlns:a="http://schemas.openxmlformats.org/drawingml/2006/main" noGrp="1"/>
          </p:cNvSpPr>
          <p:nvPr/>
        </p:nvSpPr>
        <p:spPr>
          <a:xfrm xmlns:a="http://schemas.openxmlformats.org/drawingml/2006/main">
            <a:off x="3905250" y="1800225"/>
            <a:ext cx="6096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007F7A"/>
                </a:solidFill>
                <a:latin typeface="Arial"/>
                <a:ea typeface="Arial"/>
                <a:cs typeface="Arial"/>
              </a:defRPr>
            </a:pPr>
            <a:r>
              <a:rPr sz="2250" b="1">
                <a:solidFill>
                  <a:srgbClr val="007F7A"/>
                </a:solidFill>
                <a:latin typeface="Arial"/>
                <a:ea typeface="Arial"/>
                <a:cs typeface="Arial"/>
              </a:rPr>
              <a:t>01</a:t>
            </a:r>
          </a:p>
        </p:txBody>
      </p:sp>
      <p:sp>
        <p:nvSpPr>
          <p:cNvPr id="5" name="">
            <a:extLst xmlns:a="http://schemas.openxmlformats.org/drawingml/2006/main">
              <a:ext uri="{FF2B5EF4-FFF2-40B4-BE49-F238E27FC236}">
                <a16:creationId xmlns:a16="http://schemas.microsoft.com/office/drawing/2014/main" id="{4973E8F7-83CA-46FC-9998-99D86FA5FC6E}"/>
              </a:ext>
            </a:extLst>
          </p:cNvPr>
          <p:cNvSpPr>
            <a:spLocks xmlns:a="http://schemas.openxmlformats.org/drawingml/2006/main" noGrp="1"/>
          </p:cNvSpPr>
          <p:nvPr/>
        </p:nvSpPr>
        <p:spPr>
          <a:xfrm xmlns:a="http://schemas.openxmlformats.org/drawingml/2006/main">
            <a:off x="4591050" y="1790700"/>
            <a:ext cx="6762750" cy="1162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349"/>
                </a:solidFill>
                <a:latin typeface="Arial"/>
                <a:ea typeface="Arial"/>
                <a:cs typeface="Arial"/>
              </a:defRPr>
            </a:pPr>
            <a:r>
              <a:rPr sz="1950" b="0">
                <a:solidFill>
                  <a:srgbClr val="183349"/>
                </a:solidFill>
                <a:latin typeface="Arial"/>
                <a:ea typeface="Arial"/>
                <a:cs typeface="Arial"/>
              </a:rPr>
              <a:t>Review and synchronize Outbox first.</a:t>
            </a:r>
          </a:p>
        </p:txBody>
      </p:sp>
      <p:sp>
        <p:nvSpPr>
          <p:cNvPr id="6" name="">
            <a:extLst xmlns:a="http://schemas.openxmlformats.org/drawingml/2006/main">
              <a:ext uri="{FF2B5EF4-FFF2-40B4-BE49-F238E27FC236}">
                <a16:creationId xmlns:a16="http://schemas.microsoft.com/office/drawing/2014/main" id="{D7EF7995-E307-4E50-826D-31464C1F050D}"/>
              </a:ext>
            </a:extLst>
          </p:cNvPr>
          <p:cNvSpPr>
            <a:spLocks xmlns:a="http://schemas.openxmlformats.org/drawingml/2006/main" noGrp="1"/>
          </p:cNvSpPr>
          <p:nvPr/>
        </p:nvSpPr>
        <p:spPr>
          <a:xfrm xmlns:a="http://schemas.openxmlformats.org/drawingml/2006/main">
            <a:off x="3905250" y="3162300"/>
            <a:ext cx="6096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007F7A"/>
                </a:solidFill>
                <a:latin typeface="Arial"/>
                <a:ea typeface="Arial"/>
                <a:cs typeface="Arial"/>
              </a:defRPr>
            </a:pPr>
            <a:r>
              <a:rPr sz="2250" b="1">
                <a:solidFill>
                  <a:srgbClr val="007F7A"/>
                </a:solidFill>
                <a:latin typeface="Arial"/>
                <a:ea typeface="Arial"/>
                <a:cs typeface="Arial"/>
              </a:rPr>
              <a:t>02</a:t>
            </a:r>
          </a:p>
        </p:txBody>
      </p:sp>
      <p:sp>
        <p:nvSpPr>
          <p:cNvPr id="7" name="">
            <a:extLst xmlns:a="http://schemas.openxmlformats.org/drawingml/2006/main">
              <a:ext uri="{FF2B5EF4-FFF2-40B4-BE49-F238E27FC236}">
                <a16:creationId xmlns:a16="http://schemas.microsoft.com/office/drawing/2014/main" id="{A4DFCAF3-1BEB-4AAC-AD9E-559DF366115E}"/>
              </a:ext>
            </a:extLst>
          </p:cNvPr>
          <p:cNvSpPr>
            <a:spLocks xmlns:a="http://schemas.openxmlformats.org/drawingml/2006/main" noGrp="1"/>
          </p:cNvSpPr>
          <p:nvPr/>
        </p:nvSpPr>
        <p:spPr>
          <a:xfrm xmlns:a="http://schemas.openxmlformats.org/drawingml/2006/main">
            <a:off x="4591050" y="3152775"/>
            <a:ext cx="6762750" cy="1162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349"/>
                </a:solidFill>
                <a:latin typeface="Arial"/>
                <a:ea typeface="Arial"/>
                <a:cs typeface="Arial"/>
              </a:defRPr>
            </a:pPr>
            <a:r>
              <a:rPr sz="1950" b="0">
                <a:solidFill>
                  <a:srgbClr val="183349"/>
                </a:solidFill>
                <a:latin typeface="Arial"/>
                <a:ea typeface="Arial"/>
                <a:cs typeface="Arial"/>
              </a:rPr>
              <a:t>Sign out &amp; clear this device removes downloaded data after the confirmation and successful sign-out.</a:t>
            </a:r>
          </a:p>
        </p:txBody>
      </p:sp>
      <p:sp>
        <p:nvSpPr>
          <p:cNvPr id="8" name="">
            <a:extLst xmlns:a="http://schemas.openxmlformats.org/drawingml/2006/main">
              <a:ext uri="{FF2B5EF4-FFF2-40B4-BE49-F238E27FC236}">
                <a16:creationId xmlns:a16="http://schemas.microsoft.com/office/drawing/2014/main" id="{A3EB8E44-E17A-4928-97F8-46F13959474A}"/>
              </a:ext>
            </a:extLst>
          </p:cNvPr>
          <p:cNvSpPr>
            <a:spLocks xmlns:a="http://schemas.openxmlformats.org/drawingml/2006/main" noGrp="1"/>
          </p:cNvSpPr>
          <p:nvPr/>
        </p:nvSpPr>
        <p:spPr>
          <a:xfrm xmlns:a="http://schemas.openxmlformats.org/drawingml/2006/main">
            <a:off x="3905250" y="4524375"/>
            <a:ext cx="6096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007F7A"/>
                </a:solidFill>
                <a:latin typeface="Arial"/>
                <a:ea typeface="Arial"/>
                <a:cs typeface="Arial"/>
              </a:defRPr>
            </a:pPr>
            <a:r>
              <a:rPr sz="2250" b="1">
                <a:solidFill>
                  <a:srgbClr val="007F7A"/>
                </a:solidFill>
                <a:latin typeface="Arial"/>
                <a:ea typeface="Arial"/>
                <a:cs typeface="Arial"/>
              </a:rPr>
              <a:t>03</a:t>
            </a:r>
          </a:p>
        </p:txBody>
      </p:sp>
      <p:sp>
        <p:nvSpPr>
          <p:cNvPr id="9" name="">
            <a:extLst xmlns:a="http://schemas.openxmlformats.org/drawingml/2006/main">
              <a:ext uri="{FF2B5EF4-FFF2-40B4-BE49-F238E27FC236}">
                <a16:creationId xmlns:a16="http://schemas.microsoft.com/office/drawing/2014/main" id="{0C10B110-E1D4-44A6-8546-AEF75889EE67}"/>
              </a:ext>
            </a:extLst>
          </p:cNvPr>
          <p:cNvSpPr>
            <a:spLocks xmlns:a="http://schemas.openxmlformats.org/drawingml/2006/main" noGrp="1"/>
          </p:cNvSpPr>
          <p:nvPr/>
        </p:nvSpPr>
        <p:spPr>
          <a:xfrm xmlns:a="http://schemas.openxmlformats.org/drawingml/2006/main">
            <a:off x="4591050" y="4514850"/>
            <a:ext cx="6762750" cy="1162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349"/>
                </a:solidFill>
                <a:latin typeface="Arial"/>
                <a:ea typeface="Arial"/>
                <a:cs typeface="Arial"/>
              </a:defRPr>
            </a:pPr>
            <a:r>
              <a:rPr sz="1950" b="0">
                <a:solidFill>
                  <a:srgbClr val="183349"/>
                </a:solidFill>
                <a:latin typeface="Arial"/>
                <a:ea typeface="Arial"/>
                <a:cs typeface="Arial"/>
              </a:rPr>
              <a:t>The app blocks sign-out while pending operations remain. This screen shows the control before confirmation.</a:t>
            </a:r>
          </a:p>
        </p:txBody>
      </p:sp>
      <p:sp>
        <p:nvSpPr>
          <p:cNvPr id="10" name="">
            <a:extLst xmlns:a="http://schemas.openxmlformats.org/drawingml/2006/main">
              <a:ext uri="{FF2B5EF4-FFF2-40B4-BE49-F238E27FC236}">
                <a16:creationId xmlns:a16="http://schemas.microsoft.com/office/drawing/2014/main" id="{C928404A-70C6-4C41-AF4E-57E7D589F284}"/>
              </a:ext>
            </a:extLst>
          </p:cNvPr>
          <p:cNvSpPr>
            <a:spLocks xmlns:a="http://schemas.openxmlformats.org/drawingml/2006/main" noGrp="1"/>
          </p:cNvSpPr>
          <p:nvPr/>
        </p:nvSpPr>
        <p:spPr>
          <a:xfrm xmlns:a="http://schemas.openxmlformats.org/drawingml/2006/main">
            <a:off x="3905250" y="6057900"/>
            <a:ext cx="74771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97182"/>
                </a:solidFill>
                <a:latin typeface="Arial"/>
                <a:ea typeface="Arial"/>
                <a:cs typeface="Arial"/>
              </a:defRPr>
            </a:pPr>
            <a:r>
              <a:rPr sz="1350" b="0">
                <a:solidFill>
                  <a:srgbClr val="597182"/>
                </a:solidFill>
                <a:latin typeface="Arial"/>
                <a:ea typeface="Arial"/>
                <a:cs typeface="Arial"/>
              </a:rPr>
              <a:t>iOS native app · release 0.5 · synthetic training data</a:t>
            </a:r>
          </a:p>
        </p:txBody>
      </p:sp>
      <p:sp>
        <p:nvSpPr>
          <p:cNvPr id="11" name="">
            <a:extLst xmlns:a="http://schemas.openxmlformats.org/drawingml/2006/main">
              <a:ext uri="{FF2B5EF4-FFF2-40B4-BE49-F238E27FC236}">
                <a16:creationId xmlns:a16="http://schemas.microsoft.com/office/drawing/2014/main" id="{E68D382F-E3D0-4706-9CF0-10C987C74841}"/>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Mobile manual / 0.5</a:t>
            </a:r>
          </a:p>
        </p:txBody>
      </p:sp>
      <p:sp>
        <p:nvSpPr>
          <p:cNvPr id="12" name="">
            <a:extLst xmlns:a="http://schemas.openxmlformats.org/drawingml/2006/main">
              <a:ext uri="{FF2B5EF4-FFF2-40B4-BE49-F238E27FC236}">
                <a16:creationId xmlns:a16="http://schemas.microsoft.com/office/drawing/2014/main" id="{171B6636-55DA-4131-8D65-8CE0AC1A0575}"/>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40</a:t>
            </a:r>
          </a:p>
        </p:txBody>
      </p:sp>
    </p:spTree>
    <p:extLst>
      <p:ext uri="{BB962C8B-B14F-4D97-AF65-F5344CB8AC3E}">
        <p14:creationId xmlns:p14="http://schemas.microsoft.com/office/powerpoint/2010/main" val="1106295380"/>
      </p:ext>
    </p:extLst>
  </p:cSld>
</p:sld>
</file>

<file path=ppt/slides/slide4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A4B86CFE-D820-4CCC-A135-13129F0FC836}"/>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Maps and engineering inside the app</a:t>
            </a:r>
          </a:p>
        </p:txBody>
      </p:sp>
      <p:sp>
        <p:nvSpPr>
          <p:cNvPr id="2" name="">
            <a:extLst xmlns:a="http://schemas.openxmlformats.org/drawingml/2006/main">
              <a:ext uri="{FF2B5EF4-FFF2-40B4-BE49-F238E27FC236}">
                <a16:creationId xmlns:a16="http://schemas.microsoft.com/office/drawing/2014/main" id="{80755EB0-1781-463E-A145-FC3DE7D060F1}"/>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007F7A"/>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75D1F185-5A47-4875-BCB8-2C43252913A2}"/>
              </a:ext>
            </a:extLst>
          </p:cNvPr>
          <p:cNvSpPr>
            <a:spLocks xmlns:a="http://schemas.openxmlformats.org/drawingml/2006/main" noGrp="1"/>
          </p:cNvSpPr>
          <p:nvPr/>
        </p:nvSpPr>
        <p:spPr>
          <a:xfrm xmlns:a="http://schemas.openxmlformats.org/drawingml/2006/main">
            <a:off x="609600" y="1457325"/>
            <a:ext cx="109728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007F7A"/>
                </a:solidFill>
                <a:latin typeface="Arial"/>
                <a:ea typeface="Arial"/>
                <a:cs typeface="Arial"/>
              </a:defRPr>
            </a:pPr>
            <a:r>
              <a:rPr sz="1500" b="1">
                <a:solidFill>
                  <a:srgbClr val="007F7A"/>
                </a:solidFill>
                <a:latin typeface="Arial"/>
                <a:ea typeface="Arial"/>
                <a:cs typeface="Arial"/>
              </a:rPr>
              <a:t>All roles</a:t>
            </a:r>
          </a:p>
        </p:txBody>
      </p:sp>
      <p:sp>
        <p:nvSpPr>
          <p:cNvPr id="4" name="">
            <a:extLst xmlns:a="http://schemas.openxmlformats.org/drawingml/2006/main">
              <a:ext uri="{FF2B5EF4-FFF2-40B4-BE49-F238E27FC236}">
                <a16:creationId xmlns:a16="http://schemas.microsoft.com/office/drawing/2014/main" id="{3C32F037-5E8F-4076-AFE4-C60E90E5BB3B}"/>
              </a:ext>
            </a:extLst>
          </p:cNvPr>
          <p:cNvSpPr>
            <a:spLocks xmlns:a="http://schemas.openxmlformats.org/drawingml/2006/main" noGrp="1"/>
          </p:cNvSpPr>
          <p:nvPr/>
        </p:nvSpPr>
        <p:spPr>
          <a:xfrm xmlns:a="http://schemas.openxmlformats.org/drawingml/2006/main">
            <a:off x="609600" y="200977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007F7A"/>
                </a:solidFill>
                <a:latin typeface="Arial"/>
                <a:ea typeface="Arial"/>
                <a:cs typeface="Arial"/>
              </a:defRPr>
            </a:pPr>
            <a:r>
              <a:rPr sz="2400" b="1">
                <a:solidFill>
                  <a:srgbClr val="007F7A"/>
                </a:solidFill>
                <a:latin typeface="Arial"/>
                <a:ea typeface="Arial"/>
                <a:cs typeface="Arial"/>
              </a:rPr>
              <a:t>01</a:t>
            </a:r>
          </a:p>
        </p:txBody>
      </p:sp>
      <p:sp>
        <p:nvSpPr>
          <p:cNvPr id="5" name="">
            <a:extLst xmlns:a="http://schemas.openxmlformats.org/drawingml/2006/main">
              <a:ext uri="{FF2B5EF4-FFF2-40B4-BE49-F238E27FC236}">
                <a16:creationId xmlns:a16="http://schemas.microsoft.com/office/drawing/2014/main" id="{D076C967-0BF7-4D0C-A393-3CE9A8B863CF}"/>
              </a:ext>
            </a:extLst>
          </p:cNvPr>
          <p:cNvSpPr>
            <a:spLocks xmlns:a="http://schemas.openxmlformats.org/drawingml/2006/main" noGrp="1"/>
          </p:cNvSpPr>
          <p:nvPr/>
        </p:nvSpPr>
        <p:spPr>
          <a:xfrm xmlns:a="http://schemas.openxmlformats.org/drawingml/2006/main">
            <a:off x="1409700" y="200977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Open the asset context</a:t>
            </a:r>
          </a:p>
        </p:txBody>
      </p:sp>
      <p:sp>
        <p:nvSpPr>
          <p:cNvPr id="6" name="">
            <a:extLst xmlns:a="http://schemas.openxmlformats.org/drawingml/2006/main">
              <a:ext uri="{FF2B5EF4-FFF2-40B4-BE49-F238E27FC236}">
                <a16:creationId xmlns:a16="http://schemas.microsoft.com/office/drawing/2014/main" id="{020CCF95-6281-4B2E-B27A-3A947C85FD5D}"/>
              </a:ext>
            </a:extLst>
          </p:cNvPr>
          <p:cNvSpPr>
            <a:spLocks xmlns:a="http://schemas.openxmlformats.org/drawingml/2006/main" noGrp="1"/>
          </p:cNvSpPr>
          <p:nvPr/>
        </p:nvSpPr>
        <p:spPr>
          <a:xfrm xmlns:a="http://schemas.openxmlformats.org/drawingml/2006/main">
            <a:off x="1409700" y="240982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From Assets, select Show on Mappls map or Trace / engineering.</a:t>
            </a:r>
          </a:p>
        </p:txBody>
      </p:sp>
      <p:sp>
        <p:nvSpPr>
          <p:cNvPr id="7" name="">
            <a:extLst xmlns:a="http://schemas.openxmlformats.org/drawingml/2006/main">
              <a:ext uri="{FF2B5EF4-FFF2-40B4-BE49-F238E27FC236}">
                <a16:creationId xmlns:a16="http://schemas.microsoft.com/office/drawing/2014/main" id="{1571D8F0-62ED-4C6E-821D-214D8F1EFD84}"/>
              </a:ext>
            </a:extLst>
          </p:cNvPr>
          <p:cNvSpPr>
            <a:spLocks xmlns:a="http://schemas.openxmlformats.org/drawingml/2006/main" noGrp="1"/>
          </p:cNvSpPr>
          <p:nvPr/>
        </p:nvSpPr>
        <p:spPr>
          <a:xfrm xmlns:a="http://schemas.openxmlformats.org/drawingml/2006/main">
            <a:off x="609600" y="3143250"/>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007F7A"/>
                </a:solidFill>
                <a:latin typeface="Arial"/>
                <a:ea typeface="Arial"/>
                <a:cs typeface="Arial"/>
              </a:defRPr>
            </a:pPr>
            <a:r>
              <a:rPr sz="2400" b="1">
                <a:solidFill>
                  <a:srgbClr val="007F7A"/>
                </a:solidFill>
                <a:latin typeface="Arial"/>
                <a:ea typeface="Arial"/>
                <a:cs typeface="Arial"/>
              </a:rPr>
              <a:t>02</a:t>
            </a:r>
          </a:p>
        </p:txBody>
      </p:sp>
      <p:sp>
        <p:nvSpPr>
          <p:cNvPr id="8" name="">
            <a:extLst xmlns:a="http://schemas.openxmlformats.org/drawingml/2006/main">
              <a:ext uri="{FF2B5EF4-FFF2-40B4-BE49-F238E27FC236}">
                <a16:creationId xmlns:a16="http://schemas.microsoft.com/office/drawing/2014/main" id="{2436D2EA-F3AF-499A-90DC-2597595EA893}"/>
              </a:ext>
            </a:extLst>
          </p:cNvPr>
          <p:cNvSpPr>
            <a:spLocks xmlns:a="http://schemas.openxmlformats.org/drawingml/2006/main" noGrp="1"/>
          </p:cNvSpPr>
          <p:nvPr/>
        </p:nvSpPr>
        <p:spPr>
          <a:xfrm xmlns:a="http://schemas.openxmlformats.org/drawingml/2006/main">
            <a:off x="1409700" y="3143250"/>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Review online results</a:t>
            </a:r>
          </a:p>
        </p:txBody>
      </p:sp>
      <p:sp>
        <p:nvSpPr>
          <p:cNvPr id="9" name="">
            <a:extLst xmlns:a="http://schemas.openxmlformats.org/drawingml/2006/main">
              <a:ext uri="{FF2B5EF4-FFF2-40B4-BE49-F238E27FC236}">
                <a16:creationId xmlns:a16="http://schemas.microsoft.com/office/drawing/2014/main" id="{BA7BE2C0-2EF4-4F55-9548-A1E6350A0611}"/>
              </a:ext>
            </a:extLst>
          </p:cNvPr>
          <p:cNvSpPr>
            <a:spLocks xmlns:a="http://schemas.openxmlformats.org/drawingml/2006/main" noGrp="1"/>
          </p:cNvSpPr>
          <p:nvPr/>
        </p:nvSpPr>
        <p:spPr>
          <a:xfrm xmlns:a="http://schemas.openxmlformats.org/drawingml/2006/main">
            <a:off x="1409700" y="3543300"/>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Check the selected equipment, utility and current network revision in the embedded Workspace.</a:t>
            </a:r>
          </a:p>
        </p:txBody>
      </p:sp>
      <p:sp>
        <p:nvSpPr>
          <p:cNvPr id="10" name="">
            <a:extLst xmlns:a="http://schemas.openxmlformats.org/drawingml/2006/main">
              <a:ext uri="{FF2B5EF4-FFF2-40B4-BE49-F238E27FC236}">
                <a16:creationId xmlns:a16="http://schemas.microsoft.com/office/drawing/2014/main" id="{9608D59B-0D35-4077-A3DF-A0D827AF12FF}"/>
              </a:ext>
            </a:extLst>
          </p:cNvPr>
          <p:cNvSpPr>
            <a:spLocks xmlns:a="http://schemas.openxmlformats.org/drawingml/2006/main" noGrp="1"/>
          </p:cNvSpPr>
          <p:nvPr/>
        </p:nvSpPr>
        <p:spPr>
          <a:xfrm xmlns:a="http://schemas.openxmlformats.org/drawingml/2006/main">
            <a:off x="609600" y="427672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007F7A"/>
                </a:solidFill>
                <a:latin typeface="Arial"/>
                <a:ea typeface="Arial"/>
                <a:cs typeface="Arial"/>
              </a:defRPr>
            </a:pPr>
            <a:r>
              <a:rPr sz="2400" b="1">
                <a:solidFill>
                  <a:srgbClr val="007F7A"/>
                </a:solidFill>
                <a:latin typeface="Arial"/>
                <a:ea typeface="Arial"/>
                <a:cs typeface="Arial"/>
              </a:rPr>
              <a:t>03</a:t>
            </a:r>
          </a:p>
        </p:txBody>
      </p:sp>
      <p:sp>
        <p:nvSpPr>
          <p:cNvPr id="11" name="">
            <a:extLst xmlns:a="http://schemas.openxmlformats.org/drawingml/2006/main">
              <a:ext uri="{FF2B5EF4-FFF2-40B4-BE49-F238E27FC236}">
                <a16:creationId xmlns:a16="http://schemas.microsoft.com/office/drawing/2014/main" id="{1E21164E-9F26-45A7-8FD1-A9E52DDF92CF}"/>
              </a:ext>
            </a:extLst>
          </p:cNvPr>
          <p:cNvSpPr>
            <a:spLocks xmlns:a="http://schemas.openxmlformats.org/drawingml/2006/main" noGrp="1"/>
          </p:cNvSpPr>
          <p:nvPr/>
        </p:nvSpPr>
        <p:spPr>
          <a:xfrm xmlns:a="http://schemas.openxmlformats.org/drawingml/2006/main">
            <a:off x="1409700" y="427672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Return to native capture</a:t>
            </a:r>
          </a:p>
        </p:txBody>
      </p:sp>
      <p:sp>
        <p:nvSpPr>
          <p:cNvPr id="12" name="">
            <a:extLst xmlns:a="http://schemas.openxmlformats.org/drawingml/2006/main">
              <a:ext uri="{FF2B5EF4-FFF2-40B4-BE49-F238E27FC236}">
                <a16:creationId xmlns:a16="http://schemas.microsoft.com/office/drawing/2014/main" id="{3BB634FC-8681-4246-8C27-46327C8BCCB2}"/>
              </a:ext>
            </a:extLst>
          </p:cNvPr>
          <p:cNvSpPr>
            <a:spLocks xmlns:a="http://schemas.openxmlformats.org/drawingml/2006/main" noGrp="1"/>
          </p:cNvSpPr>
          <p:nvPr/>
        </p:nvSpPr>
        <p:spPr>
          <a:xfrm xmlns:a="http://schemas.openxmlformats.org/drawingml/2006/main">
            <a:off x="1409700" y="467677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Use native Assets for inspections and readings. Use Work for local checklists and queued transitions.</a:t>
            </a:r>
          </a:p>
        </p:txBody>
      </p:sp>
      <p:sp>
        <p:nvSpPr>
          <p:cNvPr id="13" name="">
            <a:extLst xmlns:a="http://schemas.openxmlformats.org/drawingml/2006/main">
              <a:ext uri="{FF2B5EF4-FFF2-40B4-BE49-F238E27FC236}">
                <a16:creationId xmlns:a16="http://schemas.microsoft.com/office/drawing/2014/main" id="{33F92DE4-D3CC-497C-AB22-0436B778D2FA}"/>
              </a:ext>
            </a:extLst>
          </p:cNvPr>
          <p:cNvSpPr>
            <a:spLocks xmlns:a="http://schemas.openxmlformats.org/drawingml/2006/main" noGrp="1"/>
          </p:cNvSpPr>
          <p:nvPr/>
        </p:nvSpPr>
        <p:spPr>
          <a:xfrm xmlns:a="http://schemas.openxmlformats.org/drawingml/2006/main">
            <a:off x="609600" y="5581650"/>
            <a:ext cx="10972800" cy="19050"/>
          </a:xfrm>
          <a:prstGeom xmlns:a="http://schemas.openxmlformats.org/drawingml/2006/main" prst="rect">
            <a:avLst/>
          </a:prstGeom>
          <a:solidFill xmlns:a="http://schemas.openxmlformats.org/drawingml/2006/main">
            <a:srgbClr val="D6E2E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7AE48C37-BDB9-4225-862E-835766E24C6C}"/>
              </a:ext>
            </a:extLst>
          </p:cNvPr>
          <p:cNvSpPr>
            <a:spLocks xmlns:a="http://schemas.openxmlformats.org/drawingml/2006/main" noGrp="1"/>
          </p:cNvSpPr>
          <p:nvPr/>
        </p:nvSpPr>
        <p:spPr>
          <a:xfrm xmlns:a="http://schemas.openxmlformats.org/drawingml/2006/main">
            <a:off x="609600" y="5753100"/>
            <a:ext cx="109061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007F7A"/>
                </a:solidFill>
                <a:latin typeface="Arial"/>
                <a:ea typeface="Arial"/>
                <a:cs typeface="Arial"/>
              </a:defRPr>
            </a:pPr>
            <a:r>
              <a:rPr sz="1725" b="1">
                <a:solidFill>
                  <a:srgbClr val="007F7A"/>
                </a:solidFill>
                <a:latin typeface="Arial"/>
                <a:ea typeface="Arial"/>
                <a:cs typeface="Arial"/>
              </a:rPr>
              <a:t>Check: the online Workspace and native field pack can reflect different refresh times.</a:t>
            </a:r>
          </a:p>
        </p:txBody>
      </p:sp>
      <p:sp>
        <p:nvSpPr>
          <p:cNvPr id="15" name="">
            <a:extLst xmlns:a="http://schemas.openxmlformats.org/drawingml/2006/main">
              <a:ext uri="{FF2B5EF4-FFF2-40B4-BE49-F238E27FC236}">
                <a16:creationId xmlns:a16="http://schemas.microsoft.com/office/drawing/2014/main" id="{2A97BA13-4519-401D-A6A3-0AE7826E6682}"/>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Mobile manual / 0.5</a:t>
            </a:r>
          </a:p>
        </p:txBody>
      </p:sp>
      <p:sp>
        <p:nvSpPr>
          <p:cNvPr id="16" name="">
            <a:extLst xmlns:a="http://schemas.openxmlformats.org/drawingml/2006/main">
              <a:ext uri="{FF2B5EF4-FFF2-40B4-BE49-F238E27FC236}">
                <a16:creationId xmlns:a16="http://schemas.microsoft.com/office/drawing/2014/main" id="{C7021386-EEE1-4346-9D68-74C518FFA822}"/>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41</a:t>
            </a:r>
          </a:p>
        </p:txBody>
      </p:sp>
    </p:spTree>
    <p:extLst>
      <p:ext uri="{BB962C8B-B14F-4D97-AF65-F5344CB8AC3E}">
        <p14:creationId xmlns:p14="http://schemas.microsoft.com/office/powerpoint/2010/main" val="48136140"/>
      </p:ext>
    </p:extLst>
  </p:cSld>
</p:sld>
</file>

<file path=ppt/slides/slide4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E55CAEE7-55C3-445A-91F0-E50247673795}"/>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Mappls inside the native app</a:t>
            </a:r>
          </a:p>
        </p:txBody>
      </p:sp>
      <p:sp>
        <p:nvSpPr>
          <p:cNvPr id="2" name="">
            <a:extLst xmlns:a="http://schemas.openxmlformats.org/drawingml/2006/main">
              <a:ext uri="{FF2B5EF4-FFF2-40B4-BE49-F238E27FC236}">
                <a16:creationId xmlns:a16="http://schemas.microsoft.com/office/drawing/2014/main" id="{A4A8C824-FA00-47E0-A03B-69B350AF21F5}"/>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007F7A"/>
          </a:solidFill>
          <a:ln xmlns:a="http://schemas.openxmlformats.org/drawingml/2006/main" w="0">
            <a:noFill/>
          </a:ln>
        </p:spPr>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29953e30dd584a49"/>
          <a:stretch xmlns:a="http://schemas.openxmlformats.org/drawingml/2006/main"/>
        </p:blipFill>
        <p:spPr>
          <a:xfrm xmlns:a="http://schemas.openxmlformats.org/drawingml/2006/main">
            <a:off x="873071" y="1495425"/>
            <a:ext cx="2387708" cy="48577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649DD10-8C04-4A05-974D-C6922B3146EF}"/>
              </a:ext>
            </a:extLst>
          </p:cNvPr>
          <p:cNvSpPr>
            <a:spLocks xmlns:a="http://schemas.openxmlformats.org/drawingml/2006/main" noGrp="1"/>
          </p:cNvSpPr>
          <p:nvPr/>
        </p:nvSpPr>
        <p:spPr>
          <a:xfrm xmlns:a="http://schemas.openxmlformats.org/drawingml/2006/main">
            <a:off x="3905250" y="1800225"/>
            <a:ext cx="6096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007F7A"/>
                </a:solidFill>
                <a:latin typeface="Arial"/>
                <a:ea typeface="Arial"/>
                <a:cs typeface="Arial"/>
              </a:defRPr>
            </a:pPr>
            <a:r>
              <a:rPr sz="2250" b="1">
                <a:solidFill>
                  <a:srgbClr val="007F7A"/>
                </a:solidFill>
                <a:latin typeface="Arial"/>
                <a:ea typeface="Arial"/>
                <a:cs typeface="Arial"/>
              </a:rPr>
              <a:t>01</a:t>
            </a:r>
          </a:p>
        </p:txBody>
      </p:sp>
      <p:sp>
        <p:nvSpPr>
          <p:cNvPr id="5" name="">
            <a:extLst xmlns:a="http://schemas.openxmlformats.org/drawingml/2006/main">
              <a:ext uri="{FF2B5EF4-FFF2-40B4-BE49-F238E27FC236}">
                <a16:creationId xmlns:a16="http://schemas.microsoft.com/office/drawing/2014/main" id="{39C25321-3D90-427D-9D0F-A1B36DF5224D}"/>
              </a:ext>
            </a:extLst>
          </p:cNvPr>
          <p:cNvSpPr>
            <a:spLocks xmlns:a="http://schemas.openxmlformats.org/drawingml/2006/main" noGrp="1"/>
          </p:cNvSpPr>
          <p:nvPr/>
        </p:nvSpPr>
        <p:spPr>
          <a:xfrm xmlns:a="http://schemas.openxmlformats.org/drawingml/2006/main">
            <a:off x="4591050" y="1790700"/>
            <a:ext cx="6762750" cy="1162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349"/>
                </a:solidFill>
                <a:latin typeface="Arial"/>
                <a:ea typeface="Arial"/>
                <a:cs typeface="Arial"/>
              </a:defRPr>
            </a:pPr>
            <a:r>
              <a:rPr sz="1950" b="0">
                <a:solidFill>
                  <a:srgbClr val="183349"/>
                </a:solidFill>
                <a:latin typeface="Arial"/>
                <a:ea typeface="Arial"/>
                <a:cs typeface="Arial"/>
              </a:rPr>
              <a:t>Workspace opens the current network in an embedded online view.</a:t>
            </a:r>
          </a:p>
        </p:txBody>
      </p:sp>
      <p:sp>
        <p:nvSpPr>
          <p:cNvPr id="6" name="">
            <a:extLst xmlns:a="http://schemas.openxmlformats.org/drawingml/2006/main">
              <a:ext uri="{FF2B5EF4-FFF2-40B4-BE49-F238E27FC236}">
                <a16:creationId xmlns:a16="http://schemas.microsoft.com/office/drawing/2014/main" id="{C9EBB68D-0B2B-46CE-B191-8AFE62B211D8}"/>
              </a:ext>
            </a:extLst>
          </p:cNvPr>
          <p:cNvSpPr>
            <a:spLocks xmlns:a="http://schemas.openxmlformats.org/drawingml/2006/main" noGrp="1"/>
          </p:cNvSpPr>
          <p:nvPr/>
        </p:nvSpPr>
        <p:spPr>
          <a:xfrm xmlns:a="http://schemas.openxmlformats.org/drawingml/2006/main">
            <a:off x="3905250" y="3162300"/>
            <a:ext cx="6096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007F7A"/>
                </a:solidFill>
                <a:latin typeface="Arial"/>
                <a:ea typeface="Arial"/>
                <a:cs typeface="Arial"/>
              </a:defRPr>
            </a:pPr>
            <a:r>
              <a:rPr sz="2250" b="1">
                <a:solidFill>
                  <a:srgbClr val="007F7A"/>
                </a:solidFill>
                <a:latin typeface="Arial"/>
                <a:ea typeface="Arial"/>
                <a:cs typeface="Arial"/>
              </a:rPr>
              <a:t>02</a:t>
            </a:r>
          </a:p>
        </p:txBody>
      </p:sp>
      <p:sp>
        <p:nvSpPr>
          <p:cNvPr id="7" name="">
            <a:extLst xmlns:a="http://schemas.openxmlformats.org/drawingml/2006/main">
              <a:ext uri="{FF2B5EF4-FFF2-40B4-BE49-F238E27FC236}">
                <a16:creationId xmlns:a16="http://schemas.microsoft.com/office/drawing/2014/main" id="{1F9FC57A-8371-4437-9A14-42A15C791992}"/>
              </a:ext>
            </a:extLst>
          </p:cNvPr>
          <p:cNvSpPr>
            <a:spLocks xmlns:a="http://schemas.openxmlformats.org/drawingml/2006/main" noGrp="1"/>
          </p:cNvSpPr>
          <p:nvPr/>
        </p:nvSpPr>
        <p:spPr>
          <a:xfrm xmlns:a="http://schemas.openxmlformats.org/drawingml/2006/main">
            <a:off x="4591050" y="3152775"/>
            <a:ext cx="6762750" cy="1162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349"/>
                </a:solidFill>
                <a:latin typeface="Arial"/>
                <a:ea typeface="Arial"/>
                <a:cs typeface="Arial"/>
              </a:defRPr>
            </a:pPr>
            <a:r>
              <a:rPr sz="1950" b="0">
                <a:solidFill>
                  <a:srgbClr val="183349"/>
                </a:solidFill>
                <a:latin typeface="Arial"/>
                <a:ea typeface="Arial"/>
                <a:cs typeface="Arial"/>
              </a:rPr>
              <a:t>The selected asset card links to details, Trace, Address and Navigate.</a:t>
            </a:r>
          </a:p>
        </p:txBody>
      </p:sp>
      <p:sp>
        <p:nvSpPr>
          <p:cNvPr id="8" name="">
            <a:extLst xmlns:a="http://schemas.openxmlformats.org/drawingml/2006/main">
              <a:ext uri="{FF2B5EF4-FFF2-40B4-BE49-F238E27FC236}">
                <a16:creationId xmlns:a16="http://schemas.microsoft.com/office/drawing/2014/main" id="{9904B2FC-E3CF-49E5-BEC2-F147642FBD0A}"/>
              </a:ext>
            </a:extLst>
          </p:cNvPr>
          <p:cNvSpPr>
            <a:spLocks xmlns:a="http://schemas.openxmlformats.org/drawingml/2006/main" noGrp="1"/>
          </p:cNvSpPr>
          <p:nvPr/>
        </p:nvSpPr>
        <p:spPr>
          <a:xfrm xmlns:a="http://schemas.openxmlformats.org/drawingml/2006/main">
            <a:off x="3905250" y="4524375"/>
            <a:ext cx="6096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007F7A"/>
                </a:solidFill>
                <a:latin typeface="Arial"/>
                <a:ea typeface="Arial"/>
                <a:cs typeface="Arial"/>
              </a:defRPr>
            </a:pPr>
            <a:r>
              <a:rPr sz="2250" b="1">
                <a:solidFill>
                  <a:srgbClr val="007F7A"/>
                </a:solidFill>
                <a:latin typeface="Arial"/>
                <a:ea typeface="Arial"/>
                <a:cs typeface="Arial"/>
              </a:rPr>
              <a:t>03</a:t>
            </a:r>
          </a:p>
        </p:txBody>
      </p:sp>
      <p:sp>
        <p:nvSpPr>
          <p:cNvPr id="9" name="">
            <a:extLst xmlns:a="http://schemas.openxmlformats.org/drawingml/2006/main">
              <a:ext uri="{FF2B5EF4-FFF2-40B4-BE49-F238E27FC236}">
                <a16:creationId xmlns:a16="http://schemas.microsoft.com/office/drawing/2014/main" id="{055B5BFA-37DA-4A16-AE9D-D1C1A5E61C22}"/>
              </a:ext>
            </a:extLst>
          </p:cNvPr>
          <p:cNvSpPr>
            <a:spLocks xmlns:a="http://schemas.openxmlformats.org/drawingml/2006/main" noGrp="1"/>
          </p:cNvSpPr>
          <p:nvPr/>
        </p:nvSpPr>
        <p:spPr>
          <a:xfrm xmlns:a="http://schemas.openxmlformats.org/drawingml/2006/main">
            <a:off x="4591050" y="4514850"/>
            <a:ext cx="6762750" cy="1162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349"/>
                </a:solidFill>
                <a:latin typeface="Arial"/>
                <a:ea typeface="Arial"/>
                <a:cs typeface="Arial"/>
              </a:defRPr>
            </a:pPr>
            <a:r>
              <a:rPr sz="1950" b="0">
                <a:solidFill>
                  <a:srgbClr val="183349"/>
                </a:solidFill>
                <a:latin typeface="Arial"/>
                <a:ea typeface="Arial"/>
                <a:cs typeface="Arial"/>
              </a:rPr>
              <a:t>The native tabs remain available below. Map tiles and engineering require connectivity.</a:t>
            </a:r>
          </a:p>
        </p:txBody>
      </p:sp>
      <p:sp>
        <p:nvSpPr>
          <p:cNvPr id="10" name="">
            <a:extLst xmlns:a="http://schemas.openxmlformats.org/drawingml/2006/main">
              <a:ext uri="{FF2B5EF4-FFF2-40B4-BE49-F238E27FC236}">
                <a16:creationId xmlns:a16="http://schemas.microsoft.com/office/drawing/2014/main" id="{43C67D0E-2965-4822-961E-CA8A9591EC2D}"/>
              </a:ext>
            </a:extLst>
          </p:cNvPr>
          <p:cNvSpPr>
            <a:spLocks xmlns:a="http://schemas.openxmlformats.org/drawingml/2006/main" noGrp="1"/>
          </p:cNvSpPr>
          <p:nvPr/>
        </p:nvSpPr>
        <p:spPr>
          <a:xfrm xmlns:a="http://schemas.openxmlformats.org/drawingml/2006/main">
            <a:off x="3905250" y="6057900"/>
            <a:ext cx="74771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97182"/>
                </a:solidFill>
                <a:latin typeface="Arial"/>
                <a:ea typeface="Arial"/>
                <a:cs typeface="Arial"/>
              </a:defRPr>
            </a:pPr>
            <a:r>
              <a:rPr sz="1350" b="0">
                <a:solidFill>
                  <a:srgbClr val="597182"/>
                </a:solidFill>
                <a:latin typeface="Arial"/>
                <a:ea typeface="Arial"/>
                <a:cs typeface="Arial"/>
              </a:rPr>
              <a:t>iOS native app · release 0.5 · synthetic training data</a:t>
            </a:r>
          </a:p>
        </p:txBody>
      </p:sp>
      <p:sp>
        <p:nvSpPr>
          <p:cNvPr id="11" name="">
            <a:extLst xmlns:a="http://schemas.openxmlformats.org/drawingml/2006/main">
              <a:ext uri="{FF2B5EF4-FFF2-40B4-BE49-F238E27FC236}">
                <a16:creationId xmlns:a16="http://schemas.microsoft.com/office/drawing/2014/main" id="{74847326-902D-4159-9426-39DBC3D5D038}"/>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Mobile manual / 0.5</a:t>
            </a:r>
          </a:p>
        </p:txBody>
      </p:sp>
      <p:sp>
        <p:nvSpPr>
          <p:cNvPr id="12" name="">
            <a:extLst xmlns:a="http://schemas.openxmlformats.org/drawingml/2006/main">
              <a:ext uri="{FF2B5EF4-FFF2-40B4-BE49-F238E27FC236}">
                <a16:creationId xmlns:a16="http://schemas.microsoft.com/office/drawing/2014/main" id="{9CC332F7-CD7F-4011-AEC3-3C1457B6D318}"/>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42</a:t>
            </a:r>
          </a:p>
        </p:txBody>
      </p:sp>
    </p:spTree>
    <p:extLst>
      <p:ext uri="{BB962C8B-B14F-4D97-AF65-F5344CB8AC3E}">
        <p14:creationId xmlns:p14="http://schemas.microsoft.com/office/powerpoint/2010/main" val="505340090"/>
      </p:ext>
    </p:extLst>
  </p:cSld>
</p:sld>
</file>

<file path=ppt/slides/slide4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BECC266F-3AD8-49D4-AFFB-AA6D3B605FEC}"/>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Workspace module directory</a:t>
            </a:r>
          </a:p>
        </p:txBody>
      </p:sp>
      <p:sp>
        <p:nvSpPr>
          <p:cNvPr id="2" name="">
            <a:extLst xmlns:a="http://schemas.openxmlformats.org/drawingml/2006/main">
              <a:ext uri="{FF2B5EF4-FFF2-40B4-BE49-F238E27FC236}">
                <a16:creationId xmlns:a16="http://schemas.microsoft.com/office/drawing/2014/main" id="{D122909A-9B21-4F05-973F-EED83C594AFF}"/>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007F7A"/>
          </a:solidFill>
          <a:ln xmlns:a="http://schemas.openxmlformats.org/drawingml/2006/main" w="0">
            <a:noFill/>
          </a:ln>
        </p:spPr>
      </p:sp>
      <p:graphicFrame>
        <p:nvGraphicFramePr>
          <p:cNvPr id="9" name=""/>
          <p:cNvGraphicFramePr/>
          <p:nvPr/>
        </p:nvGraphicFramePr>
        <p:xfrm>
          <a:off xmlns:a="http://schemas.openxmlformats.org/drawingml/2006/main" x="609600" y="1685925"/>
          <a:ext xmlns:a="http://schemas.openxmlformats.org/drawingml/2006/main" cx="10972800" cy="3695700"/>
        </p:xfrm>
        <a:graphic xmlns:a="http://schemas.openxmlformats.org/drawingml/2006/main">
          <a:graphicData uri="http://schemas.openxmlformats.org/drawingml/2006/table">
            <a:tbl>
              <a:tblPr/>
              <a:tblGrid>
                <a:gridCol w="2190750"/>
                <a:gridCol w="4476750"/>
                <a:gridCol w="4305300"/>
              </a:tblGrid>
              <a:tr h="739140">
                <a:tc>
                  <a:txBody>
                    <a:bodyPr>
                      <a:noAutofit/>
                    </a:bodyPr>
                    <a:lstStyle/>
                    <a:p>
                      <a:r>
                        <a:rPr sz="1725" b="1">
                          <a:solidFill>
                            <a:srgbClr val="FFFFFF"/>
                          </a:solidFill>
                          <a:latin typeface="Arial"/>
                          <a:ea typeface="Arial"/>
                          <a:cs typeface="Arial"/>
                        </a:rPr>
                        <a:t>Office objective</a:t>
                      </a:r>
                    </a:p>
                  </a:txBody>
                  <a:tcPr marL="91440" marR="91440" marT="45720" marB="45720">
                    <a:solidFill>
                      <a:srgbClr val="112B43"/>
                    </a:solidFill>
                  </a:tcPr>
                </a:tc>
                <a:tc>
                  <a:txBody>
                    <a:bodyPr>
                      <a:noAutofit/>
                    </a:bodyPr>
                    <a:lstStyle/>
                    <a:p>
                      <a:r>
                        <a:rPr sz="1725" b="1">
                          <a:solidFill>
                            <a:srgbClr val="FFFFFF"/>
                          </a:solidFill>
                          <a:latin typeface="Arial"/>
                          <a:ea typeface="Arial"/>
                          <a:cs typeface="Arial"/>
                        </a:rPr>
                        <a:t>Modules in the app</a:t>
                      </a:r>
                    </a:p>
                  </a:txBody>
                  <a:tcPr marL="91440" marR="91440" marT="45720" marB="45720">
                    <a:solidFill>
                      <a:srgbClr val="112B43"/>
                    </a:solidFill>
                  </a:tcPr>
                </a:tc>
                <a:tc>
                  <a:txBody>
                    <a:bodyPr>
                      <a:noAutofit/>
                    </a:bodyPr>
                    <a:lstStyle/>
                    <a:p>
                      <a:r>
                        <a:rPr sz="1725" b="1">
                          <a:solidFill>
                            <a:srgbClr val="FFFFFF"/>
                          </a:solidFill>
                          <a:latin typeface="Arial"/>
                          <a:ea typeface="Arial"/>
                          <a:cs typeface="Arial"/>
                        </a:rPr>
                        <a:t>Manual reference</a:t>
                      </a:r>
                    </a:p>
                  </a:txBody>
                  <a:tcPr marL="91440" marR="91440" marT="45720" marB="45720">
                    <a:solidFill>
                      <a:srgbClr val="112B43"/>
                    </a:solidFill>
                  </a:tcPr>
                </a:tc>
              </a:tr>
              <a:tr h="739140">
                <a:tc>
                  <a:txBody>
                    <a:bodyPr>
                      <a:noAutofit/>
                    </a:bodyPr>
                    <a:lstStyle/>
                    <a:p>
                      <a:r>
                        <a:rPr sz="1725" b="0">
                          <a:solidFill>
                            <a:srgbClr val="183349"/>
                          </a:solidFill>
                          <a:latin typeface="Arial"/>
                          <a:ea typeface="Arial"/>
                          <a:cs typeface="Arial"/>
                        </a:rPr>
                        <a:t>Understand the network</a:t>
                      </a:r>
                    </a:p>
                  </a:txBody>
                  <a:tcPr marL="91440" marR="91440" marT="45720" marB="45720">
                    <a:solidFill>
                      <a:srgbClr val="EAF2F6"/>
                    </a:solidFill>
                  </a:tcPr>
                </a:tc>
                <a:tc>
                  <a:txBody>
                    <a:bodyPr>
                      <a:noAutofit/>
                    </a:bodyPr>
                    <a:lstStyle/>
                    <a:p>
                      <a:r>
                        <a:rPr sz="1725" b="0">
                          <a:solidFill>
                            <a:srgbClr val="183349"/>
                          </a:solidFill>
                          <a:latin typeface="Arial"/>
                          <a:ea typeface="Arial"/>
                          <a:cs typeface="Arial"/>
                        </a:rPr>
                        <a:t>District overview / Network explorer</a:t>
                      </a:r>
                    </a:p>
                  </a:txBody>
                  <a:tcPr marL="91440" marR="91440" marT="45720" marB="45720">
                    <a:solidFill>
                      <a:srgbClr val="EAF2F6"/>
                    </a:solidFill>
                  </a:tcPr>
                </a:tc>
                <a:tc>
                  <a:txBody>
                    <a:bodyPr>
                      <a:noAutofit/>
                    </a:bodyPr>
                    <a:lstStyle/>
                    <a:p>
                      <a:r>
                        <a:rPr sz="1725" b="0">
                          <a:solidFill>
                            <a:srgbClr val="183349"/>
                          </a:solidFill>
                          <a:latin typeface="Arial"/>
                          <a:ea typeface="Arial"/>
                          <a:cs typeface="Arial"/>
                        </a:rPr>
                        <a:t>Web manual: network baseline</a:t>
                      </a:r>
                    </a:p>
                  </a:txBody>
                  <a:tcPr marL="91440" marR="91440" marT="45720" marB="45720">
                    <a:solidFill>
                      <a:srgbClr val="EAF2F6"/>
                    </a:solidFill>
                  </a:tcPr>
                </a:tc>
              </a:tr>
              <a:tr h="739140">
                <a:tc>
                  <a:txBody>
                    <a:bodyPr>
                      <a:noAutofit/>
                    </a:bodyPr>
                    <a:lstStyle/>
                    <a:p>
                      <a:r>
                        <a:rPr sz="1725" b="0">
                          <a:solidFill>
                            <a:srgbClr val="183349"/>
                          </a:solidFill>
                          <a:latin typeface="Arial"/>
                          <a:ea typeface="Arial"/>
                          <a:cs typeface="Arial"/>
                        </a:rPr>
                        <a:t>Investigate service</a:t>
                      </a:r>
                    </a:p>
                  </a:txBody>
                  <a:tcPr marL="91440" marR="91440" marT="45720" marB="45720">
                    <a:solidFill>
                      <a:srgbClr val="FFFFFF"/>
                    </a:solidFill>
                  </a:tcPr>
                </a:tc>
                <a:tc>
                  <a:txBody>
                    <a:bodyPr>
                      <a:noAutofit/>
                    </a:bodyPr>
                    <a:lstStyle/>
                    <a:p>
                      <a:r>
                        <a:rPr sz="1725" b="0">
                          <a:solidFill>
                            <a:srgbClr val="183349"/>
                          </a:solidFill>
                          <a:latin typeface="Arial"/>
                          <a:ea typeface="Arial"/>
                          <a:cs typeface="Arial"/>
                        </a:rPr>
                        <a:t>Engineering / Incidents / Fibre</a:t>
                      </a:r>
                    </a:p>
                  </a:txBody>
                  <a:tcPr marL="91440" marR="91440" marT="45720" marB="45720">
                    <a:solidFill>
                      <a:srgbClr val="FFFFFF"/>
                    </a:solidFill>
                  </a:tcPr>
                </a:tc>
                <a:tc>
                  <a:txBody>
                    <a:bodyPr>
                      <a:noAutofit/>
                    </a:bodyPr>
                    <a:lstStyle/>
                    <a:p>
                      <a:r>
                        <a:rPr sz="1725" b="0">
                          <a:solidFill>
                            <a:srgbClr val="183349"/>
                          </a:solidFill>
                          <a:latin typeface="Arial"/>
                          <a:ea typeface="Arial"/>
                          <a:cs typeface="Arial"/>
                        </a:rPr>
                        <a:t>Web manual: analysis and response</a:t>
                      </a:r>
                    </a:p>
                  </a:txBody>
                  <a:tcPr marL="91440" marR="91440" marT="45720" marB="45720">
                    <a:solidFill>
                      <a:srgbClr val="FFFFFF"/>
                    </a:solidFill>
                  </a:tcPr>
                </a:tc>
              </a:tr>
              <a:tr h="739140">
                <a:tc>
                  <a:txBody>
                    <a:bodyPr>
                      <a:noAutofit/>
                    </a:bodyPr>
                    <a:lstStyle/>
                    <a:p>
                      <a:r>
                        <a:rPr sz="1725" b="0">
                          <a:solidFill>
                            <a:srgbClr val="183349"/>
                          </a:solidFill>
                          <a:latin typeface="Arial"/>
                          <a:ea typeface="Arial"/>
                          <a:cs typeface="Arial"/>
                        </a:rPr>
                        <a:t>Plan and execute</a:t>
                      </a:r>
                    </a:p>
                  </a:txBody>
                  <a:tcPr marL="91440" marR="91440" marT="45720" marB="45720">
                    <a:solidFill>
                      <a:srgbClr val="EAF2F6"/>
                    </a:solidFill>
                  </a:tcPr>
                </a:tc>
                <a:tc>
                  <a:txBody>
                    <a:bodyPr>
                      <a:noAutofit/>
                    </a:bodyPr>
                    <a:lstStyle/>
                    <a:p>
                      <a:r>
                        <a:rPr sz="1725" b="0">
                          <a:solidFill>
                            <a:srgbClr val="183349"/>
                          </a:solidFill>
                          <a:latin typeface="Arial"/>
                          <a:ea typeface="Arial"/>
                          <a:cs typeface="Arial"/>
                        </a:rPr>
                        <a:t>Design &amp; quantities / Field operations</a:t>
                      </a:r>
                    </a:p>
                  </a:txBody>
                  <a:tcPr marL="91440" marR="91440" marT="45720" marB="45720">
                    <a:solidFill>
                      <a:srgbClr val="EAF2F6"/>
                    </a:solidFill>
                  </a:tcPr>
                </a:tc>
                <a:tc>
                  <a:txBody>
                    <a:bodyPr>
                      <a:noAutofit/>
                    </a:bodyPr>
                    <a:lstStyle/>
                    <a:p>
                      <a:r>
                        <a:rPr sz="1725" b="0">
                          <a:solidFill>
                            <a:srgbClr val="183349"/>
                          </a:solidFill>
                          <a:latin typeface="Arial"/>
                          <a:ea typeface="Arial"/>
                          <a:cs typeface="Arial"/>
                        </a:rPr>
                        <a:t>Web manual: design and work</a:t>
                      </a:r>
                    </a:p>
                  </a:txBody>
                  <a:tcPr marL="91440" marR="91440" marT="45720" marB="45720">
                    <a:solidFill>
                      <a:srgbClr val="EAF2F6"/>
                    </a:solidFill>
                  </a:tcPr>
                </a:tc>
              </a:tr>
              <a:tr h="739140">
                <a:tc>
                  <a:txBody>
                    <a:bodyPr>
                      <a:noAutofit/>
                    </a:bodyPr>
                    <a:lstStyle/>
                    <a:p>
                      <a:r>
                        <a:rPr sz="1725" b="0">
                          <a:solidFill>
                            <a:srgbClr val="183349"/>
                          </a:solidFill>
                          <a:latin typeface="Arial"/>
                          <a:ea typeface="Arial"/>
                          <a:cs typeface="Arial"/>
                        </a:rPr>
                        <a:t>Maintain evidence</a:t>
                      </a:r>
                    </a:p>
                  </a:txBody>
                  <a:tcPr marL="91440" marR="91440" marT="45720" marB="45720">
                    <a:solidFill>
                      <a:srgbClr val="FFFFFF"/>
                    </a:solidFill>
                  </a:tcPr>
                </a:tc>
                <a:tc>
                  <a:txBody>
                    <a:bodyPr>
                      <a:noAutofit/>
                    </a:bodyPr>
                    <a:lstStyle/>
                    <a:p>
                      <a:r>
                        <a:rPr sz="1725" b="0">
                          <a:solidFill>
                            <a:srgbClr val="183349"/>
                          </a:solidFill>
                          <a:latin typeface="Arial"/>
                          <a:ea typeface="Arial"/>
                          <a:cs typeface="Arial"/>
                        </a:rPr>
                        <a:t>Observations / Excavation / Data</a:t>
                      </a:r>
                    </a:p>
                  </a:txBody>
                  <a:tcPr marL="91440" marR="91440" marT="45720" marB="45720">
                    <a:solidFill>
                      <a:srgbClr val="FFFFFF"/>
                    </a:solidFill>
                  </a:tcPr>
                </a:tc>
                <a:tc>
                  <a:txBody>
                    <a:bodyPr>
                      <a:noAutofit/>
                    </a:bodyPr>
                    <a:lstStyle/>
                    <a:p>
                      <a:r>
                        <a:rPr sz="1725" b="0">
                          <a:solidFill>
                            <a:srgbClr val="183349"/>
                          </a:solidFill>
                          <a:latin typeface="Arial"/>
                          <a:ea typeface="Arial"/>
                          <a:cs typeface="Arial"/>
                        </a:rPr>
                        <a:t>Web manual: evidence and governance</a:t>
                      </a:r>
                    </a:p>
                  </a:txBody>
                  <a:tcPr marL="91440" marR="91440" marT="45720" marB="45720">
                    <a:solidFill>
                      <a:srgbClr val="FFFFFF"/>
                    </a:solidFill>
                  </a:tcPr>
                </a:tc>
              </a:tr>
            </a:tbl>
          </a:graphicData>
        </a:graphic>
      </p:graphicFrame>
      <p:sp>
        <p:nvSpPr>
          <p:cNvPr id="4" name="">
            <a:extLst xmlns:a="http://schemas.openxmlformats.org/drawingml/2006/main">
              <a:ext uri="{FF2B5EF4-FFF2-40B4-BE49-F238E27FC236}">
                <a16:creationId xmlns:a16="http://schemas.microsoft.com/office/drawing/2014/main" id="{084A5293-79AF-4297-99A1-1041017322AA}"/>
              </a:ext>
            </a:extLst>
          </p:cNvPr>
          <p:cNvSpPr>
            <a:spLocks xmlns:a="http://schemas.openxmlformats.org/drawingml/2006/main" noGrp="1"/>
          </p:cNvSpPr>
          <p:nvPr/>
        </p:nvSpPr>
        <p:spPr>
          <a:xfrm xmlns:a="http://schemas.openxmlformats.org/drawingml/2006/main">
            <a:off x="609600" y="576262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597182"/>
                </a:solidFill>
                <a:latin typeface="Arial"/>
                <a:ea typeface="Arial"/>
                <a:cs typeface="Arial"/>
              </a:defRPr>
            </a:pPr>
            <a:r>
              <a:rPr sz="1725" b="0">
                <a:solidFill>
                  <a:srgbClr val="597182"/>
                </a:solidFill>
                <a:latin typeface="Arial"/>
                <a:ea typeface="Arial"/>
                <a:cs typeface="Arial"/>
              </a:rPr>
              <a:t>The module list is online. Native Work and Assets provide the downloaded field context.</a:t>
            </a:r>
          </a:p>
        </p:txBody>
      </p:sp>
      <p:sp>
        <p:nvSpPr>
          <p:cNvPr id="5" name="">
            <a:extLst xmlns:a="http://schemas.openxmlformats.org/drawingml/2006/main">
              <a:ext uri="{FF2B5EF4-FFF2-40B4-BE49-F238E27FC236}">
                <a16:creationId xmlns:a16="http://schemas.microsoft.com/office/drawing/2014/main" id="{FDAF8CAC-0260-4541-9907-CC63DF3E738E}"/>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Mobile manual / 0.5</a:t>
            </a:r>
          </a:p>
        </p:txBody>
      </p:sp>
      <p:sp>
        <p:nvSpPr>
          <p:cNvPr id="6" name="">
            <a:extLst xmlns:a="http://schemas.openxmlformats.org/drawingml/2006/main">
              <a:ext uri="{FF2B5EF4-FFF2-40B4-BE49-F238E27FC236}">
                <a16:creationId xmlns:a16="http://schemas.microsoft.com/office/drawing/2014/main" id="{86FCD4B5-B1F6-4804-A2A3-1ABBD9374D90}"/>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43</a:t>
            </a:r>
          </a:p>
        </p:txBody>
      </p:sp>
    </p:spTree>
    <p:extLst>
      <p:ext uri="{BB962C8B-B14F-4D97-AF65-F5344CB8AC3E}">
        <p14:creationId xmlns:p14="http://schemas.microsoft.com/office/powerpoint/2010/main" val="666547318"/>
      </p:ext>
    </p:extLst>
  </p:cSld>
</p:sld>
</file>

<file path=ppt/slides/slide4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52D8A732-BA70-4C34-88BA-3700EFC2B471}"/>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The complete online module menu</a:t>
            </a:r>
          </a:p>
        </p:txBody>
      </p:sp>
      <p:sp>
        <p:nvSpPr>
          <p:cNvPr id="2" name="">
            <a:extLst xmlns:a="http://schemas.openxmlformats.org/drawingml/2006/main">
              <a:ext uri="{FF2B5EF4-FFF2-40B4-BE49-F238E27FC236}">
                <a16:creationId xmlns:a16="http://schemas.microsoft.com/office/drawing/2014/main" id="{E4276B1B-266F-44D7-84DF-1E7491EA7D7D}"/>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007F7A"/>
          </a:solidFill>
          <a:ln xmlns:a="http://schemas.openxmlformats.org/drawingml/2006/main" w="0">
            <a:noFill/>
          </a:ln>
        </p:spPr>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4992d860dd7e4400"/>
          <a:stretch xmlns:a="http://schemas.openxmlformats.org/drawingml/2006/main"/>
        </p:blipFill>
        <p:spPr>
          <a:xfrm xmlns:a="http://schemas.openxmlformats.org/drawingml/2006/main">
            <a:off x="873071" y="1495425"/>
            <a:ext cx="2387708" cy="48577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7D246DE-5B3A-418D-B9D4-0F1B7E548E02}"/>
              </a:ext>
            </a:extLst>
          </p:cNvPr>
          <p:cNvSpPr>
            <a:spLocks xmlns:a="http://schemas.openxmlformats.org/drawingml/2006/main" noGrp="1"/>
          </p:cNvSpPr>
          <p:nvPr/>
        </p:nvSpPr>
        <p:spPr>
          <a:xfrm xmlns:a="http://schemas.openxmlformats.org/drawingml/2006/main">
            <a:off x="3905250" y="1800225"/>
            <a:ext cx="6096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007F7A"/>
                </a:solidFill>
                <a:latin typeface="Arial"/>
                <a:ea typeface="Arial"/>
                <a:cs typeface="Arial"/>
              </a:defRPr>
            </a:pPr>
            <a:r>
              <a:rPr sz="2250" b="1">
                <a:solidFill>
                  <a:srgbClr val="007F7A"/>
                </a:solidFill>
                <a:latin typeface="Arial"/>
                <a:ea typeface="Arial"/>
                <a:cs typeface="Arial"/>
              </a:rPr>
              <a:t>01</a:t>
            </a:r>
          </a:p>
        </p:txBody>
      </p:sp>
      <p:sp>
        <p:nvSpPr>
          <p:cNvPr id="5" name="">
            <a:extLst xmlns:a="http://schemas.openxmlformats.org/drawingml/2006/main">
              <a:ext uri="{FF2B5EF4-FFF2-40B4-BE49-F238E27FC236}">
                <a16:creationId xmlns:a16="http://schemas.microsoft.com/office/drawing/2014/main" id="{108DD70A-F6A6-4FBD-9AEE-CB13A5B59A22}"/>
              </a:ext>
            </a:extLst>
          </p:cNvPr>
          <p:cNvSpPr>
            <a:spLocks xmlns:a="http://schemas.openxmlformats.org/drawingml/2006/main" noGrp="1"/>
          </p:cNvSpPr>
          <p:nvPr/>
        </p:nvSpPr>
        <p:spPr>
          <a:xfrm xmlns:a="http://schemas.openxmlformats.org/drawingml/2006/main">
            <a:off x="4591050" y="1790700"/>
            <a:ext cx="6762750" cy="1162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349"/>
                </a:solidFill>
                <a:latin typeface="Arial"/>
                <a:ea typeface="Arial"/>
                <a:cs typeface="Arial"/>
              </a:defRPr>
            </a:pPr>
            <a:r>
              <a:rPr sz="1950" b="0">
                <a:solidFill>
                  <a:srgbClr val="183349"/>
                </a:solidFill>
                <a:latin typeface="Arial"/>
                <a:ea typeface="Arial"/>
                <a:cs typeface="Arial"/>
              </a:rPr>
              <a:t>Select any of the ten modules from Workspace.</a:t>
            </a:r>
          </a:p>
        </p:txBody>
      </p:sp>
      <p:sp>
        <p:nvSpPr>
          <p:cNvPr id="6" name="">
            <a:extLst xmlns:a="http://schemas.openxmlformats.org/drawingml/2006/main">
              <a:ext uri="{FF2B5EF4-FFF2-40B4-BE49-F238E27FC236}">
                <a16:creationId xmlns:a16="http://schemas.microsoft.com/office/drawing/2014/main" id="{E955B90B-32B2-4AF6-A0D5-0A60A6DE5172}"/>
              </a:ext>
            </a:extLst>
          </p:cNvPr>
          <p:cNvSpPr>
            <a:spLocks xmlns:a="http://schemas.openxmlformats.org/drawingml/2006/main" noGrp="1"/>
          </p:cNvSpPr>
          <p:nvPr/>
        </p:nvSpPr>
        <p:spPr>
          <a:xfrm xmlns:a="http://schemas.openxmlformats.org/drawingml/2006/main">
            <a:off x="3905250" y="3162300"/>
            <a:ext cx="6096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007F7A"/>
                </a:solidFill>
                <a:latin typeface="Arial"/>
                <a:ea typeface="Arial"/>
                <a:cs typeface="Arial"/>
              </a:defRPr>
            </a:pPr>
            <a:r>
              <a:rPr sz="2250" b="1">
                <a:solidFill>
                  <a:srgbClr val="007F7A"/>
                </a:solidFill>
                <a:latin typeface="Arial"/>
                <a:ea typeface="Arial"/>
                <a:cs typeface="Arial"/>
              </a:rPr>
              <a:t>02</a:t>
            </a:r>
          </a:p>
        </p:txBody>
      </p:sp>
      <p:sp>
        <p:nvSpPr>
          <p:cNvPr id="7" name="">
            <a:extLst xmlns:a="http://schemas.openxmlformats.org/drawingml/2006/main">
              <a:ext uri="{FF2B5EF4-FFF2-40B4-BE49-F238E27FC236}">
                <a16:creationId xmlns:a16="http://schemas.microsoft.com/office/drawing/2014/main" id="{2F062205-BE4A-49DC-A8D6-F816E4C72338}"/>
              </a:ext>
            </a:extLst>
          </p:cNvPr>
          <p:cNvSpPr>
            <a:spLocks xmlns:a="http://schemas.openxmlformats.org/drawingml/2006/main" noGrp="1"/>
          </p:cNvSpPr>
          <p:nvPr/>
        </p:nvSpPr>
        <p:spPr>
          <a:xfrm xmlns:a="http://schemas.openxmlformats.org/drawingml/2006/main">
            <a:off x="4591050" y="3152775"/>
            <a:ext cx="6762750" cy="1162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349"/>
                </a:solidFill>
                <a:latin typeface="Arial"/>
                <a:ea typeface="Arial"/>
                <a:cs typeface="Arial"/>
              </a:defRPr>
            </a:pPr>
            <a:r>
              <a:rPr sz="1950" b="0">
                <a:solidFill>
                  <a:srgbClr val="183349"/>
                </a:solidFill>
                <a:latin typeface="Arial"/>
                <a:ea typeface="Arial"/>
                <a:cs typeface="Arial"/>
              </a:rPr>
              <a:t>The app passes your authenticated role into the connected web workspace.</a:t>
            </a:r>
          </a:p>
        </p:txBody>
      </p:sp>
      <p:sp>
        <p:nvSpPr>
          <p:cNvPr id="8" name="">
            <a:extLst xmlns:a="http://schemas.openxmlformats.org/drawingml/2006/main">
              <a:ext uri="{FF2B5EF4-FFF2-40B4-BE49-F238E27FC236}">
                <a16:creationId xmlns:a16="http://schemas.microsoft.com/office/drawing/2014/main" id="{77205048-E2B2-4B9F-B26F-6B53DF2BDE20}"/>
              </a:ext>
            </a:extLst>
          </p:cNvPr>
          <p:cNvSpPr>
            <a:spLocks xmlns:a="http://schemas.openxmlformats.org/drawingml/2006/main" noGrp="1"/>
          </p:cNvSpPr>
          <p:nvPr/>
        </p:nvSpPr>
        <p:spPr>
          <a:xfrm xmlns:a="http://schemas.openxmlformats.org/drawingml/2006/main">
            <a:off x="3905250" y="4524375"/>
            <a:ext cx="6096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007F7A"/>
                </a:solidFill>
                <a:latin typeface="Arial"/>
                <a:ea typeface="Arial"/>
                <a:cs typeface="Arial"/>
              </a:defRPr>
            </a:pPr>
            <a:r>
              <a:rPr sz="2250" b="1">
                <a:solidFill>
                  <a:srgbClr val="007F7A"/>
                </a:solidFill>
                <a:latin typeface="Arial"/>
                <a:ea typeface="Arial"/>
                <a:cs typeface="Arial"/>
              </a:rPr>
              <a:t>03</a:t>
            </a:r>
          </a:p>
        </p:txBody>
      </p:sp>
      <p:sp>
        <p:nvSpPr>
          <p:cNvPr id="9" name="">
            <a:extLst xmlns:a="http://schemas.openxmlformats.org/drawingml/2006/main">
              <a:ext uri="{FF2B5EF4-FFF2-40B4-BE49-F238E27FC236}">
                <a16:creationId xmlns:a16="http://schemas.microsoft.com/office/drawing/2014/main" id="{610354C7-D78B-46BD-87EA-56D80ADC6200}"/>
              </a:ext>
            </a:extLst>
          </p:cNvPr>
          <p:cNvSpPr>
            <a:spLocks xmlns:a="http://schemas.openxmlformats.org/drawingml/2006/main" noGrp="1"/>
          </p:cNvSpPr>
          <p:nvPr/>
        </p:nvSpPr>
        <p:spPr>
          <a:xfrm xmlns:a="http://schemas.openxmlformats.org/drawingml/2006/main">
            <a:off x="4591050" y="4514850"/>
            <a:ext cx="6762750" cy="1162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349"/>
                </a:solidFill>
                <a:latin typeface="Arial"/>
                <a:ea typeface="Arial"/>
                <a:cs typeface="Arial"/>
              </a:defRPr>
            </a:pPr>
            <a:r>
              <a:rPr sz="1950" b="0">
                <a:solidFill>
                  <a:srgbClr val="183349"/>
                </a:solidFill>
                <a:latin typeface="Arial"/>
                <a:ea typeface="Arial"/>
                <a:cs typeface="Arial"/>
              </a:rPr>
              <a:t>Use the separate Web manual for each online module; use native Work and Assets for offline field capture.</a:t>
            </a:r>
          </a:p>
        </p:txBody>
      </p:sp>
      <p:sp>
        <p:nvSpPr>
          <p:cNvPr id="10" name="">
            <a:extLst xmlns:a="http://schemas.openxmlformats.org/drawingml/2006/main">
              <a:ext uri="{FF2B5EF4-FFF2-40B4-BE49-F238E27FC236}">
                <a16:creationId xmlns:a16="http://schemas.microsoft.com/office/drawing/2014/main" id="{2B56F54B-A40F-413B-B2AF-3E784C5475EB}"/>
              </a:ext>
            </a:extLst>
          </p:cNvPr>
          <p:cNvSpPr>
            <a:spLocks xmlns:a="http://schemas.openxmlformats.org/drawingml/2006/main" noGrp="1"/>
          </p:cNvSpPr>
          <p:nvPr/>
        </p:nvSpPr>
        <p:spPr>
          <a:xfrm xmlns:a="http://schemas.openxmlformats.org/drawingml/2006/main">
            <a:off x="3905250" y="6057900"/>
            <a:ext cx="74771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97182"/>
                </a:solidFill>
                <a:latin typeface="Arial"/>
                <a:ea typeface="Arial"/>
                <a:cs typeface="Arial"/>
              </a:defRPr>
            </a:pPr>
            <a:r>
              <a:rPr sz="1350" b="0">
                <a:solidFill>
                  <a:srgbClr val="597182"/>
                </a:solidFill>
                <a:latin typeface="Arial"/>
                <a:ea typeface="Arial"/>
                <a:cs typeface="Arial"/>
              </a:rPr>
              <a:t>iOS native app · release 0.5 · synthetic training data</a:t>
            </a:r>
          </a:p>
        </p:txBody>
      </p:sp>
      <p:sp>
        <p:nvSpPr>
          <p:cNvPr id="11" name="">
            <a:extLst xmlns:a="http://schemas.openxmlformats.org/drawingml/2006/main">
              <a:ext uri="{FF2B5EF4-FFF2-40B4-BE49-F238E27FC236}">
                <a16:creationId xmlns:a16="http://schemas.microsoft.com/office/drawing/2014/main" id="{91D299E1-5618-4D62-99BA-A106CAC66FE4}"/>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Mobile manual / 0.5</a:t>
            </a:r>
          </a:p>
        </p:txBody>
      </p:sp>
      <p:sp>
        <p:nvSpPr>
          <p:cNvPr id="12" name="">
            <a:extLst xmlns:a="http://schemas.openxmlformats.org/drawingml/2006/main">
              <a:ext uri="{FF2B5EF4-FFF2-40B4-BE49-F238E27FC236}">
                <a16:creationId xmlns:a16="http://schemas.microsoft.com/office/drawing/2014/main" id="{6DAC618F-26F9-43AF-922F-F14F0AA3395D}"/>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44</a:t>
            </a:r>
          </a:p>
        </p:txBody>
      </p:sp>
    </p:spTree>
    <p:extLst>
      <p:ext uri="{BB962C8B-B14F-4D97-AF65-F5344CB8AC3E}">
        <p14:creationId xmlns:p14="http://schemas.microsoft.com/office/powerpoint/2010/main" val="2006604443"/>
      </p:ext>
    </p:extLst>
  </p:cSld>
</p:sld>
</file>

<file path=ppt/slides/slide4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B50A1BEC-32F8-406F-8135-A021096C2D02}"/>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Power and telecom field scenarios</a:t>
            </a:r>
          </a:p>
        </p:txBody>
      </p:sp>
      <p:sp>
        <p:nvSpPr>
          <p:cNvPr id="2" name="">
            <a:extLst xmlns:a="http://schemas.openxmlformats.org/drawingml/2006/main">
              <a:ext uri="{FF2B5EF4-FFF2-40B4-BE49-F238E27FC236}">
                <a16:creationId xmlns:a16="http://schemas.microsoft.com/office/drawing/2014/main" id="{64D89292-ECF6-4B42-912E-BA9087560418}"/>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007F7A"/>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4ADB0A08-1D63-46CF-A4F4-79EB21339E0F}"/>
              </a:ext>
            </a:extLst>
          </p:cNvPr>
          <p:cNvSpPr>
            <a:spLocks xmlns:a="http://schemas.openxmlformats.org/drawingml/2006/main" noGrp="1"/>
          </p:cNvSpPr>
          <p:nvPr/>
        </p:nvSpPr>
        <p:spPr>
          <a:xfrm xmlns:a="http://schemas.openxmlformats.org/drawingml/2006/main">
            <a:off x="609600" y="1457325"/>
            <a:ext cx="109728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007F7A"/>
                </a:solidFill>
                <a:latin typeface="Arial"/>
                <a:ea typeface="Arial"/>
                <a:cs typeface="Arial"/>
              </a:defRPr>
            </a:pPr>
            <a:r>
              <a:rPr sz="1500" b="1">
                <a:solidFill>
                  <a:srgbClr val="007F7A"/>
                </a:solidFill>
                <a:latin typeface="Arial"/>
                <a:ea typeface="Arial"/>
                <a:cs typeface="Arial"/>
              </a:rPr>
              <a:t>Field with engineering support</a:t>
            </a:r>
          </a:p>
        </p:txBody>
      </p:sp>
      <p:sp>
        <p:nvSpPr>
          <p:cNvPr id="4" name="">
            <a:extLst xmlns:a="http://schemas.openxmlformats.org/drawingml/2006/main">
              <a:ext uri="{FF2B5EF4-FFF2-40B4-BE49-F238E27FC236}">
                <a16:creationId xmlns:a16="http://schemas.microsoft.com/office/drawing/2014/main" id="{A9296106-B298-4B4F-B487-D870B2D55CF2}"/>
              </a:ext>
            </a:extLst>
          </p:cNvPr>
          <p:cNvSpPr>
            <a:spLocks xmlns:a="http://schemas.openxmlformats.org/drawingml/2006/main" noGrp="1"/>
          </p:cNvSpPr>
          <p:nvPr/>
        </p:nvSpPr>
        <p:spPr>
          <a:xfrm xmlns:a="http://schemas.openxmlformats.org/drawingml/2006/main">
            <a:off x="609600" y="200977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007F7A"/>
                </a:solidFill>
                <a:latin typeface="Arial"/>
                <a:ea typeface="Arial"/>
                <a:cs typeface="Arial"/>
              </a:defRPr>
            </a:pPr>
            <a:r>
              <a:rPr sz="2400" b="1">
                <a:solidFill>
                  <a:srgbClr val="007F7A"/>
                </a:solidFill>
                <a:latin typeface="Arial"/>
                <a:ea typeface="Arial"/>
                <a:cs typeface="Arial"/>
              </a:rPr>
              <a:t>01</a:t>
            </a:r>
          </a:p>
        </p:txBody>
      </p:sp>
      <p:sp>
        <p:nvSpPr>
          <p:cNvPr id="5" name="">
            <a:extLst xmlns:a="http://schemas.openxmlformats.org/drawingml/2006/main">
              <a:ext uri="{FF2B5EF4-FFF2-40B4-BE49-F238E27FC236}">
                <a16:creationId xmlns:a16="http://schemas.microsoft.com/office/drawing/2014/main" id="{EAEB4395-AE52-4CEC-ACA7-191E1566F29A}"/>
              </a:ext>
            </a:extLst>
          </p:cNvPr>
          <p:cNvSpPr>
            <a:spLocks xmlns:a="http://schemas.openxmlformats.org/drawingml/2006/main" noGrp="1"/>
          </p:cNvSpPr>
          <p:nvPr/>
        </p:nvSpPr>
        <p:spPr>
          <a:xfrm xmlns:a="http://schemas.openxmlformats.org/drawingml/2006/main">
            <a:off x="1409700" y="200977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Power equipment review</a:t>
            </a:r>
          </a:p>
        </p:txBody>
      </p:sp>
      <p:sp>
        <p:nvSpPr>
          <p:cNvPr id="6" name="">
            <a:extLst xmlns:a="http://schemas.openxmlformats.org/drawingml/2006/main">
              <a:ext uri="{FF2B5EF4-FFF2-40B4-BE49-F238E27FC236}">
                <a16:creationId xmlns:a16="http://schemas.microsoft.com/office/drawing/2014/main" id="{B1E2AF69-BED1-4A1E-AA9E-5D96684792E3}"/>
              </a:ext>
            </a:extLst>
          </p:cNvPr>
          <p:cNvSpPr>
            <a:spLocks xmlns:a="http://schemas.openxmlformats.org/drawingml/2006/main" noGrp="1"/>
          </p:cNvSpPr>
          <p:nvPr/>
        </p:nvSpPr>
        <p:spPr>
          <a:xfrm xmlns:a="http://schemas.openxmlformats.org/drawingml/2006/main">
            <a:off x="1409700" y="240982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Confirm asset ID and phase/voltage context. Record condition and a measured voltage or current with its unit.</a:t>
            </a:r>
          </a:p>
        </p:txBody>
      </p:sp>
      <p:sp>
        <p:nvSpPr>
          <p:cNvPr id="7" name="">
            <a:extLst xmlns:a="http://schemas.openxmlformats.org/drawingml/2006/main">
              <a:ext uri="{FF2B5EF4-FFF2-40B4-BE49-F238E27FC236}">
                <a16:creationId xmlns:a16="http://schemas.microsoft.com/office/drawing/2014/main" id="{7493EF13-AAE6-4547-9B28-F86D8EDCA39F}"/>
              </a:ext>
            </a:extLst>
          </p:cNvPr>
          <p:cNvSpPr>
            <a:spLocks xmlns:a="http://schemas.openxmlformats.org/drawingml/2006/main" noGrp="1"/>
          </p:cNvSpPr>
          <p:nvPr/>
        </p:nvSpPr>
        <p:spPr>
          <a:xfrm xmlns:a="http://schemas.openxmlformats.org/drawingml/2006/main">
            <a:off x="609600" y="3143250"/>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007F7A"/>
                </a:solidFill>
                <a:latin typeface="Arial"/>
                <a:ea typeface="Arial"/>
                <a:cs typeface="Arial"/>
              </a:defRPr>
            </a:pPr>
            <a:r>
              <a:rPr sz="2400" b="1">
                <a:solidFill>
                  <a:srgbClr val="007F7A"/>
                </a:solidFill>
                <a:latin typeface="Arial"/>
                <a:ea typeface="Arial"/>
                <a:cs typeface="Arial"/>
              </a:rPr>
              <a:t>02</a:t>
            </a:r>
          </a:p>
        </p:txBody>
      </p:sp>
      <p:sp>
        <p:nvSpPr>
          <p:cNvPr id="8" name="">
            <a:extLst xmlns:a="http://schemas.openxmlformats.org/drawingml/2006/main">
              <a:ext uri="{FF2B5EF4-FFF2-40B4-BE49-F238E27FC236}">
                <a16:creationId xmlns:a16="http://schemas.microsoft.com/office/drawing/2014/main" id="{D2C5CC76-4746-4ADF-BE02-0D822A128F6E}"/>
              </a:ext>
            </a:extLst>
          </p:cNvPr>
          <p:cNvSpPr>
            <a:spLocks xmlns:a="http://schemas.openxmlformats.org/drawingml/2006/main" noGrp="1"/>
          </p:cNvSpPr>
          <p:nvPr/>
        </p:nvSpPr>
        <p:spPr>
          <a:xfrm xmlns:a="http://schemas.openxmlformats.org/drawingml/2006/main">
            <a:off x="1409700" y="3143250"/>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Telecom service check</a:t>
            </a:r>
          </a:p>
        </p:txBody>
      </p:sp>
      <p:sp>
        <p:nvSpPr>
          <p:cNvPr id="9" name="">
            <a:extLst xmlns:a="http://schemas.openxmlformats.org/drawingml/2006/main">
              <a:ext uri="{FF2B5EF4-FFF2-40B4-BE49-F238E27FC236}">
                <a16:creationId xmlns:a16="http://schemas.microsoft.com/office/drawing/2014/main" id="{32070ADC-78FD-46DE-95BF-FBDF9FD8E648}"/>
              </a:ext>
            </a:extLst>
          </p:cNvPr>
          <p:cNvSpPr>
            <a:spLocks xmlns:a="http://schemas.openxmlformats.org/drawingml/2006/main" noGrp="1"/>
          </p:cNvSpPr>
          <p:nvPr/>
        </p:nvSpPr>
        <p:spPr>
          <a:xfrm xmlns:a="http://schemas.openxmlformats.org/drawingml/2006/main">
            <a:off x="1409700" y="3543300"/>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Confirm endpoint and route context in Workspace. Record received level or loss with the instrument/test setup.</a:t>
            </a:r>
          </a:p>
        </p:txBody>
      </p:sp>
      <p:sp>
        <p:nvSpPr>
          <p:cNvPr id="10" name="">
            <a:extLst xmlns:a="http://schemas.openxmlformats.org/drawingml/2006/main">
              <a:ext uri="{FF2B5EF4-FFF2-40B4-BE49-F238E27FC236}">
                <a16:creationId xmlns:a16="http://schemas.microsoft.com/office/drawing/2014/main" id="{21B30870-0DFF-49F1-B940-263B4F3916C0}"/>
              </a:ext>
            </a:extLst>
          </p:cNvPr>
          <p:cNvSpPr>
            <a:spLocks xmlns:a="http://schemas.openxmlformats.org/drawingml/2006/main" noGrp="1"/>
          </p:cNvSpPr>
          <p:nvPr/>
        </p:nvSpPr>
        <p:spPr>
          <a:xfrm xmlns:a="http://schemas.openxmlformats.org/drawingml/2006/main">
            <a:off x="609600" y="427672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007F7A"/>
                </a:solidFill>
                <a:latin typeface="Arial"/>
                <a:ea typeface="Arial"/>
                <a:cs typeface="Arial"/>
              </a:defRPr>
            </a:pPr>
            <a:r>
              <a:rPr sz="2400" b="1">
                <a:solidFill>
                  <a:srgbClr val="007F7A"/>
                </a:solidFill>
                <a:latin typeface="Arial"/>
                <a:ea typeface="Arial"/>
                <a:cs typeface="Arial"/>
              </a:rPr>
              <a:t>03</a:t>
            </a:r>
          </a:p>
        </p:txBody>
      </p:sp>
      <p:sp>
        <p:nvSpPr>
          <p:cNvPr id="11" name="">
            <a:extLst xmlns:a="http://schemas.openxmlformats.org/drawingml/2006/main">
              <a:ext uri="{FF2B5EF4-FFF2-40B4-BE49-F238E27FC236}">
                <a16:creationId xmlns:a16="http://schemas.microsoft.com/office/drawing/2014/main" id="{3C34D348-5918-4018-B837-5300F41C1166}"/>
              </a:ext>
            </a:extLst>
          </p:cNvPr>
          <p:cNvSpPr>
            <a:spLocks xmlns:a="http://schemas.openxmlformats.org/drawingml/2006/main" noGrp="1"/>
          </p:cNvSpPr>
          <p:nvPr/>
        </p:nvSpPr>
        <p:spPr>
          <a:xfrm xmlns:a="http://schemas.openxmlformats.org/drawingml/2006/main">
            <a:off x="1409700" y="427672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Handover to engineering</a:t>
            </a:r>
          </a:p>
        </p:txBody>
      </p:sp>
      <p:sp>
        <p:nvSpPr>
          <p:cNvPr id="12" name="">
            <a:extLst xmlns:a="http://schemas.openxmlformats.org/drawingml/2006/main">
              <a:ext uri="{FF2B5EF4-FFF2-40B4-BE49-F238E27FC236}">
                <a16:creationId xmlns:a16="http://schemas.microsoft.com/office/drawing/2014/main" id="{A551E1A1-F141-4D17-B7F0-08A356CC3AF0}"/>
              </a:ext>
            </a:extLst>
          </p:cNvPr>
          <p:cNvSpPr>
            <a:spLocks xmlns:a="http://schemas.openxmlformats.org/drawingml/2006/main" noGrp="1"/>
          </p:cNvSpPr>
          <p:nvPr/>
        </p:nvSpPr>
        <p:spPr>
          <a:xfrm xmlns:a="http://schemas.openxmlformats.org/drawingml/2006/main">
            <a:off x="1409700" y="467677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Synchronize readings and inspections. Ask the engineer to review the trace, allocation or follow-up work.</a:t>
            </a:r>
          </a:p>
        </p:txBody>
      </p:sp>
      <p:sp>
        <p:nvSpPr>
          <p:cNvPr id="13" name="">
            <a:extLst xmlns:a="http://schemas.openxmlformats.org/drawingml/2006/main">
              <a:ext uri="{FF2B5EF4-FFF2-40B4-BE49-F238E27FC236}">
                <a16:creationId xmlns:a16="http://schemas.microsoft.com/office/drawing/2014/main" id="{256FB98A-0CFD-49C8-88E6-962007038473}"/>
              </a:ext>
            </a:extLst>
          </p:cNvPr>
          <p:cNvSpPr>
            <a:spLocks xmlns:a="http://schemas.openxmlformats.org/drawingml/2006/main" noGrp="1"/>
          </p:cNvSpPr>
          <p:nvPr/>
        </p:nvSpPr>
        <p:spPr>
          <a:xfrm xmlns:a="http://schemas.openxmlformats.org/drawingml/2006/main">
            <a:off x="609600" y="5581650"/>
            <a:ext cx="10972800" cy="19050"/>
          </a:xfrm>
          <a:prstGeom xmlns:a="http://schemas.openxmlformats.org/drawingml/2006/main" prst="rect">
            <a:avLst/>
          </a:prstGeom>
          <a:solidFill xmlns:a="http://schemas.openxmlformats.org/drawingml/2006/main">
            <a:srgbClr val="D6E2E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422119EE-00F2-4E2B-B2F6-758203A29C16}"/>
              </a:ext>
            </a:extLst>
          </p:cNvPr>
          <p:cNvSpPr>
            <a:spLocks xmlns:a="http://schemas.openxmlformats.org/drawingml/2006/main" noGrp="1"/>
          </p:cNvSpPr>
          <p:nvPr/>
        </p:nvSpPr>
        <p:spPr>
          <a:xfrm xmlns:a="http://schemas.openxmlformats.org/drawingml/2006/main">
            <a:off x="609600" y="5753100"/>
            <a:ext cx="109061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007F7A"/>
                </a:solidFill>
                <a:latin typeface="Arial"/>
                <a:ea typeface="Arial"/>
                <a:cs typeface="Arial"/>
              </a:defRPr>
            </a:pPr>
            <a:r>
              <a:rPr sz="1725" b="1">
                <a:solidFill>
                  <a:srgbClr val="007F7A"/>
                </a:solidFill>
                <a:latin typeface="Arial"/>
                <a:ea typeface="Arial"/>
                <a:cs typeface="Arial"/>
              </a:rPr>
              <a:t>Outcome: field evidence supports a reviewed service decision.</a:t>
            </a:r>
          </a:p>
        </p:txBody>
      </p:sp>
      <p:sp>
        <p:nvSpPr>
          <p:cNvPr id="15" name="">
            <a:extLst xmlns:a="http://schemas.openxmlformats.org/drawingml/2006/main">
              <a:ext uri="{FF2B5EF4-FFF2-40B4-BE49-F238E27FC236}">
                <a16:creationId xmlns:a16="http://schemas.microsoft.com/office/drawing/2014/main" id="{23F6BB68-6780-4964-8DC4-AE1C0B20C9FC}"/>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Mobile manual / 0.5</a:t>
            </a:r>
          </a:p>
        </p:txBody>
      </p:sp>
      <p:sp>
        <p:nvSpPr>
          <p:cNvPr id="16" name="">
            <a:extLst xmlns:a="http://schemas.openxmlformats.org/drawingml/2006/main">
              <a:ext uri="{FF2B5EF4-FFF2-40B4-BE49-F238E27FC236}">
                <a16:creationId xmlns:a16="http://schemas.microsoft.com/office/drawing/2014/main" id="{42AA8EDF-88D7-4DF7-B767-962EA2986F69}"/>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45</a:t>
            </a:r>
          </a:p>
        </p:txBody>
      </p:sp>
    </p:spTree>
    <p:extLst>
      <p:ext uri="{BB962C8B-B14F-4D97-AF65-F5344CB8AC3E}">
        <p14:creationId xmlns:p14="http://schemas.microsoft.com/office/powerpoint/2010/main" val="497730458"/>
      </p:ext>
    </p:extLst>
  </p:cSld>
</p:sld>
</file>

<file path=ppt/slides/slide4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A77D6144-2B15-41DF-9DA5-46145942E340}"/>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Water, gas and heating field scenarios</a:t>
            </a:r>
          </a:p>
        </p:txBody>
      </p:sp>
      <p:sp>
        <p:nvSpPr>
          <p:cNvPr id="2" name="">
            <a:extLst xmlns:a="http://schemas.openxmlformats.org/drawingml/2006/main">
              <a:ext uri="{FF2B5EF4-FFF2-40B4-BE49-F238E27FC236}">
                <a16:creationId xmlns:a16="http://schemas.microsoft.com/office/drawing/2014/main" id="{CB9AE931-F426-48B6-B43D-94DCA7FC350F}"/>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007F7A"/>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A354A9C0-76BF-4F1B-87D6-0931701CD604}"/>
              </a:ext>
            </a:extLst>
          </p:cNvPr>
          <p:cNvSpPr>
            <a:spLocks xmlns:a="http://schemas.openxmlformats.org/drawingml/2006/main" noGrp="1"/>
          </p:cNvSpPr>
          <p:nvPr/>
        </p:nvSpPr>
        <p:spPr>
          <a:xfrm xmlns:a="http://schemas.openxmlformats.org/drawingml/2006/main">
            <a:off x="609600" y="1457325"/>
            <a:ext cx="109728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007F7A"/>
                </a:solidFill>
                <a:latin typeface="Arial"/>
                <a:ea typeface="Arial"/>
                <a:cs typeface="Arial"/>
              </a:defRPr>
            </a:pPr>
            <a:r>
              <a:rPr sz="1500" b="1">
                <a:solidFill>
                  <a:srgbClr val="007F7A"/>
                </a:solidFill>
                <a:latin typeface="Arial"/>
                <a:ea typeface="Arial"/>
                <a:cs typeface="Arial"/>
              </a:rPr>
              <a:t>Field with engineering support</a:t>
            </a:r>
          </a:p>
        </p:txBody>
      </p:sp>
      <p:sp>
        <p:nvSpPr>
          <p:cNvPr id="4" name="">
            <a:extLst xmlns:a="http://schemas.openxmlformats.org/drawingml/2006/main">
              <a:ext uri="{FF2B5EF4-FFF2-40B4-BE49-F238E27FC236}">
                <a16:creationId xmlns:a16="http://schemas.microsoft.com/office/drawing/2014/main" id="{31FAB62A-B5BB-4661-ADBD-770194307FEA}"/>
              </a:ext>
            </a:extLst>
          </p:cNvPr>
          <p:cNvSpPr>
            <a:spLocks xmlns:a="http://schemas.openxmlformats.org/drawingml/2006/main" noGrp="1"/>
          </p:cNvSpPr>
          <p:nvPr/>
        </p:nvSpPr>
        <p:spPr>
          <a:xfrm xmlns:a="http://schemas.openxmlformats.org/drawingml/2006/main">
            <a:off x="609600" y="200977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007F7A"/>
                </a:solidFill>
                <a:latin typeface="Arial"/>
                <a:ea typeface="Arial"/>
                <a:cs typeface="Arial"/>
              </a:defRPr>
            </a:pPr>
            <a:r>
              <a:rPr sz="2400" b="1">
                <a:solidFill>
                  <a:srgbClr val="007F7A"/>
                </a:solidFill>
                <a:latin typeface="Arial"/>
                <a:ea typeface="Arial"/>
                <a:cs typeface="Arial"/>
              </a:rPr>
              <a:t>01</a:t>
            </a:r>
          </a:p>
        </p:txBody>
      </p:sp>
      <p:sp>
        <p:nvSpPr>
          <p:cNvPr id="5" name="">
            <a:extLst xmlns:a="http://schemas.openxmlformats.org/drawingml/2006/main">
              <a:ext uri="{FF2B5EF4-FFF2-40B4-BE49-F238E27FC236}">
                <a16:creationId xmlns:a16="http://schemas.microsoft.com/office/drawing/2014/main" id="{A7EC1384-406B-4270-A9E6-65DB85A4A6BA}"/>
              </a:ext>
            </a:extLst>
          </p:cNvPr>
          <p:cNvSpPr>
            <a:spLocks xmlns:a="http://schemas.openxmlformats.org/drawingml/2006/main" noGrp="1"/>
          </p:cNvSpPr>
          <p:nvPr/>
        </p:nvSpPr>
        <p:spPr>
          <a:xfrm xmlns:a="http://schemas.openxmlformats.org/drawingml/2006/main">
            <a:off x="1409700" y="200977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Water site inspection</a:t>
            </a:r>
          </a:p>
        </p:txBody>
      </p:sp>
      <p:sp>
        <p:nvSpPr>
          <p:cNvPr id="6" name="">
            <a:extLst xmlns:a="http://schemas.openxmlformats.org/drawingml/2006/main">
              <a:ext uri="{FF2B5EF4-FFF2-40B4-BE49-F238E27FC236}">
                <a16:creationId xmlns:a16="http://schemas.microsoft.com/office/drawing/2014/main" id="{41BEE5BE-AAD3-41AC-AB5D-E8B15F69A3F9}"/>
              </a:ext>
            </a:extLst>
          </p:cNvPr>
          <p:cNvSpPr>
            <a:spLocks xmlns:a="http://schemas.openxmlformats.org/drawingml/2006/main" noGrp="1"/>
          </p:cNvSpPr>
          <p:nvPr/>
        </p:nvSpPr>
        <p:spPr>
          <a:xfrm xmlns:a="http://schemas.openxmlformats.org/drawingml/2006/main">
            <a:off x="1409700" y="240982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Confirm DMA and equipment. Capture condition and record pressure head, volume or chlorine in the displayed unit.</a:t>
            </a:r>
          </a:p>
        </p:txBody>
      </p:sp>
      <p:sp>
        <p:nvSpPr>
          <p:cNvPr id="7" name="">
            <a:extLst xmlns:a="http://schemas.openxmlformats.org/drawingml/2006/main">
              <a:ext uri="{FF2B5EF4-FFF2-40B4-BE49-F238E27FC236}">
                <a16:creationId xmlns:a16="http://schemas.microsoft.com/office/drawing/2014/main" id="{46DC6086-7455-4CAF-AEF2-22DCE8182BC9}"/>
              </a:ext>
            </a:extLst>
          </p:cNvPr>
          <p:cNvSpPr>
            <a:spLocks xmlns:a="http://schemas.openxmlformats.org/drawingml/2006/main" noGrp="1"/>
          </p:cNvSpPr>
          <p:nvPr/>
        </p:nvSpPr>
        <p:spPr>
          <a:xfrm xmlns:a="http://schemas.openxmlformats.org/drawingml/2006/main">
            <a:off x="609600" y="3143250"/>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007F7A"/>
                </a:solidFill>
                <a:latin typeface="Arial"/>
                <a:ea typeface="Arial"/>
                <a:cs typeface="Arial"/>
              </a:defRPr>
            </a:pPr>
            <a:r>
              <a:rPr sz="2400" b="1">
                <a:solidFill>
                  <a:srgbClr val="007F7A"/>
                </a:solidFill>
                <a:latin typeface="Arial"/>
                <a:ea typeface="Arial"/>
                <a:cs typeface="Arial"/>
              </a:rPr>
              <a:t>02</a:t>
            </a:r>
          </a:p>
        </p:txBody>
      </p:sp>
      <p:sp>
        <p:nvSpPr>
          <p:cNvPr id="8" name="">
            <a:extLst xmlns:a="http://schemas.openxmlformats.org/drawingml/2006/main">
              <a:ext uri="{FF2B5EF4-FFF2-40B4-BE49-F238E27FC236}">
                <a16:creationId xmlns:a16="http://schemas.microsoft.com/office/drawing/2014/main" id="{17FBC882-BAAC-4C70-AA36-53C97CDEDDED}"/>
              </a:ext>
            </a:extLst>
          </p:cNvPr>
          <p:cNvSpPr>
            <a:spLocks xmlns:a="http://schemas.openxmlformats.org/drawingml/2006/main" noGrp="1"/>
          </p:cNvSpPr>
          <p:nvPr/>
        </p:nvSpPr>
        <p:spPr>
          <a:xfrm xmlns:a="http://schemas.openxmlformats.org/drawingml/2006/main">
            <a:off x="1409700" y="3143250"/>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Gas observation</a:t>
            </a:r>
          </a:p>
        </p:txBody>
      </p:sp>
      <p:sp>
        <p:nvSpPr>
          <p:cNvPr id="9" name="">
            <a:extLst xmlns:a="http://schemas.openxmlformats.org/drawingml/2006/main">
              <a:ext uri="{FF2B5EF4-FFF2-40B4-BE49-F238E27FC236}">
                <a16:creationId xmlns:a16="http://schemas.microsoft.com/office/drawing/2014/main" id="{058A5B51-7377-4EA3-ABF5-7723915F2553}"/>
              </a:ext>
            </a:extLst>
          </p:cNvPr>
          <p:cNvSpPr>
            <a:spLocks xmlns:a="http://schemas.openxmlformats.org/drawingml/2006/main" noGrp="1"/>
          </p:cNvSpPr>
          <p:nvPr/>
        </p:nvSpPr>
        <p:spPr>
          <a:xfrm xmlns:a="http://schemas.openxmlformats.org/drawingml/2006/main">
            <a:off x="1409700" y="3543300"/>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Record actual pressure, leak concentration or CP measurement with location and instrument context.</a:t>
            </a:r>
          </a:p>
        </p:txBody>
      </p:sp>
      <p:sp>
        <p:nvSpPr>
          <p:cNvPr id="10" name="">
            <a:extLst xmlns:a="http://schemas.openxmlformats.org/drawingml/2006/main">
              <a:ext uri="{FF2B5EF4-FFF2-40B4-BE49-F238E27FC236}">
                <a16:creationId xmlns:a16="http://schemas.microsoft.com/office/drawing/2014/main" id="{FF6E3225-97A4-427A-8E71-E5E494825BD3}"/>
              </a:ext>
            </a:extLst>
          </p:cNvPr>
          <p:cNvSpPr>
            <a:spLocks xmlns:a="http://schemas.openxmlformats.org/drawingml/2006/main" noGrp="1"/>
          </p:cNvSpPr>
          <p:nvPr/>
        </p:nvSpPr>
        <p:spPr>
          <a:xfrm xmlns:a="http://schemas.openxmlformats.org/drawingml/2006/main">
            <a:off x="609600" y="427672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007F7A"/>
                </a:solidFill>
                <a:latin typeface="Arial"/>
                <a:ea typeface="Arial"/>
                <a:cs typeface="Arial"/>
              </a:defRPr>
            </a:pPr>
            <a:r>
              <a:rPr sz="2400" b="1">
                <a:solidFill>
                  <a:srgbClr val="007F7A"/>
                </a:solidFill>
                <a:latin typeface="Arial"/>
                <a:ea typeface="Arial"/>
                <a:cs typeface="Arial"/>
              </a:rPr>
              <a:t>03</a:t>
            </a:r>
          </a:p>
        </p:txBody>
      </p:sp>
      <p:sp>
        <p:nvSpPr>
          <p:cNvPr id="11" name="">
            <a:extLst xmlns:a="http://schemas.openxmlformats.org/drawingml/2006/main">
              <a:ext uri="{FF2B5EF4-FFF2-40B4-BE49-F238E27FC236}">
                <a16:creationId xmlns:a16="http://schemas.microsoft.com/office/drawing/2014/main" id="{53BD45CE-4791-43D1-9A45-472D5F88655F}"/>
              </a:ext>
            </a:extLst>
          </p:cNvPr>
          <p:cNvSpPr>
            <a:spLocks xmlns:a="http://schemas.openxmlformats.org/drawingml/2006/main" noGrp="1"/>
          </p:cNvSpPr>
          <p:nvPr/>
        </p:nvSpPr>
        <p:spPr>
          <a:xfrm xmlns:a="http://schemas.openxmlformats.org/drawingml/2006/main">
            <a:off x="1409700" y="427672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Heating observation</a:t>
            </a:r>
          </a:p>
        </p:txBody>
      </p:sp>
      <p:sp>
        <p:nvSpPr>
          <p:cNvPr id="12" name="">
            <a:extLst xmlns:a="http://schemas.openxmlformats.org/drawingml/2006/main">
              <a:ext uri="{FF2B5EF4-FFF2-40B4-BE49-F238E27FC236}">
                <a16:creationId xmlns:a16="http://schemas.microsoft.com/office/drawing/2014/main" id="{FD4782D5-5990-493D-8F09-A1098BE798DF}"/>
              </a:ext>
            </a:extLst>
          </p:cNvPr>
          <p:cNvSpPr>
            <a:spLocks xmlns:a="http://schemas.openxmlformats.org/drawingml/2006/main" noGrp="1"/>
          </p:cNvSpPr>
          <p:nvPr/>
        </p:nvSpPr>
        <p:spPr>
          <a:xfrm xmlns:a="http://schemas.openxmlformats.org/drawingml/2006/main">
            <a:off x="1409700" y="467677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Identify supply/return context, record temperature or energy and explain the observation period.</a:t>
            </a:r>
          </a:p>
        </p:txBody>
      </p:sp>
      <p:sp>
        <p:nvSpPr>
          <p:cNvPr id="13" name="">
            <a:extLst xmlns:a="http://schemas.openxmlformats.org/drawingml/2006/main">
              <a:ext uri="{FF2B5EF4-FFF2-40B4-BE49-F238E27FC236}">
                <a16:creationId xmlns:a16="http://schemas.microsoft.com/office/drawing/2014/main" id="{5F7E51D9-2AE3-45C2-AFE3-CFC4414B8614}"/>
              </a:ext>
            </a:extLst>
          </p:cNvPr>
          <p:cNvSpPr>
            <a:spLocks xmlns:a="http://schemas.openxmlformats.org/drawingml/2006/main" noGrp="1"/>
          </p:cNvSpPr>
          <p:nvPr/>
        </p:nvSpPr>
        <p:spPr>
          <a:xfrm xmlns:a="http://schemas.openxmlformats.org/drawingml/2006/main">
            <a:off x="609600" y="5581650"/>
            <a:ext cx="10972800" cy="19050"/>
          </a:xfrm>
          <a:prstGeom xmlns:a="http://schemas.openxmlformats.org/drawingml/2006/main" prst="rect">
            <a:avLst/>
          </a:prstGeom>
          <a:solidFill xmlns:a="http://schemas.openxmlformats.org/drawingml/2006/main">
            <a:srgbClr val="D6E2E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1E00D5F1-A356-4CF3-A8E5-5A74CBD20685}"/>
              </a:ext>
            </a:extLst>
          </p:cNvPr>
          <p:cNvSpPr>
            <a:spLocks xmlns:a="http://schemas.openxmlformats.org/drawingml/2006/main" noGrp="1"/>
          </p:cNvSpPr>
          <p:nvPr/>
        </p:nvSpPr>
        <p:spPr>
          <a:xfrm xmlns:a="http://schemas.openxmlformats.org/drawingml/2006/main">
            <a:off x="609600" y="5753100"/>
            <a:ext cx="109061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007F7A"/>
                </a:solidFill>
                <a:latin typeface="Arial"/>
                <a:ea typeface="Arial"/>
                <a:cs typeface="Arial"/>
              </a:defRPr>
            </a:pPr>
            <a:r>
              <a:rPr sz="1725" b="1">
                <a:solidFill>
                  <a:srgbClr val="007F7A"/>
                </a:solidFill>
                <a:latin typeface="Arial"/>
                <a:ea typeface="Arial"/>
                <a:cs typeface="Arial"/>
              </a:rPr>
              <a:t>Outcome: synchronized evidence with an explicit utility, unit and follow-up owner.</a:t>
            </a:r>
          </a:p>
        </p:txBody>
      </p:sp>
      <p:sp>
        <p:nvSpPr>
          <p:cNvPr id="15" name="">
            <a:extLst xmlns:a="http://schemas.openxmlformats.org/drawingml/2006/main">
              <a:ext uri="{FF2B5EF4-FFF2-40B4-BE49-F238E27FC236}">
                <a16:creationId xmlns:a16="http://schemas.microsoft.com/office/drawing/2014/main" id="{AABB77D2-9164-4062-95E0-1DDEA597B3A3}"/>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Mobile manual / 0.5</a:t>
            </a:r>
          </a:p>
        </p:txBody>
      </p:sp>
      <p:sp>
        <p:nvSpPr>
          <p:cNvPr id="16" name="">
            <a:extLst xmlns:a="http://schemas.openxmlformats.org/drawingml/2006/main">
              <a:ext uri="{FF2B5EF4-FFF2-40B4-BE49-F238E27FC236}">
                <a16:creationId xmlns:a16="http://schemas.microsoft.com/office/drawing/2014/main" id="{0E9436E1-0887-4D41-8C4D-B86DEC4586C1}"/>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46</a:t>
            </a:r>
          </a:p>
        </p:txBody>
      </p:sp>
    </p:spTree>
    <p:extLst>
      <p:ext uri="{BB962C8B-B14F-4D97-AF65-F5344CB8AC3E}">
        <p14:creationId xmlns:p14="http://schemas.microsoft.com/office/powerpoint/2010/main" val="782525832"/>
      </p:ext>
    </p:extLst>
  </p:cSld>
</p:sld>
</file>

<file path=ppt/slides/slide4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71A0DF3D-4008-43A0-8901-C748175B1BE5}"/>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Wastewater and stormwater field scenarios</a:t>
            </a:r>
          </a:p>
        </p:txBody>
      </p:sp>
      <p:sp>
        <p:nvSpPr>
          <p:cNvPr id="2" name="">
            <a:extLst xmlns:a="http://schemas.openxmlformats.org/drawingml/2006/main">
              <a:ext uri="{FF2B5EF4-FFF2-40B4-BE49-F238E27FC236}">
                <a16:creationId xmlns:a16="http://schemas.microsoft.com/office/drawing/2014/main" id="{981CB155-D5C4-45E3-BC7E-2900393B7649}"/>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007F7A"/>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9B229ADD-A72E-4C62-B8BD-747F26F1EFE4}"/>
              </a:ext>
            </a:extLst>
          </p:cNvPr>
          <p:cNvSpPr>
            <a:spLocks xmlns:a="http://schemas.openxmlformats.org/drawingml/2006/main" noGrp="1"/>
          </p:cNvSpPr>
          <p:nvPr/>
        </p:nvSpPr>
        <p:spPr>
          <a:xfrm xmlns:a="http://schemas.openxmlformats.org/drawingml/2006/main">
            <a:off x="609600" y="1457325"/>
            <a:ext cx="109728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007F7A"/>
                </a:solidFill>
                <a:latin typeface="Arial"/>
                <a:ea typeface="Arial"/>
                <a:cs typeface="Arial"/>
              </a:defRPr>
            </a:pPr>
            <a:r>
              <a:rPr sz="1500" b="1">
                <a:solidFill>
                  <a:srgbClr val="007F7A"/>
                </a:solidFill>
                <a:latin typeface="Arial"/>
                <a:ea typeface="Arial"/>
                <a:cs typeface="Arial"/>
              </a:rPr>
              <a:t>Field with engineering support</a:t>
            </a:r>
          </a:p>
        </p:txBody>
      </p:sp>
      <p:sp>
        <p:nvSpPr>
          <p:cNvPr id="4" name="">
            <a:extLst xmlns:a="http://schemas.openxmlformats.org/drawingml/2006/main">
              <a:ext uri="{FF2B5EF4-FFF2-40B4-BE49-F238E27FC236}">
                <a16:creationId xmlns:a16="http://schemas.microsoft.com/office/drawing/2014/main" id="{65607CDD-E25E-4CE5-B32D-B6AF6798F253}"/>
              </a:ext>
            </a:extLst>
          </p:cNvPr>
          <p:cNvSpPr>
            <a:spLocks xmlns:a="http://schemas.openxmlformats.org/drawingml/2006/main" noGrp="1"/>
          </p:cNvSpPr>
          <p:nvPr/>
        </p:nvSpPr>
        <p:spPr>
          <a:xfrm xmlns:a="http://schemas.openxmlformats.org/drawingml/2006/main">
            <a:off x="609600" y="200977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007F7A"/>
                </a:solidFill>
                <a:latin typeface="Arial"/>
                <a:ea typeface="Arial"/>
                <a:cs typeface="Arial"/>
              </a:defRPr>
            </a:pPr>
            <a:r>
              <a:rPr sz="2400" b="1">
                <a:solidFill>
                  <a:srgbClr val="007F7A"/>
                </a:solidFill>
                <a:latin typeface="Arial"/>
                <a:ea typeface="Arial"/>
                <a:cs typeface="Arial"/>
              </a:rPr>
              <a:t>01</a:t>
            </a:r>
          </a:p>
        </p:txBody>
      </p:sp>
      <p:sp>
        <p:nvSpPr>
          <p:cNvPr id="5" name="">
            <a:extLst xmlns:a="http://schemas.openxmlformats.org/drawingml/2006/main">
              <a:ext uri="{FF2B5EF4-FFF2-40B4-BE49-F238E27FC236}">
                <a16:creationId xmlns:a16="http://schemas.microsoft.com/office/drawing/2014/main" id="{0225FAC5-9482-4D39-B866-19B7CC885BFE}"/>
              </a:ext>
            </a:extLst>
          </p:cNvPr>
          <p:cNvSpPr>
            <a:spLocks xmlns:a="http://schemas.openxmlformats.org/drawingml/2006/main" noGrp="1"/>
          </p:cNvSpPr>
          <p:nvPr/>
        </p:nvSpPr>
        <p:spPr>
          <a:xfrm xmlns:a="http://schemas.openxmlformats.org/drawingml/2006/main">
            <a:off x="1409700" y="200977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Confirm the collection asset</a:t>
            </a:r>
          </a:p>
        </p:txBody>
      </p:sp>
      <p:sp>
        <p:nvSpPr>
          <p:cNvPr id="6" name="">
            <a:extLst xmlns:a="http://schemas.openxmlformats.org/drawingml/2006/main">
              <a:ext uri="{FF2B5EF4-FFF2-40B4-BE49-F238E27FC236}">
                <a16:creationId xmlns:a16="http://schemas.microsoft.com/office/drawing/2014/main" id="{478FBBE2-7932-4487-A4E2-7C9AFB11E134}"/>
              </a:ext>
            </a:extLst>
          </p:cNvPr>
          <p:cNvSpPr>
            <a:spLocks xmlns:a="http://schemas.openxmlformats.org/drawingml/2006/main" noGrp="1"/>
          </p:cNvSpPr>
          <p:nvPr/>
        </p:nvSpPr>
        <p:spPr>
          <a:xfrm xmlns:a="http://schemas.openxmlformats.org/drawingml/2006/main">
            <a:off x="1409700" y="240982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Match the manhole, inlet, drain or receiving asset to the registry record.</a:t>
            </a:r>
          </a:p>
        </p:txBody>
      </p:sp>
      <p:sp>
        <p:nvSpPr>
          <p:cNvPr id="7" name="">
            <a:extLst xmlns:a="http://schemas.openxmlformats.org/drawingml/2006/main">
              <a:ext uri="{FF2B5EF4-FFF2-40B4-BE49-F238E27FC236}">
                <a16:creationId xmlns:a16="http://schemas.microsoft.com/office/drawing/2014/main" id="{2023924F-75FD-4460-8EDC-EC0B31EB6CCA}"/>
              </a:ext>
            </a:extLst>
          </p:cNvPr>
          <p:cNvSpPr>
            <a:spLocks xmlns:a="http://schemas.openxmlformats.org/drawingml/2006/main" noGrp="1"/>
          </p:cNvSpPr>
          <p:nvPr/>
        </p:nvSpPr>
        <p:spPr>
          <a:xfrm xmlns:a="http://schemas.openxmlformats.org/drawingml/2006/main">
            <a:off x="609600" y="3143250"/>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007F7A"/>
                </a:solidFill>
                <a:latin typeface="Arial"/>
                <a:ea typeface="Arial"/>
                <a:cs typeface="Arial"/>
              </a:defRPr>
            </a:pPr>
            <a:r>
              <a:rPr sz="2400" b="1">
                <a:solidFill>
                  <a:srgbClr val="007F7A"/>
                </a:solidFill>
                <a:latin typeface="Arial"/>
                <a:ea typeface="Arial"/>
                <a:cs typeface="Arial"/>
              </a:rPr>
              <a:t>02</a:t>
            </a:r>
          </a:p>
        </p:txBody>
      </p:sp>
      <p:sp>
        <p:nvSpPr>
          <p:cNvPr id="8" name="">
            <a:extLst xmlns:a="http://schemas.openxmlformats.org/drawingml/2006/main">
              <a:ext uri="{FF2B5EF4-FFF2-40B4-BE49-F238E27FC236}">
                <a16:creationId xmlns:a16="http://schemas.microsoft.com/office/drawing/2014/main" id="{6614355E-0614-42D6-8DB9-A44BCCD42F75}"/>
              </a:ext>
            </a:extLst>
          </p:cNvPr>
          <p:cNvSpPr>
            <a:spLocks xmlns:a="http://schemas.openxmlformats.org/drawingml/2006/main" noGrp="1"/>
          </p:cNvSpPr>
          <p:nvPr/>
        </p:nvSpPr>
        <p:spPr>
          <a:xfrm xmlns:a="http://schemas.openxmlformats.org/drawingml/2006/main">
            <a:off x="1409700" y="3143250"/>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Record condition and measurement</a:t>
            </a:r>
          </a:p>
        </p:txBody>
      </p:sp>
      <p:sp>
        <p:nvSpPr>
          <p:cNvPr id="9" name="">
            <a:extLst xmlns:a="http://schemas.openxmlformats.org/drawingml/2006/main">
              <a:ext uri="{FF2B5EF4-FFF2-40B4-BE49-F238E27FC236}">
                <a16:creationId xmlns:a16="http://schemas.microsoft.com/office/drawing/2014/main" id="{10ECE2C9-A584-4E01-BB2C-55D1AD4F6C7F}"/>
              </a:ext>
            </a:extLst>
          </p:cNvPr>
          <p:cNvSpPr>
            <a:spLocks xmlns:a="http://schemas.openxmlformats.org/drawingml/2006/main" noGrp="1"/>
          </p:cNvSpPr>
          <p:nvPr/>
        </p:nvSpPr>
        <p:spPr>
          <a:xfrm xmlns:a="http://schemas.openxmlformats.org/drawingml/2006/main">
            <a:off x="1409700" y="3543300"/>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Capture obstruction or condition findings. Record level/flow for wastewater or rainfall/level for stormwater.</a:t>
            </a:r>
          </a:p>
        </p:txBody>
      </p:sp>
      <p:sp>
        <p:nvSpPr>
          <p:cNvPr id="10" name="">
            <a:extLst xmlns:a="http://schemas.openxmlformats.org/drawingml/2006/main">
              <a:ext uri="{FF2B5EF4-FFF2-40B4-BE49-F238E27FC236}">
                <a16:creationId xmlns:a16="http://schemas.microsoft.com/office/drawing/2014/main" id="{8298F99B-4D20-4C2A-91F8-33B93EC1469E}"/>
              </a:ext>
            </a:extLst>
          </p:cNvPr>
          <p:cNvSpPr>
            <a:spLocks xmlns:a="http://schemas.openxmlformats.org/drawingml/2006/main" noGrp="1"/>
          </p:cNvSpPr>
          <p:nvPr/>
        </p:nvSpPr>
        <p:spPr>
          <a:xfrm xmlns:a="http://schemas.openxmlformats.org/drawingml/2006/main">
            <a:off x="609600" y="427672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007F7A"/>
                </a:solidFill>
                <a:latin typeface="Arial"/>
                <a:ea typeface="Arial"/>
                <a:cs typeface="Arial"/>
              </a:defRPr>
            </a:pPr>
            <a:r>
              <a:rPr sz="2400" b="1">
                <a:solidFill>
                  <a:srgbClr val="007F7A"/>
                </a:solidFill>
                <a:latin typeface="Arial"/>
                <a:ea typeface="Arial"/>
                <a:cs typeface="Arial"/>
              </a:rPr>
              <a:t>03</a:t>
            </a:r>
          </a:p>
        </p:txBody>
      </p:sp>
      <p:sp>
        <p:nvSpPr>
          <p:cNvPr id="11" name="">
            <a:extLst xmlns:a="http://schemas.openxmlformats.org/drawingml/2006/main">
              <a:ext uri="{FF2B5EF4-FFF2-40B4-BE49-F238E27FC236}">
                <a16:creationId xmlns:a16="http://schemas.microsoft.com/office/drawing/2014/main" id="{3D2D74DF-B465-4C80-9B6D-190DCF48736B}"/>
              </a:ext>
            </a:extLst>
          </p:cNvPr>
          <p:cNvSpPr>
            <a:spLocks xmlns:a="http://schemas.openxmlformats.org/drawingml/2006/main" noGrp="1"/>
          </p:cNvSpPr>
          <p:nvPr/>
        </p:nvSpPr>
        <p:spPr>
          <a:xfrm xmlns:a="http://schemas.openxmlformats.org/drawingml/2006/main">
            <a:off x="1409700" y="427672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Link the observation to action</a:t>
            </a:r>
          </a:p>
        </p:txBody>
      </p:sp>
      <p:sp>
        <p:nvSpPr>
          <p:cNvPr id="12" name="">
            <a:extLst xmlns:a="http://schemas.openxmlformats.org/drawingml/2006/main">
              <a:ext uri="{FF2B5EF4-FFF2-40B4-BE49-F238E27FC236}">
                <a16:creationId xmlns:a16="http://schemas.microsoft.com/office/drawing/2014/main" id="{56D8C835-25C2-4294-BF95-822772131790}"/>
              </a:ext>
            </a:extLst>
          </p:cNvPr>
          <p:cNvSpPr>
            <a:spLocks xmlns:a="http://schemas.openxmlformats.org/drawingml/2006/main" noGrp="1"/>
          </p:cNvSpPr>
          <p:nvPr/>
        </p:nvSpPr>
        <p:spPr>
          <a:xfrm xmlns:a="http://schemas.openxmlformats.org/drawingml/2006/main">
            <a:off x="1409700" y="467677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Synchronize evidence and hand abnormal findings to the engineer for a network or maintenance review.</a:t>
            </a:r>
          </a:p>
        </p:txBody>
      </p:sp>
      <p:sp>
        <p:nvSpPr>
          <p:cNvPr id="13" name="">
            <a:extLst xmlns:a="http://schemas.openxmlformats.org/drawingml/2006/main">
              <a:ext uri="{FF2B5EF4-FFF2-40B4-BE49-F238E27FC236}">
                <a16:creationId xmlns:a16="http://schemas.microsoft.com/office/drawing/2014/main" id="{A5468E64-673F-442D-9686-A1009F4B4B20}"/>
              </a:ext>
            </a:extLst>
          </p:cNvPr>
          <p:cNvSpPr>
            <a:spLocks xmlns:a="http://schemas.openxmlformats.org/drawingml/2006/main" noGrp="1"/>
          </p:cNvSpPr>
          <p:nvPr/>
        </p:nvSpPr>
        <p:spPr>
          <a:xfrm xmlns:a="http://schemas.openxmlformats.org/drawingml/2006/main">
            <a:off x="609600" y="5581650"/>
            <a:ext cx="10972800" cy="19050"/>
          </a:xfrm>
          <a:prstGeom xmlns:a="http://schemas.openxmlformats.org/drawingml/2006/main" prst="rect">
            <a:avLst/>
          </a:prstGeom>
          <a:solidFill xmlns:a="http://schemas.openxmlformats.org/drawingml/2006/main">
            <a:srgbClr val="D6E2E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BE376AE5-9EAE-431E-8EE1-A7E350331401}"/>
              </a:ext>
            </a:extLst>
          </p:cNvPr>
          <p:cNvSpPr>
            <a:spLocks xmlns:a="http://schemas.openxmlformats.org/drawingml/2006/main" noGrp="1"/>
          </p:cNvSpPr>
          <p:nvPr/>
        </p:nvSpPr>
        <p:spPr>
          <a:xfrm xmlns:a="http://schemas.openxmlformats.org/drawingml/2006/main">
            <a:off x="609600" y="5753100"/>
            <a:ext cx="109061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007F7A"/>
                </a:solidFill>
                <a:latin typeface="Arial"/>
                <a:ea typeface="Arial"/>
                <a:cs typeface="Arial"/>
              </a:defRPr>
            </a:pPr>
            <a:r>
              <a:rPr sz="1725" b="1">
                <a:solidFill>
                  <a:srgbClr val="007F7A"/>
                </a:solidFill>
                <a:latin typeface="Arial"/>
                <a:ea typeface="Arial"/>
                <a:cs typeface="Arial"/>
              </a:rPr>
              <a:t>Outcome: observations that retain location, time and receiving-network context.</a:t>
            </a:r>
          </a:p>
        </p:txBody>
      </p:sp>
      <p:sp>
        <p:nvSpPr>
          <p:cNvPr id="15" name="">
            <a:extLst xmlns:a="http://schemas.openxmlformats.org/drawingml/2006/main">
              <a:ext uri="{FF2B5EF4-FFF2-40B4-BE49-F238E27FC236}">
                <a16:creationId xmlns:a16="http://schemas.microsoft.com/office/drawing/2014/main" id="{F4488440-2F16-462A-9B8C-A8579206A6AC}"/>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Mobile manual / 0.5</a:t>
            </a:r>
          </a:p>
        </p:txBody>
      </p:sp>
      <p:sp>
        <p:nvSpPr>
          <p:cNvPr id="16" name="">
            <a:extLst xmlns:a="http://schemas.openxmlformats.org/drawingml/2006/main">
              <a:ext uri="{FF2B5EF4-FFF2-40B4-BE49-F238E27FC236}">
                <a16:creationId xmlns:a16="http://schemas.microsoft.com/office/drawing/2014/main" id="{F13DE2BA-62DD-42FD-817A-4E2CB7F61D20}"/>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47</a:t>
            </a:r>
          </a:p>
        </p:txBody>
      </p:sp>
    </p:spTree>
    <p:extLst>
      <p:ext uri="{BB962C8B-B14F-4D97-AF65-F5344CB8AC3E}">
        <p14:creationId xmlns:p14="http://schemas.microsoft.com/office/powerpoint/2010/main" val="186792048"/>
      </p:ext>
    </p:extLst>
  </p:cSld>
</p:sld>
</file>

<file path=ppt/slides/slide4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A6D09F74-F880-4AC1-8A87-D0BF56FE73FB}"/>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Troubleshooting in the field</a:t>
            </a:r>
          </a:p>
        </p:txBody>
      </p:sp>
      <p:sp>
        <p:nvSpPr>
          <p:cNvPr id="2" name="">
            <a:extLst xmlns:a="http://schemas.openxmlformats.org/drawingml/2006/main">
              <a:ext uri="{FF2B5EF4-FFF2-40B4-BE49-F238E27FC236}">
                <a16:creationId xmlns:a16="http://schemas.microsoft.com/office/drawing/2014/main" id="{9BBC5BE0-A8A5-49E7-8EF0-8D46DBD4BD03}"/>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007F7A"/>
          </a:solidFill>
          <a:ln xmlns:a="http://schemas.openxmlformats.org/drawingml/2006/main" w="0">
            <a:noFill/>
          </a:ln>
        </p:spPr>
      </p:sp>
      <p:graphicFrame>
        <p:nvGraphicFramePr>
          <p:cNvPr id="9" name=""/>
          <p:cNvGraphicFramePr/>
          <p:nvPr/>
        </p:nvGraphicFramePr>
        <p:xfrm>
          <a:off xmlns:a="http://schemas.openxmlformats.org/drawingml/2006/main" x="609600" y="1685925"/>
          <a:ext xmlns:a="http://schemas.openxmlformats.org/drawingml/2006/main" cx="10972800" cy="3695700"/>
        </p:xfrm>
        <a:graphic xmlns:a="http://schemas.openxmlformats.org/drawingml/2006/main">
          <a:graphicData uri="http://schemas.openxmlformats.org/drawingml/2006/table">
            <a:tbl>
              <a:tblPr/>
              <a:tblGrid>
                <a:gridCol w="2190750"/>
                <a:gridCol w="4476750"/>
                <a:gridCol w="4305300"/>
              </a:tblGrid>
              <a:tr h="615950">
                <a:tc>
                  <a:txBody>
                    <a:bodyPr>
                      <a:noAutofit/>
                    </a:bodyPr>
                    <a:lstStyle/>
                    <a:p>
                      <a:r>
                        <a:rPr sz="1725" b="1">
                          <a:solidFill>
                            <a:srgbClr val="FFFFFF"/>
                          </a:solidFill>
                          <a:latin typeface="Arial"/>
                          <a:ea typeface="Arial"/>
                          <a:cs typeface="Arial"/>
                        </a:rPr>
                        <a:t>Symptom</a:t>
                      </a:r>
                    </a:p>
                  </a:txBody>
                  <a:tcPr marL="91440" marR="91440" marT="45720" marB="45720">
                    <a:solidFill>
                      <a:srgbClr val="112B43"/>
                    </a:solidFill>
                  </a:tcPr>
                </a:tc>
                <a:tc>
                  <a:txBody>
                    <a:bodyPr>
                      <a:noAutofit/>
                    </a:bodyPr>
                    <a:lstStyle/>
                    <a:p>
                      <a:r>
                        <a:rPr sz="1725" b="1">
                          <a:solidFill>
                            <a:srgbClr val="FFFFFF"/>
                          </a:solidFill>
                          <a:latin typeface="Arial"/>
                          <a:ea typeface="Arial"/>
                          <a:cs typeface="Arial"/>
                        </a:rPr>
                        <a:t>First action</a:t>
                      </a:r>
                    </a:p>
                  </a:txBody>
                  <a:tcPr marL="91440" marR="91440" marT="45720" marB="45720">
                    <a:solidFill>
                      <a:srgbClr val="112B43"/>
                    </a:solidFill>
                  </a:tcPr>
                </a:tc>
                <a:tc>
                  <a:txBody>
                    <a:bodyPr>
                      <a:noAutofit/>
                    </a:bodyPr>
                    <a:lstStyle/>
                    <a:p>
                      <a:r>
                        <a:rPr sz="1725" b="1">
                          <a:solidFill>
                            <a:srgbClr val="FFFFFF"/>
                          </a:solidFill>
                          <a:latin typeface="Arial"/>
                          <a:ea typeface="Arial"/>
                          <a:cs typeface="Arial"/>
                        </a:rPr>
                        <a:t>If unresolved</a:t>
                      </a:r>
                    </a:p>
                  </a:txBody>
                  <a:tcPr marL="91440" marR="91440" marT="45720" marB="45720">
                    <a:solidFill>
                      <a:srgbClr val="112B43"/>
                    </a:solidFill>
                  </a:tcPr>
                </a:tc>
              </a:tr>
              <a:tr h="615950">
                <a:tc>
                  <a:txBody>
                    <a:bodyPr>
                      <a:noAutofit/>
                    </a:bodyPr>
                    <a:lstStyle/>
                    <a:p>
                      <a:r>
                        <a:rPr sz="1725" b="0">
                          <a:solidFill>
                            <a:srgbClr val="183349"/>
                          </a:solidFill>
                          <a:latin typeface="Arial"/>
                          <a:ea typeface="Arial"/>
                          <a:cs typeface="Arial"/>
                        </a:rPr>
                        <a:t>Cannot sign in</a:t>
                      </a:r>
                    </a:p>
                  </a:txBody>
                  <a:tcPr marL="91440" marR="91440" marT="45720" marB="45720">
                    <a:solidFill>
                      <a:srgbClr val="EAF2F6"/>
                    </a:solidFill>
                  </a:tcPr>
                </a:tc>
                <a:tc>
                  <a:txBody>
                    <a:bodyPr>
                      <a:noAutofit/>
                    </a:bodyPr>
                    <a:lstStyle/>
                    <a:p>
                      <a:r>
                        <a:rPr sz="1725" b="0">
                          <a:solidFill>
                            <a:srgbClr val="183349"/>
                          </a:solidFill>
                          <a:latin typeface="Arial"/>
                          <a:ea typeface="Arial"/>
                          <a:cs typeface="Arial"/>
                        </a:rPr>
                        <a:t>Check server, role, password and connection</a:t>
                      </a:r>
                    </a:p>
                  </a:txBody>
                  <a:tcPr marL="91440" marR="91440" marT="45720" marB="45720">
                    <a:solidFill>
                      <a:srgbClr val="EAF2F6"/>
                    </a:solidFill>
                  </a:tcPr>
                </a:tc>
                <a:tc>
                  <a:txBody>
                    <a:bodyPr>
                      <a:noAutofit/>
                    </a:bodyPr>
                    <a:lstStyle/>
                    <a:p>
                      <a:r>
                        <a:rPr sz="1725" b="0">
                          <a:solidFill>
                            <a:srgbClr val="183349"/>
                          </a:solidFill>
                          <a:latin typeface="Arial"/>
                          <a:ea typeface="Arial"/>
                          <a:cs typeface="Arial"/>
                        </a:rPr>
                        <a:t>Confirm the local service or contact admin</a:t>
                      </a:r>
                    </a:p>
                  </a:txBody>
                  <a:tcPr marL="91440" marR="91440" marT="45720" marB="45720">
                    <a:solidFill>
                      <a:srgbClr val="EAF2F6"/>
                    </a:solidFill>
                  </a:tcPr>
                </a:tc>
              </a:tr>
              <a:tr h="615950">
                <a:tc>
                  <a:txBody>
                    <a:bodyPr>
                      <a:noAutofit/>
                    </a:bodyPr>
                    <a:lstStyle/>
                    <a:p>
                      <a:r>
                        <a:rPr sz="1725" b="0">
                          <a:solidFill>
                            <a:srgbClr val="183349"/>
                          </a:solidFill>
                          <a:latin typeface="Arial"/>
                          <a:ea typeface="Arial"/>
                          <a:cs typeface="Arial"/>
                        </a:rPr>
                        <a:t>No matching jobs</a:t>
                      </a:r>
                    </a:p>
                  </a:txBody>
                  <a:tcPr marL="91440" marR="91440" marT="45720" marB="45720">
                    <a:solidFill>
                      <a:srgbClr val="FFFFFF"/>
                    </a:solidFill>
                  </a:tcPr>
                </a:tc>
                <a:tc>
                  <a:txBody>
                    <a:bodyPr>
                      <a:noAutofit/>
                    </a:bodyPr>
                    <a:lstStyle/>
                    <a:p>
                      <a:r>
                        <a:rPr sz="1725" b="0">
                          <a:solidFill>
                            <a:srgbClr val="183349"/>
                          </a:solidFill>
                          <a:latin typeface="Arial"/>
                          <a:ea typeface="Arial"/>
                          <a:cs typeface="Arial"/>
                        </a:rPr>
                        <a:t>Clear filters and refresh field pack</a:t>
                      </a:r>
                    </a:p>
                  </a:txBody>
                  <a:tcPr marL="91440" marR="91440" marT="45720" marB="45720">
                    <a:solidFill>
                      <a:srgbClr val="FFFFFF"/>
                    </a:solidFill>
                  </a:tcPr>
                </a:tc>
                <a:tc>
                  <a:txBody>
                    <a:bodyPr>
                      <a:noAutofit/>
                    </a:bodyPr>
                    <a:lstStyle/>
                    <a:p>
                      <a:r>
                        <a:rPr sz="1725" b="0">
                          <a:solidFill>
                            <a:srgbClr val="183349"/>
                          </a:solidFill>
                          <a:latin typeface="Arial"/>
                          <a:ea typeface="Arial"/>
                          <a:cs typeface="Arial"/>
                        </a:rPr>
                        <a:t>Ask the work owner to check assignment</a:t>
                      </a:r>
                    </a:p>
                  </a:txBody>
                  <a:tcPr marL="91440" marR="91440" marT="45720" marB="45720">
                    <a:solidFill>
                      <a:srgbClr val="FFFFFF"/>
                    </a:solidFill>
                  </a:tcPr>
                </a:tc>
              </a:tr>
              <a:tr h="615950">
                <a:tc>
                  <a:txBody>
                    <a:bodyPr>
                      <a:noAutofit/>
                    </a:bodyPr>
                    <a:lstStyle/>
                    <a:p>
                      <a:r>
                        <a:rPr sz="1725" b="0">
                          <a:solidFill>
                            <a:srgbClr val="183349"/>
                          </a:solidFill>
                          <a:latin typeface="Arial"/>
                          <a:ea typeface="Arial"/>
                          <a:cs typeface="Arial"/>
                        </a:rPr>
                        <a:t>Cannot complete job</a:t>
                      </a:r>
                    </a:p>
                  </a:txBody>
                  <a:tcPr marL="91440" marR="91440" marT="45720" marB="45720">
                    <a:solidFill>
                      <a:srgbClr val="EAF2F6"/>
                    </a:solidFill>
                  </a:tcPr>
                </a:tc>
                <a:tc>
                  <a:txBody>
                    <a:bodyPr>
                      <a:noAutofit/>
                    </a:bodyPr>
                    <a:lstStyle/>
                    <a:p>
                      <a:r>
                        <a:rPr sz="1725" b="0">
                          <a:solidFill>
                            <a:srgbClr val="183349"/>
                          </a:solidFill>
                          <a:latin typeface="Arial"/>
                          <a:ea typeface="Arial"/>
                          <a:cs typeface="Arial"/>
                        </a:rPr>
                        <a:t>Sync start, tick every check, add evidence</a:t>
                      </a:r>
                    </a:p>
                  </a:txBody>
                  <a:tcPr marL="91440" marR="91440" marT="45720" marB="45720">
                    <a:solidFill>
                      <a:srgbClr val="EAF2F6"/>
                    </a:solidFill>
                  </a:tcPr>
                </a:tc>
                <a:tc>
                  <a:txBody>
                    <a:bodyPr>
                      <a:noAutofit/>
                    </a:bodyPr>
                    <a:lstStyle/>
                    <a:p>
                      <a:r>
                        <a:rPr sz="1725" b="0">
                          <a:solidFill>
                            <a:srgbClr val="183349"/>
                          </a:solidFill>
                          <a:latin typeface="Arial"/>
                          <a:ea typeface="Arial"/>
                          <a:cs typeface="Arial"/>
                        </a:rPr>
                        <a:t>Review current work revision</a:t>
                      </a:r>
                    </a:p>
                  </a:txBody>
                  <a:tcPr marL="91440" marR="91440" marT="45720" marB="45720">
                    <a:solidFill>
                      <a:srgbClr val="EAF2F6"/>
                    </a:solidFill>
                  </a:tcPr>
                </a:tc>
              </a:tr>
              <a:tr h="615950">
                <a:tc>
                  <a:txBody>
                    <a:bodyPr>
                      <a:noAutofit/>
                    </a:bodyPr>
                    <a:lstStyle/>
                    <a:p>
                      <a:r>
                        <a:rPr sz="1725" b="0">
                          <a:solidFill>
                            <a:srgbClr val="183349"/>
                          </a:solidFill>
                          <a:latin typeface="Arial"/>
                          <a:ea typeface="Arial"/>
                          <a:cs typeface="Arial"/>
                        </a:rPr>
                        <a:t>Map unavailable</a:t>
                      </a:r>
                    </a:p>
                  </a:txBody>
                  <a:tcPr marL="91440" marR="91440" marT="45720" marB="45720">
                    <a:solidFill>
                      <a:srgbClr val="FFFFFF"/>
                    </a:solidFill>
                  </a:tcPr>
                </a:tc>
                <a:tc>
                  <a:txBody>
                    <a:bodyPr>
                      <a:noAutofit/>
                    </a:bodyPr>
                    <a:lstStyle/>
                    <a:p>
                      <a:r>
                        <a:rPr sz="1725" b="0">
                          <a:solidFill>
                            <a:srgbClr val="183349"/>
                          </a:solidFill>
                          <a:latin typeface="Arial"/>
                          <a:ea typeface="Arial"/>
                          <a:cs typeface="Arial"/>
                        </a:rPr>
                        <a:t>Reconnect and reopen Workspace</a:t>
                      </a:r>
                    </a:p>
                  </a:txBody>
                  <a:tcPr marL="91440" marR="91440" marT="45720" marB="45720">
                    <a:solidFill>
                      <a:srgbClr val="FFFFFF"/>
                    </a:solidFill>
                  </a:tcPr>
                </a:tc>
                <a:tc>
                  <a:txBody>
                    <a:bodyPr>
                      <a:noAutofit/>
                    </a:bodyPr>
                    <a:lstStyle/>
                    <a:p>
                      <a:r>
                        <a:rPr sz="1725" b="0">
                          <a:solidFill>
                            <a:srgbClr val="183349"/>
                          </a:solidFill>
                          <a:latin typeface="Arial"/>
                          <a:ea typeface="Arial"/>
                          <a:cs typeface="Arial"/>
                        </a:rPr>
                        <a:t>Use Reload map connection in the web view</a:t>
                      </a:r>
                    </a:p>
                  </a:txBody>
                  <a:tcPr marL="91440" marR="91440" marT="45720" marB="45720">
                    <a:solidFill>
                      <a:srgbClr val="FFFFFF"/>
                    </a:solidFill>
                  </a:tcPr>
                </a:tc>
              </a:tr>
              <a:tr h="615950">
                <a:tc>
                  <a:txBody>
                    <a:bodyPr>
                      <a:noAutofit/>
                    </a:bodyPr>
                    <a:lstStyle/>
                    <a:p>
                      <a:r>
                        <a:rPr sz="1725" b="0">
                          <a:solidFill>
                            <a:srgbClr val="183349"/>
                          </a:solidFill>
                          <a:latin typeface="Arial"/>
                          <a:ea typeface="Arial"/>
                          <a:cs typeface="Arial"/>
                        </a:rPr>
                        <a:t>Record will not sync</a:t>
                      </a:r>
                    </a:p>
                  </a:txBody>
                  <a:tcPr marL="91440" marR="91440" marT="45720" marB="45720">
                    <a:solidFill>
                      <a:srgbClr val="EAF2F6"/>
                    </a:solidFill>
                  </a:tcPr>
                </a:tc>
                <a:tc>
                  <a:txBody>
                    <a:bodyPr>
                      <a:noAutofit/>
                    </a:bodyPr>
                    <a:lstStyle/>
                    <a:p>
                      <a:r>
                        <a:rPr sz="1725" b="0">
                          <a:solidFill>
                            <a:srgbClr val="183349"/>
                          </a:solidFill>
                          <a:latin typeface="Arial"/>
                          <a:ea typeface="Arial"/>
                          <a:cs typeface="Arial"/>
                        </a:rPr>
                        <a:t>Read error, renew sign-in, review conflict</a:t>
                      </a:r>
                    </a:p>
                  </a:txBody>
                  <a:tcPr marL="91440" marR="91440" marT="45720" marB="45720">
                    <a:solidFill>
                      <a:srgbClr val="EAF2F6"/>
                    </a:solidFill>
                  </a:tcPr>
                </a:tc>
                <a:tc>
                  <a:txBody>
                    <a:bodyPr>
                      <a:noAutofit/>
                    </a:bodyPr>
                    <a:lstStyle/>
                    <a:p>
                      <a:r>
                        <a:rPr sz="1725" b="0">
                          <a:solidFill>
                            <a:srgbClr val="183349"/>
                          </a:solidFill>
                          <a:latin typeface="Arial"/>
                          <a:ea typeface="Arial"/>
                          <a:cs typeface="Arial"/>
                        </a:rPr>
                        <a:t>Retain evidence and escalate with its ID</a:t>
                      </a:r>
                    </a:p>
                  </a:txBody>
                  <a:tcPr marL="91440" marR="91440" marT="45720" marB="45720">
                    <a:solidFill>
                      <a:srgbClr val="EAF2F6"/>
                    </a:solidFill>
                  </a:tcPr>
                </a:tc>
              </a:tr>
            </a:tbl>
          </a:graphicData>
        </a:graphic>
      </p:graphicFrame>
      <p:sp>
        <p:nvSpPr>
          <p:cNvPr id="4" name="">
            <a:extLst xmlns:a="http://schemas.openxmlformats.org/drawingml/2006/main">
              <a:ext uri="{FF2B5EF4-FFF2-40B4-BE49-F238E27FC236}">
                <a16:creationId xmlns:a16="http://schemas.microsoft.com/office/drawing/2014/main" id="{E7DC1064-1512-4786-9EC6-9486A48DA7BE}"/>
              </a:ext>
            </a:extLst>
          </p:cNvPr>
          <p:cNvSpPr>
            <a:spLocks xmlns:a="http://schemas.openxmlformats.org/drawingml/2006/main" noGrp="1"/>
          </p:cNvSpPr>
          <p:nvPr/>
        </p:nvSpPr>
        <p:spPr>
          <a:xfrm xmlns:a="http://schemas.openxmlformats.org/drawingml/2006/main">
            <a:off x="609600" y="576262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597182"/>
                </a:solidFill>
                <a:latin typeface="Arial"/>
                <a:ea typeface="Arial"/>
                <a:cs typeface="Arial"/>
              </a:defRPr>
            </a:pPr>
            <a:r>
              <a:rPr sz="1725" b="0">
                <a:solidFill>
                  <a:srgbClr val="597182"/>
                </a:solidFill>
                <a:latin typeface="Arial"/>
                <a:ea typeface="Arial"/>
                <a:cs typeface="Arial"/>
              </a:rPr>
              <a:t>A simulator cannot prove physical camera/GPS behavior. Android protects operational screens from capture.</a:t>
            </a:r>
          </a:p>
        </p:txBody>
      </p:sp>
      <p:sp>
        <p:nvSpPr>
          <p:cNvPr id="5" name="">
            <a:extLst xmlns:a="http://schemas.openxmlformats.org/drawingml/2006/main">
              <a:ext uri="{FF2B5EF4-FFF2-40B4-BE49-F238E27FC236}">
                <a16:creationId xmlns:a16="http://schemas.microsoft.com/office/drawing/2014/main" id="{0CE3559D-E9A4-490C-90BB-9A1DD088C005}"/>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Mobile manual / 0.5</a:t>
            </a:r>
          </a:p>
        </p:txBody>
      </p:sp>
      <p:sp>
        <p:nvSpPr>
          <p:cNvPr id="6" name="">
            <a:extLst xmlns:a="http://schemas.openxmlformats.org/drawingml/2006/main">
              <a:ext uri="{FF2B5EF4-FFF2-40B4-BE49-F238E27FC236}">
                <a16:creationId xmlns:a16="http://schemas.microsoft.com/office/drawing/2014/main" id="{0C789D33-8358-4D23-8019-BB321B3FE451}"/>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48</a:t>
            </a:r>
          </a:p>
        </p:txBody>
      </p:sp>
    </p:spTree>
    <p:extLst>
      <p:ext uri="{BB962C8B-B14F-4D97-AF65-F5344CB8AC3E}">
        <p14:creationId xmlns:p14="http://schemas.microsoft.com/office/powerpoint/2010/main" val="315254894"/>
      </p:ext>
    </p:extLst>
  </p:cSld>
</p:sld>
</file>

<file path=ppt/slides/slide4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84B39F32-1C2B-4C8C-9B47-0AE32362715A}"/>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Practice exercise: a complete field shift</a:t>
            </a:r>
          </a:p>
        </p:txBody>
      </p:sp>
      <p:sp>
        <p:nvSpPr>
          <p:cNvPr id="2" name="">
            <a:extLst xmlns:a="http://schemas.openxmlformats.org/drawingml/2006/main">
              <a:ext uri="{FF2B5EF4-FFF2-40B4-BE49-F238E27FC236}">
                <a16:creationId xmlns:a16="http://schemas.microsoft.com/office/drawing/2014/main" id="{DCE557E1-8CE9-41DA-9758-7D594A3283B7}"/>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007F7A"/>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9939CFB3-16FC-4856-B965-8461DBB71F10}"/>
              </a:ext>
            </a:extLst>
          </p:cNvPr>
          <p:cNvSpPr>
            <a:spLocks xmlns:a="http://schemas.openxmlformats.org/drawingml/2006/main" noGrp="1"/>
          </p:cNvSpPr>
          <p:nvPr/>
        </p:nvSpPr>
        <p:spPr>
          <a:xfrm xmlns:a="http://schemas.openxmlformats.org/drawingml/2006/main">
            <a:off x="609600" y="1457325"/>
            <a:ext cx="109728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007F7A"/>
                </a:solidFill>
                <a:latin typeface="Arial"/>
                <a:ea typeface="Arial"/>
                <a:cs typeface="Arial"/>
              </a:defRPr>
            </a:pPr>
            <a:r>
              <a:rPr sz="1500" b="1">
                <a:solidFill>
                  <a:srgbClr val="007F7A"/>
                </a:solidFill>
                <a:latin typeface="Arial"/>
                <a:ea typeface="Arial"/>
                <a:cs typeface="Arial"/>
              </a:rPr>
              <a:t>Field, followed by Engineer</a:t>
            </a:r>
          </a:p>
        </p:txBody>
      </p:sp>
      <p:sp>
        <p:nvSpPr>
          <p:cNvPr id="4" name="">
            <a:extLst xmlns:a="http://schemas.openxmlformats.org/drawingml/2006/main">
              <a:ext uri="{FF2B5EF4-FFF2-40B4-BE49-F238E27FC236}">
                <a16:creationId xmlns:a16="http://schemas.microsoft.com/office/drawing/2014/main" id="{15346F3C-A7C0-4CA4-B6EF-4D7AAA950FCA}"/>
              </a:ext>
            </a:extLst>
          </p:cNvPr>
          <p:cNvSpPr>
            <a:spLocks xmlns:a="http://schemas.openxmlformats.org/drawingml/2006/main" noGrp="1"/>
          </p:cNvSpPr>
          <p:nvPr/>
        </p:nvSpPr>
        <p:spPr>
          <a:xfrm xmlns:a="http://schemas.openxmlformats.org/drawingml/2006/main">
            <a:off x="609600" y="200977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007F7A"/>
                </a:solidFill>
                <a:latin typeface="Arial"/>
                <a:ea typeface="Arial"/>
                <a:cs typeface="Arial"/>
              </a:defRPr>
            </a:pPr>
            <a:r>
              <a:rPr sz="2400" b="1">
                <a:solidFill>
                  <a:srgbClr val="007F7A"/>
                </a:solidFill>
                <a:latin typeface="Arial"/>
                <a:ea typeface="Arial"/>
                <a:cs typeface="Arial"/>
              </a:rPr>
              <a:t>01</a:t>
            </a:r>
          </a:p>
        </p:txBody>
      </p:sp>
      <p:sp>
        <p:nvSpPr>
          <p:cNvPr id="5" name="">
            <a:extLst xmlns:a="http://schemas.openxmlformats.org/drawingml/2006/main">
              <a:ext uri="{FF2B5EF4-FFF2-40B4-BE49-F238E27FC236}">
                <a16:creationId xmlns:a16="http://schemas.microsoft.com/office/drawing/2014/main" id="{F5D716AE-7D7E-467D-B2AD-40B8150B4C51}"/>
              </a:ext>
            </a:extLst>
          </p:cNvPr>
          <p:cNvSpPr>
            <a:spLocks xmlns:a="http://schemas.openxmlformats.org/drawingml/2006/main" noGrp="1"/>
          </p:cNvSpPr>
          <p:nvPr/>
        </p:nvSpPr>
        <p:spPr>
          <a:xfrm xmlns:a="http://schemas.openxmlformats.org/drawingml/2006/main">
            <a:off x="1409700" y="200977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Prepare the sample job</a:t>
            </a:r>
          </a:p>
        </p:txBody>
      </p:sp>
      <p:sp>
        <p:nvSpPr>
          <p:cNvPr id="6" name="">
            <a:extLst xmlns:a="http://schemas.openxmlformats.org/drawingml/2006/main">
              <a:ext uri="{FF2B5EF4-FFF2-40B4-BE49-F238E27FC236}">
                <a16:creationId xmlns:a16="http://schemas.microsoft.com/office/drawing/2014/main" id="{169624F9-5152-4BA7-8358-36911DB6F48B}"/>
              </a:ext>
            </a:extLst>
          </p:cNvPr>
          <p:cNvSpPr>
            <a:spLocks xmlns:a="http://schemas.openxmlformats.org/drawingml/2006/main" noGrp="1"/>
          </p:cNvSpPr>
          <p:nvPr/>
        </p:nvSpPr>
        <p:spPr>
          <a:xfrm xmlns:a="http://schemas.openxmlformats.org/drawingml/2006/main">
            <a:off x="1409700" y="240982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Choose a clearly labelled demonstration work order. Refresh the pack and verify its linked asset.</a:t>
            </a:r>
          </a:p>
        </p:txBody>
      </p:sp>
      <p:sp>
        <p:nvSpPr>
          <p:cNvPr id="7" name="">
            <a:extLst xmlns:a="http://schemas.openxmlformats.org/drawingml/2006/main">
              <a:ext uri="{FF2B5EF4-FFF2-40B4-BE49-F238E27FC236}">
                <a16:creationId xmlns:a16="http://schemas.microsoft.com/office/drawing/2014/main" id="{EE5A1914-AC8D-4A8E-B4FE-0E7E33DF1F8E}"/>
              </a:ext>
            </a:extLst>
          </p:cNvPr>
          <p:cNvSpPr>
            <a:spLocks xmlns:a="http://schemas.openxmlformats.org/drawingml/2006/main" noGrp="1"/>
          </p:cNvSpPr>
          <p:nvPr/>
        </p:nvSpPr>
        <p:spPr>
          <a:xfrm xmlns:a="http://schemas.openxmlformats.org/drawingml/2006/main">
            <a:off x="609600" y="3143250"/>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007F7A"/>
                </a:solidFill>
                <a:latin typeface="Arial"/>
                <a:ea typeface="Arial"/>
                <a:cs typeface="Arial"/>
              </a:defRPr>
            </a:pPr>
            <a:r>
              <a:rPr sz="2400" b="1">
                <a:solidFill>
                  <a:srgbClr val="007F7A"/>
                </a:solidFill>
                <a:latin typeface="Arial"/>
                <a:ea typeface="Arial"/>
                <a:cs typeface="Arial"/>
              </a:rPr>
              <a:t>02</a:t>
            </a:r>
          </a:p>
        </p:txBody>
      </p:sp>
      <p:sp>
        <p:nvSpPr>
          <p:cNvPr id="8" name="">
            <a:extLst xmlns:a="http://schemas.openxmlformats.org/drawingml/2006/main">
              <a:ext uri="{FF2B5EF4-FFF2-40B4-BE49-F238E27FC236}">
                <a16:creationId xmlns:a16="http://schemas.microsoft.com/office/drawing/2014/main" id="{E8D04B5E-757C-47D6-A910-367ABE2FCADA}"/>
              </a:ext>
            </a:extLst>
          </p:cNvPr>
          <p:cNvSpPr>
            <a:spLocks xmlns:a="http://schemas.openxmlformats.org/drawingml/2006/main" noGrp="1"/>
          </p:cNvSpPr>
          <p:nvPr/>
        </p:nvSpPr>
        <p:spPr>
          <a:xfrm xmlns:a="http://schemas.openxmlformats.org/drawingml/2006/main">
            <a:off x="1409700" y="3143250"/>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Execute the software flow</a:t>
            </a:r>
          </a:p>
        </p:txBody>
      </p:sp>
      <p:sp>
        <p:nvSpPr>
          <p:cNvPr id="9" name="">
            <a:extLst xmlns:a="http://schemas.openxmlformats.org/drawingml/2006/main">
              <a:ext uri="{FF2B5EF4-FFF2-40B4-BE49-F238E27FC236}">
                <a16:creationId xmlns:a16="http://schemas.microsoft.com/office/drawing/2014/main" id="{D7DC15AB-C6C2-4749-A0AD-02730CB42F41}"/>
              </a:ext>
            </a:extLst>
          </p:cNvPr>
          <p:cNvSpPr>
            <a:spLocks xmlns:a="http://schemas.openxmlformats.org/drawingml/2006/main" noGrp="1"/>
          </p:cNvSpPr>
          <p:nvPr/>
        </p:nvSpPr>
        <p:spPr>
          <a:xfrm xmlns:a="http://schemas.openxmlformats.org/drawingml/2006/main">
            <a:off x="1409700" y="3543300"/>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Queue and sync start. Save an inspection marked TRAINING ONLY, then complete the checklist and queue completion.</a:t>
            </a:r>
          </a:p>
        </p:txBody>
      </p:sp>
      <p:sp>
        <p:nvSpPr>
          <p:cNvPr id="10" name="">
            <a:extLst xmlns:a="http://schemas.openxmlformats.org/drawingml/2006/main">
              <a:ext uri="{FF2B5EF4-FFF2-40B4-BE49-F238E27FC236}">
                <a16:creationId xmlns:a16="http://schemas.microsoft.com/office/drawing/2014/main" id="{4D851417-A5FC-4D30-A46B-43F52DCFF817}"/>
              </a:ext>
            </a:extLst>
          </p:cNvPr>
          <p:cNvSpPr>
            <a:spLocks xmlns:a="http://schemas.openxmlformats.org/drawingml/2006/main" noGrp="1"/>
          </p:cNvSpPr>
          <p:nvPr/>
        </p:nvSpPr>
        <p:spPr>
          <a:xfrm xmlns:a="http://schemas.openxmlformats.org/drawingml/2006/main">
            <a:off x="609600" y="427672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007F7A"/>
                </a:solidFill>
                <a:latin typeface="Arial"/>
                <a:ea typeface="Arial"/>
                <a:cs typeface="Arial"/>
              </a:defRPr>
            </a:pPr>
            <a:r>
              <a:rPr sz="2400" b="1">
                <a:solidFill>
                  <a:srgbClr val="007F7A"/>
                </a:solidFill>
                <a:latin typeface="Arial"/>
                <a:ea typeface="Arial"/>
                <a:cs typeface="Arial"/>
              </a:rPr>
              <a:t>03</a:t>
            </a:r>
          </a:p>
        </p:txBody>
      </p:sp>
      <p:sp>
        <p:nvSpPr>
          <p:cNvPr id="11" name="">
            <a:extLst xmlns:a="http://schemas.openxmlformats.org/drawingml/2006/main">
              <a:ext uri="{FF2B5EF4-FFF2-40B4-BE49-F238E27FC236}">
                <a16:creationId xmlns:a16="http://schemas.microsoft.com/office/drawing/2014/main" id="{8BBC1B1D-5F80-4584-9FC6-E4F36FBFDA91}"/>
              </a:ext>
            </a:extLst>
          </p:cNvPr>
          <p:cNvSpPr>
            <a:spLocks xmlns:a="http://schemas.openxmlformats.org/drawingml/2006/main" noGrp="1"/>
          </p:cNvSpPr>
          <p:nvPr/>
        </p:nvSpPr>
        <p:spPr>
          <a:xfrm xmlns:a="http://schemas.openxmlformats.org/drawingml/2006/main">
            <a:off x="1409700" y="427672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Verify in the web app</a:t>
            </a:r>
          </a:p>
        </p:txBody>
      </p:sp>
      <p:sp>
        <p:nvSpPr>
          <p:cNvPr id="12" name="">
            <a:extLst xmlns:a="http://schemas.openxmlformats.org/drawingml/2006/main">
              <a:ext uri="{FF2B5EF4-FFF2-40B4-BE49-F238E27FC236}">
                <a16:creationId xmlns:a16="http://schemas.microsoft.com/office/drawing/2014/main" id="{D02401EA-4B1A-4793-9B02-E7E0F1C34409}"/>
              </a:ext>
            </a:extLst>
          </p:cNvPr>
          <p:cNvSpPr>
            <a:spLocks xmlns:a="http://schemas.openxmlformats.org/drawingml/2006/main" noGrp="1"/>
          </p:cNvSpPr>
          <p:nvPr/>
        </p:nvSpPr>
        <p:spPr>
          <a:xfrm xmlns:a="http://schemas.openxmlformats.org/drawingml/2006/main">
            <a:off x="1409700" y="467677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Sync and refresh. Ask the engineer to find the inspection and completed work in Field operations.</a:t>
            </a:r>
          </a:p>
        </p:txBody>
      </p:sp>
      <p:sp>
        <p:nvSpPr>
          <p:cNvPr id="13" name="">
            <a:extLst xmlns:a="http://schemas.openxmlformats.org/drawingml/2006/main">
              <a:ext uri="{FF2B5EF4-FFF2-40B4-BE49-F238E27FC236}">
                <a16:creationId xmlns:a16="http://schemas.microsoft.com/office/drawing/2014/main" id="{ED93DF10-3690-4D57-90BE-653FFEA48355}"/>
              </a:ext>
            </a:extLst>
          </p:cNvPr>
          <p:cNvSpPr>
            <a:spLocks xmlns:a="http://schemas.openxmlformats.org/drawingml/2006/main" noGrp="1"/>
          </p:cNvSpPr>
          <p:nvPr/>
        </p:nvSpPr>
        <p:spPr>
          <a:xfrm xmlns:a="http://schemas.openxmlformats.org/drawingml/2006/main">
            <a:off x="609600" y="5581650"/>
            <a:ext cx="10972800" cy="19050"/>
          </a:xfrm>
          <a:prstGeom xmlns:a="http://schemas.openxmlformats.org/drawingml/2006/main" prst="rect">
            <a:avLst/>
          </a:prstGeom>
          <a:solidFill xmlns:a="http://schemas.openxmlformats.org/drawingml/2006/main">
            <a:srgbClr val="D6E2E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094A3883-9174-47BE-A99C-740D7E8E3ECE}"/>
              </a:ext>
            </a:extLst>
          </p:cNvPr>
          <p:cNvSpPr>
            <a:spLocks xmlns:a="http://schemas.openxmlformats.org/drawingml/2006/main" noGrp="1"/>
          </p:cNvSpPr>
          <p:nvPr/>
        </p:nvSpPr>
        <p:spPr>
          <a:xfrm xmlns:a="http://schemas.openxmlformats.org/drawingml/2006/main">
            <a:off x="609600" y="5753100"/>
            <a:ext cx="109061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007F7A"/>
                </a:solidFill>
                <a:latin typeface="Arial"/>
                <a:ea typeface="Arial"/>
                <a:cs typeface="Arial"/>
              </a:defRPr>
            </a:pPr>
            <a:r>
              <a:rPr sz="1725" b="1">
                <a:solidFill>
                  <a:srgbClr val="007F7A"/>
                </a:solidFill>
                <a:latin typeface="Arial"/>
                <a:ea typeface="Arial"/>
                <a:cs typeface="Arial"/>
              </a:rPr>
              <a:t>Pass: correct IDs, accepted receipts, completed checklist and shared Completed state.</a:t>
            </a:r>
          </a:p>
        </p:txBody>
      </p:sp>
      <p:sp>
        <p:nvSpPr>
          <p:cNvPr id="15" name="">
            <a:extLst xmlns:a="http://schemas.openxmlformats.org/drawingml/2006/main">
              <a:ext uri="{FF2B5EF4-FFF2-40B4-BE49-F238E27FC236}">
                <a16:creationId xmlns:a16="http://schemas.microsoft.com/office/drawing/2014/main" id="{5D0AA9D7-13BC-4F98-B5CC-EE808F279F6F}"/>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Mobile manual / 0.5</a:t>
            </a:r>
          </a:p>
        </p:txBody>
      </p:sp>
      <p:sp>
        <p:nvSpPr>
          <p:cNvPr id="16" name="">
            <a:extLst xmlns:a="http://schemas.openxmlformats.org/drawingml/2006/main">
              <a:ext uri="{FF2B5EF4-FFF2-40B4-BE49-F238E27FC236}">
                <a16:creationId xmlns:a16="http://schemas.microsoft.com/office/drawing/2014/main" id="{DB31A344-A109-406A-A806-B185B806DFDA}"/>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49</a:t>
            </a:r>
          </a:p>
        </p:txBody>
      </p:sp>
    </p:spTree>
    <p:extLst>
      <p:ext uri="{BB962C8B-B14F-4D97-AF65-F5344CB8AC3E}">
        <p14:creationId xmlns:p14="http://schemas.microsoft.com/office/powerpoint/2010/main" val="2144357067"/>
      </p:ext>
    </p:extLst>
  </p:cSld>
</p:sld>
</file>

<file path=ppt/slides/slide5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C1FEAE0E-BA3F-4161-B6ED-49AB04C4B9E2}"/>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Starting the field practice exercise</a:t>
            </a:r>
          </a:p>
        </p:txBody>
      </p:sp>
      <p:sp>
        <p:nvSpPr>
          <p:cNvPr id="2" name="">
            <a:extLst xmlns:a="http://schemas.openxmlformats.org/drawingml/2006/main">
              <a:ext uri="{FF2B5EF4-FFF2-40B4-BE49-F238E27FC236}">
                <a16:creationId xmlns:a16="http://schemas.microsoft.com/office/drawing/2014/main" id="{97AA6EA0-C3A9-4541-9B01-07934C9812CF}"/>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007F7A"/>
          </a:solidFill>
          <a:ln xmlns:a="http://schemas.openxmlformats.org/drawingml/2006/main" w="0">
            <a:noFill/>
          </a:ln>
        </p:spPr>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e2c5359321224236"/>
          <a:stretch xmlns:a="http://schemas.openxmlformats.org/drawingml/2006/main"/>
        </p:blipFill>
        <p:spPr>
          <a:xfrm xmlns:a="http://schemas.openxmlformats.org/drawingml/2006/main">
            <a:off x="873071" y="1495425"/>
            <a:ext cx="2387708" cy="48577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3FC6C07-AE00-40DF-BAC4-DDD8D6936D1B}"/>
              </a:ext>
            </a:extLst>
          </p:cNvPr>
          <p:cNvSpPr>
            <a:spLocks xmlns:a="http://schemas.openxmlformats.org/drawingml/2006/main" noGrp="1"/>
          </p:cNvSpPr>
          <p:nvPr/>
        </p:nvSpPr>
        <p:spPr>
          <a:xfrm xmlns:a="http://schemas.openxmlformats.org/drawingml/2006/main">
            <a:off x="3905250" y="1800225"/>
            <a:ext cx="6096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007F7A"/>
                </a:solidFill>
                <a:latin typeface="Arial"/>
                <a:ea typeface="Arial"/>
                <a:cs typeface="Arial"/>
              </a:defRPr>
            </a:pPr>
            <a:r>
              <a:rPr sz="2250" b="1">
                <a:solidFill>
                  <a:srgbClr val="007F7A"/>
                </a:solidFill>
                <a:latin typeface="Arial"/>
                <a:ea typeface="Arial"/>
                <a:cs typeface="Arial"/>
              </a:rPr>
              <a:t>01</a:t>
            </a:r>
          </a:p>
        </p:txBody>
      </p:sp>
      <p:sp>
        <p:nvSpPr>
          <p:cNvPr id="5" name="">
            <a:extLst xmlns:a="http://schemas.openxmlformats.org/drawingml/2006/main">
              <a:ext uri="{FF2B5EF4-FFF2-40B4-BE49-F238E27FC236}">
                <a16:creationId xmlns:a16="http://schemas.microsoft.com/office/drawing/2014/main" id="{898549AD-9888-4277-AFC1-33277A94BA0D}"/>
              </a:ext>
            </a:extLst>
          </p:cNvPr>
          <p:cNvSpPr>
            <a:spLocks xmlns:a="http://schemas.openxmlformats.org/drawingml/2006/main" noGrp="1"/>
          </p:cNvSpPr>
          <p:nvPr/>
        </p:nvSpPr>
        <p:spPr>
          <a:xfrm xmlns:a="http://schemas.openxmlformats.org/drawingml/2006/main">
            <a:off x="4591050" y="1790700"/>
            <a:ext cx="6762750" cy="1162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349"/>
                </a:solidFill>
                <a:latin typeface="Arial"/>
                <a:ea typeface="Arial"/>
                <a:cs typeface="Arial"/>
              </a:defRPr>
            </a:pPr>
            <a:r>
              <a:rPr sz="1950" b="0">
                <a:solidFill>
                  <a:srgbClr val="183349"/>
                </a:solidFill>
                <a:latin typeface="Arial"/>
                <a:ea typeface="Arial"/>
                <a:cs typeface="Arial"/>
              </a:rPr>
              <a:t>Choose the utility and locate the exercise equipment.</a:t>
            </a:r>
          </a:p>
        </p:txBody>
      </p:sp>
      <p:sp>
        <p:nvSpPr>
          <p:cNvPr id="6" name="">
            <a:extLst xmlns:a="http://schemas.openxmlformats.org/drawingml/2006/main">
              <a:ext uri="{FF2B5EF4-FFF2-40B4-BE49-F238E27FC236}">
                <a16:creationId xmlns:a16="http://schemas.microsoft.com/office/drawing/2014/main" id="{964DF7EB-4A5D-4584-B1FE-64B92D228ADF}"/>
              </a:ext>
            </a:extLst>
          </p:cNvPr>
          <p:cNvSpPr>
            <a:spLocks xmlns:a="http://schemas.openxmlformats.org/drawingml/2006/main" noGrp="1"/>
          </p:cNvSpPr>
          <p:nvPr/>
        </p:nvSpPr>
        <p:spPr>
          <a:xfrm xmlns:a="http://schemas.openxmlformats.org/drawingml/2006/main">
            <a:off x="3905250" y="3162300"/>
            <a:ext cx="6096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007F7A"/>
                </a:solidFill>
                <a:latin typeface="Arial"/>
                <a:ea typeface="Arial"/>
                <a:cs typeface="Arial"/>
              </a:defRPr>
            </a:pPr>
            <a:r>
              <a:rPr sz="2250" b="1">
                <a:solidFill>
                  <a:srgbClr val="007F7A"/>
                </a:solidFill>
                <a:latin typeface="Arial"/>
                <a:ea typeface="Arial"/>
                <a:cs typeface="Arial"/>
              </a:rPr>
              <a:t>02</a:t>
            </a:r>
          </a:p>
        </p:txBody>
      </p:sp>
      <p:sp>
        <p:nvSpPr>
          <p:cNvPr id="7" name="">
            <a:extLst xmlns:a="http://schemas.openxmlformats.org/drawingml/2006/main">
              <a:ext uri="{FF2B5EF4-FFF2-40B4-BE49-F238E27FC236}">
                <a16:creationId xmlns:a16="http://schemas.microsoft.com/office/drawing/2014/main" id="{2C9CC8B2-87E7-4EEB-8BAE-0186D501E13B}"/>
              </a:ext>
            </a:extLst>
          </p:cNvPr>
          <p:cNvSpPr>
            <a:spLocks xmlns:a="http://schemas.openxmlformats.org/drawingml/2006/main" noGrp="1"/>
          </p:cNvSpPr>
          <p:nvPr/>
        </p:nvSpPr>
        <p:spPr>
          <a:xfrm xmlns:a="http://schemas.openxmlformats.org/drawingml/2006/main">
            <a:off x="4591050" y="3152775"/>
            <a:ext cx="6762750" cy="1162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349"/>
                </a:solidFill>
                <a:latin typeface="Arial"/>
                <a:ea typeface="Arial"/>
                <a:cs typeface="Arial"/>
              </a:defRPr>
            </a:pPr>
            <a:r>
              <a:rPr sz="1950" b="0">
                <a:solidFill>
                  <a:srgbClr val="183349"/>
                </a:solidFill>
                <a:latin typeface="Arial"/>
                <a:ea typeface="Arial"/>
                <a:cs typeface="Arial"/>
              </a:rPr>
              <a:t>Confirm its ID before opening the inspection or measurement form.</a:t>
            </a:r>
          </a:p>
        </p:txBody>
      </p:sp>
      <p:sp>
        <p:nvSpPr>
          <p:cNvPr id="8" name="">
            <a:extLst xmlns:a="http://schemas.openxmlformats.org/drawingml/2006/main">
              <a:ext uri="{FF2B5EF4-FFF2-40B4-BE49-F238E27FC236}">
                <a16:creationId xmlns:a16="http://schemas.microsoft.com/office/drawing/2014/main" id="{375B8F5E-3C56-47D4-B51D-DEAB0B72CA4B}"/>
              </a:ext>
            </a:extLst>
          </p:cNvPr>
          <p:cNvSpPr>
            <a:spLocks xmlns:a="http://schemas.openxmlformats.org/drawingml/2006/main" noGrp="1"/>
          </p:cNvSpPr>
          <p:nvPr/>
        </p:nvSpPr>
        <p:spPr>
          <a:xfrm xmlns:a="http://schemas.openxmlformats.org/drawingml/2006/main">
            <a:off x="3905250" y="4524375"/>
            <a:ext cx="6096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007F7A"/>
                </a:solidFill>
                <a:latin typeface="Arial"/>
                <a:ea typeface="Arial"/>
                <a:cs typeface="Arial"/>
              </a:defRPr>
            </a:pPr>
            <a:r>
              <a:rPr sz="2250" b="1">
                <a:solidFill>
                  <a:srgbClr val="007F7A"/>
                </a:solidFill>
                <a:latin typeface="Arial"/>
                <a:ea typeface="Arial"/>
                <a:cs typeface="Arial"/>
              </a:rPr>
              <a:t>03</a:t>
            </a:r>
          </a:p>
        </p:txBody>
      </p:sp>
      <p:sp>
        <p:nvSpPr>
          <p:cNvPr id="9" name="">
            <a:extLst xmlns:a="http://schemas.openxmlformats.org/drawingml/2006/main">
              <a:ext uri="{FF2B5EF4-FFF2-40B4-BE49-F238E27FC236}">
                <a16:creationId xmlns:a16="http://schemas.microsoft.com/office/drawing/2014/main" id="{ED30A48B-D768-4700-BD2A-48720F901C52}"/>
              </a:ext>
            </a:extLst>
          </p:cNvPr>
          <p:cNvSpPr>
            <a:spLocks xmlns:a="http://schemas.openxmlformats.org/drawingml/2006/main" noGrp="1"/>
          </p:cNvSpPr>
          <p:nvPr/>
        </p:nvSpPr>
        <p:spPr>
          <a:xfrm xmlns:a="http://schemas.openxmlformats.org/drawingml/2006/main">
            <a:off x="4591050" y="4514850"/>
            <a:ext cx="6762750" cy="1162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349"/>
                </a:solidFill>
                <a:latin typeface="Arial"/>
                <a:ea typeface="Arial"/>
                <a:cs typeface="Arial"/>
              </a:defRPr>
            </a:pPr>
            <a:r>
              <a:rPr sz="1950" b="0">
                <a:solidFill>
                  <a:srgbClr val="183349"/>
                </a:solidFill>
                <a:latin typeface="Arial"/>
                <a:ea typeface="Arial"/>
                <a:cs typeface="Arial"/>
              </a:rPr>
              <a:t>Continue through the exercise and verify the resulting receipt in Outbox.</a:t>
            </a:r>
          </a:p>
        </p:txBody>
      </p:sp>
      <p:sp>
        <p:nvSpPr>
          <p:cNvPr id="10" name="">
            <a:extLst xmlns:a="http://schemas.openxmlformats.org/drawingml/2006/main">
              <a:ext uri="{FF2B5EF4-FFF2-40B4-BE49-F238E27FC236}">
                <a16:creationId xmlns:a16="http://schemas.microsoft.com/office/drawing/2014/main" id="{6B0B4DE8-A957-4591-96A1-FEA72AC193E5}"/>
              </a:ext>
            </a:extLst>
          </p:cNvPr>
          <p:cNvSpPr>
            <a:spLocks xmlns:a="http://schemas.openxmlformats.org/drawingml/2006/main" noGrp="1"/>
          </p:cNvSpPr>
          <p:nvPr/>
        </p:nvSpPr>
        <p:spPr>
          <a:xfrm xmlns:a="http://schemas.openxmlformats.org/drawingml/2006/main">
            <a:off x="3905250" y="6057900"/>
            <a:ext cx="74771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97182"/>
                </a:solidFill>
                <a:latin typeface="Arial"/>
                <a:ea typeface="Arial"/>
                <a:cs typeface="Arial"/>
              </a:defRPr>
            </a:pPr>
            <a:r>
              <a:rPr sz="1350" b="0">
                <a:solidFill>
                  <a:srgbClr val="597182"/>
                </a:solidFill>
                <a:latin typeface="Arial"/>
                <a:ea typeface="Arial"/>
                <a:cs typeface="Arial"/>
              </a:rPr>
              <a:t>iOS native app · release 0.5 · synthetic training data</a:t>
            </a:r>
          </a:p>
        </p:txBody>
      </p:sp>
      <p:sp>
        <p:nvSpPr>
          <p:cNvPr id="11" name="">
            <a:extLst xmlns:a="http://schemas.openxmlformats.org/drawingml/2006/main">
              <a:ext uri="{FF2B5EF4-FFF2-40B4-BE49-F238E27FC236}">
                <a16:creationId xmlns:a16="http://schemas.microsoft.com/office/drawing/2014/main" id="{B47BA425-81F0-42E3-9031-00F3E15E1A7F}"/>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Mobile manual / 0.5</a:t>
            </a:r>
          </a:p>
        </p:txBody>
      </p:sp>
      <p:sp>
        <p:nvSpPr>
          <p:cNvPr id="12" name="">
            <a:extLst xmlns:a="http://schemas.openxmlformats.org/drawingml/2006/main">
              <a:ext uri="{FF2B5EF4-FFF2-40B4-BE49-F238E27FC236}">
                <a16:creationId xmlns:a16="http://schemas.microsoft.com/office/drawing/2014/main" id="{8B527141-4AD5-43A7-BB40-CF1A7375628F}"/>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50</a:t>
            </a:r>
          </a:p>
        </p:txBody>
      </p:sp>
    </p:spTree>
    <p:extLst>
      <p:ext uri="{BB962C8B-B14F-4D97-AF65-F5344CB8AC3E}">
        <p14:creationId xmlns:p14="http://schemas.microsoft.com/office/powerpoint/2010/main" val="1628307479"/>
      </p:ext>
    </p:extLst>
  </p:cSld>
</p:sld>
</file>

<file path=ppt/slides/slide5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9FB11AB8-7691-4C07-B5B7-2C0EAE82968D}"/>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Practice exercise: offline recovery</a:t>
            </a:r>
          </a:p>
        </p:txBody>
      </p:sp>
      <p:sp>
        <p:nvSpPr>
          <p:cNvPr id="2" name="">
            <a:extLst xmlns:a="http://schemas.openxmlformats.org/drawingml/2006/main">
              <a:ext uri="{FF2B5EF4-FFF2-40B4-BE49-F238E27FC236}">
                <a16:creationId xmlns:a16="http://schemas.microsoft.com/office/drawing/2014/main" id="{5F4718F0-C4CF-4B52-8716-2D5F8F64C5F4}"/>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007F7A"/>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8C23C707-E81E-4434-9404-445F6E7D8954}"/>
              </a:ext>
            </a:extLst>
          </p:cNvPr>
          <p:cNvSpPr>
            <a:spLocks xmlns:a="http://schemas.openxmlformats.org/drawingml/2006/main" noGrp="1"/>
          </p:cNvSpPr>
          <p:nvPr/>
        </p:nvSpPr>
        <p:spPr>
          <a:xfrm xmlns:a="http://schemas.openxmlformats.org/drawingml/2006/main">
            <a:off x="609600" y="1457325"/>
            <a:ext cx="109728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007F7A"/>
                </a:solidFill>
                <a:latin typeface="Arial"/>
                <a:ea typeface="Arial"/>
                <a:cs typeface="Arial"/>
              </a:defRPr>
            </a:pPr>
            <a:r>
              <a:rPr sz="1500" b="1">
                <a:solidFill>
                  <a:srgbClr val="007F7A"/>
                </a:solidFill>
                <a:latin typeface="Arial"/>
                <a:ea typeface="Arial"/>
                <a:cs typeface="Arial"/>
              </a:rPr>
              <a:t>Field with a reviewer</a:t>
            </a:r>
          </a:p>
        </p:txBody>
      </p:sp>
      <p:sp>
        <p:nvSpPr>
          <p:cNvPr id="4" name="">
            <a:extLst xmlns:a="http://schemas.openxmlformats.org/drawingml/2006/main">
              <a:ext uri="{FF2B5EF4-FFF2-40B4-BE49-F238E27FC236}">
                <a16:creationId xmlns:a16="http://schemas.microsoft.com/office/drawing/2014/main" id="{5D581390-CE92-4A48-ADB0-153D8C072701}"/>
              </a:ext>
            </a:extLst>
          </p:cNvPr>
          <p:cNvSpPr>
            <a:spLocks xmlns:a="http://schemas.openxmlformats.org/drawingml/2006/main" noGrp="1"/>
          </p:cNvSpPr>
          <p:nvPr/>
        </p:nvSpPr>
        <p:spPr>
          <a:xfrm xmlns:a="http://schemas.openxmlformats.org/drawingml/2006/main">
            <a:off x="609600" y="200977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007F7A"/>
                </a:solidFill>
                <a:latin typeface="Arial"/>
                <a:ea typeface="Arial"/>
                <a:cs typeface="Arial"/>
              </a:defRPr>
            </a:pPr>
            <a:r>
              <a:rPr sz="2400" b="1">
                <a:solidFill>
                  <a:srgbClr val="007F7A"/>
                </a:solidFill>
                <a:latin typeface="Arial"/>
                <a:ea typeface="Arial"/>
                <a:cs typeface="Arial"/>
              </a:rPr>
              <a:t>01</a:t>
            </a:r>
          </a:p>
        </p:txBody>
      </p:sp>
      <p:sp>
        <p:nvSpPr>
          <p:cNvPr id="5" name="">
            <a:extLst xmlns:a="http://schemas.openxmlformats.org/drawingml/2006/main">
              <a:ext uri="{FF2B5EF4-FFF2-40B4-BE49-F238E27FC236}">
                <a16:creationId xmlns:a16="http://schemas.microsoft.com/office/drawing/2014/main" id="{1AE8C6D3-4962-4650-A4E8-A306A34DA044}"/>
              </a:ext>
            </a:extLst>
          </p:cNvPr>
          <p:cNvSpPr>
            <a:spLocks xmlns:a="http://schemas.openxmlformats.org/drawingml/2006/main" noGrp="1"/>
          </p:cNvSpPr>
          <p:nvPr/>
        </p:nvSpPr>
        <p:spPr>
          <a:xfrm xmlns:a="http://schemas.openxmlformats.org/drawingml/2006/main">
            <a:off x="1409700" y="200977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Prepare online</a:t>
            </a:r>
          </a:p>
        </p:txBody>
      </p:sp>
      <p:sp>
        <p:nvSpPr>
          <p:cNvPr id="6" name="">
            <a:extLst xmlns:a="http://schemas.openxmlformats.org/drawingml/2006/main">
              <a:ext uri="{FF2B5EF4-FFF2-40B4-BE49-F238E27FC236}">
                <a16:creationId xmlns:a16="http://schemas.microsoft.com/office/drawing/2014/main" id="{4D9335A4-0503-4638-A920-969A5F3E94DE}"/>
              </a:ext>
            </a:extLst>
          </p:cNvPr>
          <p:cNvSpPr>
            <a:spLocks xmlns:a="http://schemas.openxmlformats.org/drawingml/2006/main" noGrp="1"/>
          </p:cNvSpPr>
          <p:nvPr/>
        </p:nvSpPr>
        <p:spPr>
          <a:xfrm xmlns:a="http://schemas.openxmlformats.org/drawingml/2006/main">
            <a:off x="1409700" y="240982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Refresh the field pack and select a training asset. Record the starting pending count.</a:t>
            </a:r>
          </a:p>
        </p:txBody>
      </p:sp>
      <p:sp>
        <p:nvSpPr>
          <p:cNvPr id="7" name="">
            <a:extLst xmlns:a="http://schemas.openxmlformats.org/drawingml/2006/main">
              <a:ext uri="{FF2B5EF4-FFF2-40B4-BE49-F238E27FC236}">
                <a16:creationId xmlns:a16="http://schemas.microsoft.com/office/drawing/2014/main" id="{D6BB0DFB-02B6-42D6-B138-D1A6A753D01E}"/>
              </a:ext>
            </a:extLst>
          </p:cNvPr>
          <p:cNvSpPr>
            <a:spLocks xmlns:a="http://schemas.openxmlformats.org/drawingml/2006/main" noGrp="1"/>
          </p:cNvSpPr>
          <p:nvPr/>
        </p:nvSpPr>
        <p:spPr>
          <a:xfrm xmlns:a="http://schemas.openxmlformats.org/drawingml/2006/main">
            <a:off x="609600" y="3143250"/>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007F7A"/>
                </a:solidFill>
                <a:latin typeface="Arial"/>
                <a:ea typeface="Arial"/>
                <a:cs typeface="Arial"/>
              </a:defRPr>
            </a:pPr>
            <a:r>
              <a:rPr sz="2400" b="1">
                <a:solidFill>
                  <a:srgbClr val="007F7A"/>
                </a:solidFill>
                <a:latin typeface="Arial"/>
                <a:ea typeface="Arial"/>
                <a:cs typeface="Arial"/>
              </a:rPr>
              <a:t>02</a:t>
            </a:r>
          </a:p>
        </p:txBody>
      </p:sp>
      <p:sp>
        <p:nvSpPr>
          <p:cNvPr id="8" name="">
            <a:extLst xmlns:a="http://schemas.openxmlformats.org/drawingml/2006/main">
              <a:ext uri="{FF2B5EF4-FFF2-40B4-BE49-F238E27FC236}">
                <a16:creationId xmlns:a16="http://schemas.microsoft.com/office/drawing/2014/main" id="{07372CEB-FA96-475D-B00F-F5B6855567DA}"/>
              </a:ext>
            </a:extLst>
          </p:cNvPr>
          <p:cNvSpPr>
            <a:spLocks xmlns:a="http://schemas.openxmlformats.org/drawingml/2006/main" noGrp="1"/>
          </p:cNvSpPr>
          <p:nvPr/>
        </p:nvSpPr>
        <p:spPr>
          <a:xfrm xmlns:a="http://schemas.openxmlformats.org/drawingml/2006/main">
            <a:off x="1409700" y="3143250"/>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Capture without network access</a:t>
            </a:r>
          </a:p>
        </p:txBody>
      </p:sp>
      <p:sp>
        <p:nvSpPr>
          <p:cNvPr id="9" name="">
            <a:extLst xmlns:a="http://schemas.openxmlformats.org/drawingml/2006/main">
              <a:ext uri="{FF2B5EF4-FFF2-40B4-BE49-F238E27FC236}">
                <a16:creationId xmlns:a16="http://schemas.microsoft.com/office/drawing/2014/main" id="{73883C0D-67F4-4B6A-B850-FF5A48ACE30C}"/>
              </a:ext>
            </a:extLst>
          </p:cNvPr>
          <p:cNvSpPr>
            <a:spLocks xmlns:a="http://schemas.openxmlformats.org/drawingml/2006/main" noGrp="1"/>
          </p:cNvSpPr>
          <p:nvPr/>
        </p:nvSpPr>
        <p:spPr>
          <a:xfrm xmlns:a="http://schemas.openxmlformats.org/drawingml/2006/main">
            <a:off x="1409700" y="3543300"/>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Create a TRAINING ONLY inspection. Reopen Outbox and confirm it remains locally available.</a:t>
            </a:r>
          </a:p>
        </p:txBody>
      </p:sp>
      <p:sp>
        <p:nvSpPr>
          <p:cNvPr id="10" name="">
            <a:extLst xmlns:a="http://schemas.openxmlformats.org/drawingml/2006/main">
              <a:ext uri="{FF2B5EF4-FFF2-40B4-BE49-F238E27FC236}">
                <a16:creationId xmlns:a16="http://schemas.microsoft.com/office/drawing/2014/main" id="{D12815A1-277F-4257-A5B6-BE094138AC91}"/>
              </a:ext>
            </a:extLst>
          </p:cNvPr>
          <p:cNvSpPr>
            <a:spLocks xmlns:a="http://schemas.openxmlformats.org/drawingml/2006/main" noGrp="1"/>
          </p:cNvSpPr>
          <p:nvPr/>
        </p:nvSpPr>
        <p:spPr>
          <a:xfrm xmlns:a="http://schemas.openxmlformats.org/drawingml/2006/main">
            <a:off x="609600" y="427672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007F7A"/>
                </a:solidFill>
                <a:latin typeface="Arial"/>
                <a:ea typeface="Arial"/>
                <a:cs typeface="Arial"/>
              </a:defRPr>
            </a:pPr>
            <a:r>
              <a:rPr sz="2400" b="1">
                <a:solidFill>
                  <a:srgbClr val="007F7A"/>
                </a:solidFill>
                <a:latin typeface="Arial"/>
                <a:ea typeface="Arial"/>
                <a:cs typeface="Arial"/>
              </a:rPr>
              <a:t>03</a:t>
            </a:r>
          </a:p>
        </p:txBody>
      </p:sp>
      <p:sp>
        <p:nvSpPr>
          <p:cNvPr id="11" name="">
            <a:extLst xmlns:a="http://schemas.openxmlformats.org/drawingml/2006/main">
              <a:ext uri="{FF2B5EF4-FFF2-40B4-BE49-F238E27FC236}">
                <a16:creationId xmlns:a16="http://schemas.microsoft.com/office/drawing/2014/main" id="{3B8EE283-182D-4175-ADDE-B0795E0CCD96}"/>
              </a:ext>
            </a:extLst>
          </p:cNvPr>
          <p:cNvSpPr>
            <a:spLocks xmlns:a="http://schemas.openxmlformats.org/drawingml/2006/main" noGrp="1"/>
          </p:cNvSpPr>
          <p:nvPr/>
        </p:nvSpPr>
        <p:spPr>
          <a:xfrm xmlns:a="http://schemas.openxmlformats.org/drawingml/2006/main">
            <a:off x="1409700" y="427672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Reconnect and reconcile</a:t>
            </a:r>
          </a:p>
        </p:txBody>
      </p:sp>
      <p:sp>
        <p:nvSpPr>
          <p:cNvPr id="12" name="">
            <a:extLst xmlns:a="http://schemas.openxmlformats.org/drawingml/2006/main">
              <a:ext uri="{FF2B5EF4-FFF2-40B4-BE49-F238E27FC236}">
                <a16:creationId xmlns:a16="http://schemas.microsoft.com/office/drawing/2014/main" id="{7761F90F-EE6C-4852-BBD2-EA7CAAE4C2C6}"/>
              </a:ext>
            </a:extLst>
          </p:cNvPr>
          <p:cNvSpPr>
            <a:spLocks xmlns:a="http://schemas.openxmlformats.org/drawingml/2006/main" noGrp="1"/>
          </p:cNvSpPr>
          <p:nvPr/>
        </p:nvSpPr>
        <p:spPr>
          <a:xfrm xmlns:a="http://schemas.openxmlformats.org/drawingml/2006/main">
            <a:off x="1409700" y="467677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Restore connectivity, sync once and inspect the receipt. Refresh the web history and confirm a single accepted record.</a:t>
            </a:r>
          </a:p>
        </p:txBody>
      </p:sp>
      <p:sp>
        <p:nvSpPr>
          <p:cNvPr id="13" name="">
            <a:extLst xmlns:a="http://schemas.openxmlformats.org/drawingml/2006/main">
              <a:ext uri="{FF2B5EF4-FFF2-40B4-BE49-F238E27FC236}">
                <a16:creationId xmlns:a16="http://schemas.microsoft.com/office/drawing/2014/main" id="{7C98ED12-8BDF-41EA-8215-489A3FA889A0}"/>
              </a:ext>
            </a:extLst>
          </p:cNvPr>
          <p:cNvSpPr>
            <a:spLocks xmlns:a="http://schemas.openxmlformats.org/drawingml/2006/main" noGrp="1"/>
          </p:cNvSpPr>
          <p:nvPr/>
        </p:nvSpPr>
        <p:spPr>
          <a:xfrm xmlns:a="http://schemas.openxmlformats.org/drawingml/2006/main">
            <a:off x="609600" y="5581650"/>
            <a:ext cx="10972800" cy="19050"/>
          </a:xfrm>
          <a:prstGeom xmlns:a="http://schemas.openxmlformats.org/drawingml/2006/main" prst="rect">
            <a:avLst/>
          </a:prstGeom>
          <a:solidFill xmlns:a="http://schemas.openxmlformats.org/drawingml/2006/main">
            <a:srgbClr val="D6E2E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DA49C4EE-3272-4AA4-8327-E7E6BECCF0C0}"/>
              </a:ext>
            </a:extLst>
          </p:cNvPr>
          <p:cNvSpPr>
            <a:spLocks xmlns:a="http://schemas.openxmlformats.org/drawingml/2006/main" noGrp="1"/>
          </p:cNvSpPr>
          <p:nvPr/>
        </p:nvSpPr>
        <p:spPr>
          <a:xfrm xmlns:a="http://schemas.openxmlformats.org/drawingml/2006/main">
            <a:off x="609600" y="5753100"/>
            <a:ext cx="109061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007F7A"/>
                </a:solidFill>
                <a:latin typeface="Arial"/>
                <a:ea typeface="Arial"/>
                <a:cs typeface="Arial"/>
              </a:defRPr>
            </a:pPr>
            <a:r>
              <a:rPr sz="1725" b="1">
                <a:solidFill>
                  <a:srgbClr val="007F7A"/>
                </a:solidFill>
                <a:latin typeface="Arial"/>
                <a:ea typeface="Arial"/>
                <a:cs typeface="Arial"/>
              </a:rPr>
              <a:t>Pass: evidence survives the offline period and appears once after acceptance.</a:t>
            </a:r>
          </a:p>
        </p:txBody>
      </p:sp>
      <p:sp>
        <p:nvSpPr>
          <p:cNvPr id="15" name="">
            <a:extLst xmlns:a="http://schemas.openxmlformats.org/drawingml/2006/main">
              <a:ext uri="{FF2B5EF4-FFF2-40B4-BE49-F238E27FC236}">
                <a16:creationId xmlns:a16="http://schemas.microsoft.com/office/drawing/2014/main" id="{367A5EE0-11CF-47EC-AFB1-078965AC57F1}"/>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Mobile manual / 0.5</a:t>
            </a:r>
          </a:p>
        </p:txBody>
      </p:sp>
      <p:sp>
        <p:nvSpPr>
          <p:cNvPr id="16" name="">
            <a:extLst xmlns:a="http://schemas.openxmlformats.org/drawingml/2006/main">
              <a:ext uri="{FF2B5EF4-FFF2-40B4-BE49-F238E27FC236}">
                <a16:creationId xmlns:a16="http://schemas.microsoft.com/office/drawing/2014/main" id="{C8973664-4AEA-4F58-B18F-934BC2BC98CD}"/>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51</a:t>
            </a:r>
          </a:p>
        </p:txBody>
      </p:sp>
    </p:spTree>
    <p:extLst>
      <p:ext uri="{BB962C8B-B14F-4D97-AF65-F5344CB8AC3E}">
        <p14:creationId xmlns:p14="http://schemas.microsoft.com/office/powerpoint/2010/main" val="753086308"/>
      </p:ext>
    </p:extLst>
  </p:cSld>
</p:sld>
</file>

<file path=ppt/slides/slide5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5CAD95C9-03B4-4884-A98D-85F2320509C8}"/>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Checking the recovery exercise</a:t>
            </a:r>
          </a:p>
        </p:txBody>
      </p:sp>
      <p:sp>
        <p:nvSpPr>
          <p:cNvPr id="2" name="">
            <a:extLst xmlns:a="http://schemas.openxmlformats.org/drawingml/2006/main">
              <a:ext uri="{FF2B5EF4-FFF2-40B4-BE49-F238E27FC236}">
                <a16:creationId xmlns:a16="http://schemas.microsoft.com/office/drawing/2014/main" id="{4CCB9C39-2FDA-4AAD-8E59-FFB7286395CF}"/>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007F7A"/>
          </a:solidFill>
          <a:ln xmlns:a="http://schemas.openxmlformats.org/drawingml/2006/main" w="0">
            <a:noFill/>
          </a:ln>
        </p:spPr>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c56b42268b004a23"/>
          <a:stretch xmlns:a="http://schemas.openxmlformats.org/drawingml/2006/main"/>
        </p:blipFill>
        <p:spPr>
          <a:xfrm xmlns:a="http://schemas.openxmlformats.org/drawingml/2006/main">
            <a:off x="873071" y="1495425"/>
            <a:ext cx="2387708" cy="48577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F9D7097-56AC-4652-A0BD-2A24E7F47AE4}"/>
              </a:ext>
            </a:extLst>
          </p:cNvPr>
          <p:cNvSpPr>
            <a:spLocks xmlns:a="http://schemas.openxmlformats.org/drawingml/2006/main" noGrp="1"/>
          </p:cNvSpPr>
          <p:nvPr/>
        </p:nvSpPr>
        <p:spPr>
          <a:xfrm xmlns:a="http://schemas.openxmlformats.org/drawingml/2006/main">
            <a:off x="3905250" y="1800225"/>
            <a:ext cx="6096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007F7A"/>
                </a:solidFill>
                <a:latin typeface="Arial"/>
                <a:ea typeface="Arial"/>
                <a:cs typeface="Arial"/>
              </a:defRPr>
            </a:pPr>
            <a:r>
              <a:rPr sz="2250" b="1">
                <a:solidFill>
                  <a:srgbClr val="007F7A"/>
                </a:solidFill>
                <a:latin typeface="Arial"/>
                <a:ea typeface="Arial"/>
                <a:cs typeface="Arial"/>
              </a:rPr>
              <a:t>01</a:t>
            </a:r>
          </a:p>
        </p:txBody>
      </p:sp>
      <p:sp>
        <p:nvSpPr>
          <p:cNvPr id="5" name="">
            <a:extLst xmlns:a="http://schemas.openxmlformats.org/drawingml/2006/main">
              <a:ext uri="{FF2B5EF4-FFF2-40B4-BE49-F238E27FC236}">
                <a16:creationId xmlns:a16="http://schemas.microsoft.com/office/drawing/2014/main" id="{28B038F8-DC74-4FA2-8C7F-1339FB6E65CB}"/>
              </a:ext>
            </a:extLst>
          </p:cNvPr>
          <p:cNvSpPr>
            <a:spLocks xmlns:a="http://schemas.openxmlformats.org/drawingml/2006/main" noGrp="1"/>
          </p:cNvSpPr>
          <p:nvPr/>
        </p:nvSpPr>
        <p:spPr>
          <a:xfrm xmlns:a="http://schemas.openxmlformats.org/drawingml/2006/main">
            <a:off x="4591050" y="1790700"/>
            <a:ext cx="6762750" cy="1162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349"/>
                </a:solidFill>
                <a:latin typeface="Arial"/>
                <a:ea typeface="Arial"/>
                <a:cs typeface="Arial"/>
              </a:defRPr>
            </a:pPr>
            <a:r>
              <a:rPr sz="1950" b="0">
                <a:solidFill>
                  <a:srgbClr val="183349"/>
                </a:solidFill>
                <a:latin typeface="Arial"/>
                <a:ea typeface="Arial"/>
                <a:cs typeface="Arial"/>
              </a:rPr>
              <a:t>A queued record is visible under Pending before sync.</a:t>
            </a:r>
          </a:p>
        </p:txBody>
      </p:sp>
      <p:sp>
        <p:nvSpPr>
          <p:cNvPr id="6" name="">
            <a:extLst xmlns:a="http://schemas.openxmlformats.org/drawingml/2006/main">
              <a:ext uri="{FF2B5EF4-FFF2-40B4-BE49-F238E27FC236}">
                <a16:creationId xmlns:a16="http://schemas.microsoft.com/office/drawing/2014/main" id="{A3EADE3B-3439-40FE-9E3A-9709ABA12A57}"/>
              </a:ext>
            </a:extLst>
          </p:cNvPr>
          <p:cNvSpPr>
            <a:spLocks xmlns:a="http://schemas.openxmlformats.org/drawingml/2006/main" noGrp="1"/>
          </p:cNvSpPr>
          <p:nvPr/>
        </p:nvSpPr>
        <p:spPr>
          <a:xfrm xmlns:a="http://schemas.openxmlformats.org/drawingml/2006/main">
            <a:off x="3905250" y="3162300"/>
            <a:ext cx="6096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007F7A"/>
                </a:solidFill>
                <a:latin typeface="Arial"/>
                <a:ea typeface="Arial"/>
                <a:cs typeface="Arial"/>
              </a:defRPr>
            </a:pPr>
            <a:r>
              <a:rPr sz="2250" b="1">
                <a:solidFill>
                  <a:srgbClr val="007F7A"/>
                </a:solidFill>
                <a:latin typeface="Arial"/>
                <a:ea typeface="Arial"/>
                <a:cs typeface="Arial"/>
              </a:rPr>
              <a:t>02</a:t>
            </a:r>
          </a:p>
        </p:txBody>
      </p:sp>
      <p:sp>
        <p:nvSpPr>
          <p:cNvPr id="7" name="">
            <a:extLst xmlns:a="http://schemas.openxmlformats.org/drawingml/2006/main">
              <a:ext uri="{FF2B5EF4-FFF2-40B4-BE49-F238E27FC236}">
                <a16:creationId xmlns:a16="http://schemas.microsoft.com/office/drawing/2014/main" id="{EF73315D-B95D-4C4C-A872-2C0EDEE889A0}"/>
              </a:ext>
            </a:extLst>
          </p:cNvPr>
          <p:cNvSpPr>
            <a:spLocks xmlns:a="http://schemas.openxmlformats.org/drawingml/2006/main" noGrp="1"/>
          </p:cNvSpPr>
          <p:nvPr/>
        </p:nvSpPr>
        <p:spPr>
          <a:xfrm xmlns:a="http://schemas.openxmlformats.org/drawingml/2006/main">
            <a:off x="4591050" y="3152775"/>
            <a:ext cx="6762750" cy="1162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349"/>
                </a:solidFill>
                <a:latin typeface="Arial"/>
                <a:ea typeface="Arial"/>
                <a:cs typeface="Arial"/>
              </a:defRPr>
            </a:pPr>
            <a:r>
              <a:rPr sz="1950" b="0">
                <a:solidFill>
                  <a:srgbClr val="183349"/>
                </a:solidFill>
                <a:latin typeface="Arial"/>
                <a:ea typeface="Arial"/>
                <a:cs typeface="Arial"/>
              </a:rPr>
              <a:t>Reconnect, select Sync queued work and verify the record moves to Server receipts.</a:t>
            </a:r>
          </a:p>
        </p:txBody>
      </p:sp>
      <p:sp>
        <p:nvSpPr>
          <p:cNvPr id="8" name="">
            <a:extLst xmlns:a="http://schemas.openxmlformats.org/drawingml/2006/main">
              <a:ext uri="{FF2B5EF4-FFF2-40B4-BE49-F238E27FC236}">
                <a16:creationId xmlns:a16="http://schemas.microsoft.com/office/drawing/2014/main" id="{2766FB3D-8256-4EA6-AE1E-19A1B9CB0722}"/>
              </a:ext>
            </a:extLst>
          </p:cNvPr>
          <p:cNvSpPr>
            <a:spLocks xmlns:a="http://schemas.openxmlformats.org/drawingml/2006/main" noGrp="1"/>
          </p:cNvSpPr>
          <p:nvPr/>
        </p:nvSpPr>
        <p:spPr>
          <a:xfrm xmlns:a="http://schemas.openxmlformats.org/drawingml/2006/main">
            <a:off x="3905250" y="4524375"/>
            <a:ext cx="6096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007F7A"/>
                </a:solidFill>
                <a:latin typeface="Arial"/>
                <a:ea typeface="Arial"/>
                <a:cs typeface="Arial"/>
              </a:defRPr>
            </a:pPr>
            <a:r>
              <a:rPr sz="2250" b="1">
                <a:solidFill>
                  <a:srgbClr val="007F7A"/>
                </a:solidFill>
                <a:latin typeface="Arial"/>
                <a:ea typeface="Arial"/>
                <a:cs typeface="Arial"/>
              </a:rPr>
              <a:t>03</a:t>
            </a:r>
          </a:p>
        </p:txBody>
      </p:sp>
      <p:sp>
        <p:nvSpPr>
          <p:cNvPr id="9" name="">
            <a:extLst xmlns:a="http://schemas.openxmlformats.org/drawingml/2006/main">
              <a:ext uri="{FF2B5EF4-FFF2-40B4-BE49-F238E27FC236}">
                <a16:creationId xmlns:a16="http://schemas.microsoft.com/office/drawing/2014/main" id="{4F141C39-7487-4BB8-A1E3-1321A5FC8844}"/>
              </a:ext>
            </a:extLst>
          </p:cNvPr>
          <p:cNvSpPr>
            <a:spLocks xmlns:a="http://schemas.openxmlformats.org/drawingml/2006/main" noGrp="1"/>
          </p:cNvSpPr>
          <p:nvPr/>
        </p:nvSpPr>
        <p:spPr>
          <a:xfrm xmlns:a="http://schemas.openxmlformats.org/drawingml/2006/main">
            <a:off x="4591050" y="4514850"/>
            <a:ext cx="6762750" cy="1162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349"/>
                </a:solidFill>
                <a:latin typeface="Arial"/>
                <a:ea typeface="Arial"/>
                <a:cs typeface="Arial"/>
              </a:defRPr>
            </a:pPr>
            <a:r>
              <a:rPr sz="1950" b="0">
                <a:solidFill>
                  <a:srgbClr val="183349"/>
                </a:solidFill>
                <a:latin typeface="Arial"/>
                <a:ea typeface="Arial"/>
                <a:cs typeface="Arial"/>
              </a:rPr>
              <a:t>This screenshot documents the pending stage. The accepted example appears in the Outbox procedure.</a:t>
            </a:r>
          </a:p>
        </p:txBody>
      </p:sp>
      <p:sp>
        <p:nvSpPr>
          <p:cNvPr id="10" name="">
            <a:extLst xmlns:a="http://schemas.openxmlformats.org/drawingml/2006/main">
              <a:ext uri="{FF2B5EF4-FFF2-40B4-BE49-F238E27FC236}">
                <a16:creationId xmlns:a16="http://schemas.microsoft.com/office/drawing/2014/main" id="{BDDC6BCC-C867-4171-92D8-54EB1AE08593}"/>
              </a:ext>
            </a:extLst>
          </p:cNvPr>
          <p:cNvSpPr>
            <a:spLocks xmlns:a="http://schemas.openxmlformats.org/drawingml/2006/main" noGrp="1"/>
          </p:cNvSpPr>
          <p:nvPr/>
        </p:nvSpPr>
        <p:spPr>
          <a:xfrm xmlns:a="http://schemas.openxmlformats.org/drawingml/2006/main">
            <a:off x="3905250" y="6057900"/>
            <a:ext cx="74771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97182"/>
                </a:solidFill>
                <a:latin typeface="Arial"/>
                <a:ea typeface="Arial"/>
                <a:cs typeface="Arial"/>
              </a:defRPr>
            </a:pPr>
            <a:r>
              <a:rPr sz="1350" b="0">
                <a:solidFill>
                  <a:srgbClr val="597182"/>
                </a:solidFill>
                <a:latin typeface="Arial"/>
                <a:ea typeface="Arial"/>
                <a:cs typeface="Arial"/>
              </a:rPr>
              <a:t>iOS native app · release 0.5 · synthetic training data</a:t>
            </a:r>
          </a:p>
        </p:txBody>
      </p:sp>
      <p:sp>
        <p:nvSpPr>
          <p:cNvPr id="11" name="">
            <a:extLst xmlns:a="http://schemas.openxmlformats.org/drawingml/2006/main">
              <a:ext uri="{FF2B5EF4-FFF2-40B4-BE49-F238E27FC236}">
                <a16:creationId xmlns:a16="http://schemas.microsoft.com/office/drawing/2014/main" id="{06434C24-4761-4D92-AC6F-8826E56EED1A}"/>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Mobile manual / 0.5</a:t>
            </a:r>
          </a:p>
        </p:txBody>
      </p:sp>
      <p:sp>
        <p:nvSpPr>
          <p:cNvPr id="12" name="">
            <a:extLst xmlns:a="http://schemas.openxmlformats.org/drawingml/2006/main">
              <a:ext uri="{FF2B5EF4-FFF2-40B4-BE49-F238E27FC236}">
                <a16:creationId xmlns:a16="http://schemas.microsoft.com/office/drawing/2014/main" id="{E6BFF01F-AD28-4080-A47E-E60DFCB13530}"/>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52</a:t>
            </a:r>
          </a:p>
        </p:txBody>
      </p:sp>
    </p:spTree>
    <p:extLst>
      <p:ext uri="{BB962C8B-B14F-4D97-AF65-F5344CB8AC3E}">
        <p14:creationId xmlns:p14="http://schemas.microsoft.com/office/powerpoint/2010/main" val="826143481"/>
      </p:ext>
    </p:extLst>
  </p:cSld>
</p:sld>
</file>

<file path=ppt/slides/slide5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9B95EB6C-891F-45BB-B182-0FD2F66FC94E}"/>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Shift handover checklist</a:t>
            </a:r>
          </a:p>
        </p:txBody>
      </p:sp>
      <p:sp>
        <p:nvSpPr>
          <p:cNvPr id="2" name="">
            <a:extLst xmlns:a="http://schemas.openxmlformats.org/drawingml/2006/main">
              <a:ext uri="{FF2B5EF4-FFF2-40B4-BE49-F238E27FC236}">
                <a16:creationId xmlns:a16="http://schemas.microsoft.com/office/drawing/2014/main" id="{AA172F93-CECB-4E8D-879E-CFE947625BF2}"/>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007F7A"/>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DDF02836-4F2E-4FD3-BAEF-3BBB9C4DC50B}"/>
              </a:ext>
            </a:extLst>
          </p:cNvPr>
          <p:cNvSpPr>
            <a:spLocks xmlns:a="http://schemas.openxmlformats.org/drawingml/2006/main" noGrp="1"/>
          </p:cNvSpPr>
          <p:nvPr/>
        </p:nvSpPr>
        <p:spPr>
          <a:xfrm xmlns:a="http://schemas.openxmlformats.org/drawingml/2006/main">
            <a:off x="609600" y="1457325"/>
            <a:ext cx="109728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007F7A"/>
                </a:solidFill>
                <a:latin typeface="Arial"/>
                <a:ea typeface="Arial"/>
                <a:cs typeface="Arial"/>
              </a:defRPr>
            </a:pPr>
            <a:r>
              <a:rPr sz="1500" b="1">
                <a:solidFill>
                  <a:srgbClr val="007F7A"/>
                </a:solidFill>
                <a:latin typeface="Arial"/>
                <a:ea typeface="Arial"/>
                <a:cs typeface="Arial"/>
              </a:rPr>
              <a:t>Field and work owner</a:t>
            </a:r>
          </a:p>
        </p:txBody>
      </p:sp>
      <p:sp>
        <p:nvSpPr>
          <p:cNvPr id="4" name="">
            <a:extLst xmlns:a="http://schemas.openxmlformats.org/drawingml/2006/main">
              <a:ext uri="{FF2B5EF4-FFF2-40B4-BE49-F238E27FC236}">
                <a16:creationId xmlns:a16="http://schemas.microsoft.com/office/drawing/2014/main" id="{A6C1661A-9E8E-443D-9712-077AA0C25F6D}"/>
              </a:ext>
            </a:extLst>
          </p:cNvPr>
          <p:cNvSpPr>
            <a:spLocks xmlns:a="http://schemas.openxmlformats.org/drawingml/2006/main" noGrp="1"/>
          </p:cNvSpPr>
          <p:nvPr/>
        </p:nvSpPr>
        <p:spPr>
          <a:xfrm xmlns:a="http://schemas.openxmlformats.org/drawingml/2006/main">
            <a:off x="609600" y="200977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007F7A"/>
                </a:solidFill>
                <a:latin typeface="Arial"/>
                <a:ea typeface="Arial"/>
                <a:cs typeface="Arial"/>
              </a:defRPr>
            </a:pPr>
            <a:r>
              <a:rPr sz="2400" b="1">
                <a:solidFill>
                  <a:srgbClr val="007F7A"/>
                </a:solidFill>
                <a:latin typeface="Arial"/>
                <a:ea typeface="Arial"/>
                <a:cs typeface="Arial"/>
              </a:rPr>
              <a:t>01</a:t>
            </a:r>
          </a:p>
        </p:txBody>
      </p:sp>
      <p:sp>
        <p:nvSpPr>
          <p:cNvPr id="5" name="">
            <a:extLst xmlns:a="http://schemas.openxmlformats.org/drawingml/2006/main">
              <a:ext uri="{FF2B5EF4-FFF2-40B4-BE49-F238E27FC236}">
                <a16:creationId xmlns:a16="http://schemas.microsoft.com/office/drawing/2014/main" id="{D1E5C92B-D92B-4252-8B72-A8A977178A38}"/>
              </a:ext>
            </a:extLst>
          </p:cNvPr>
          <p:cNvSpPr>
            <a:spLocks xmlns:a="http://schemas.openxmlformats.org/drawingml/2006/main" noGrp="1"/>
          </p:cNvSpPr>
          <p:nvPr/>
        </p:nvSpPr>
        <p:spPr>
          <a:xfrm xmlns:a="http://schemas.openxmlformats.org/drawingml/2006/main">
            <a:off x="1409700" y="200977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Evidence complete</a:t>
            </a:r>
          </a:p>
        </p:txBody>
      </p:sp>
      <p:sp>
        <p:nvSpPr>
          <p:cNvPr id="6" name="">
            <a:extLst xmlns:a="http://schemas.openxmlformats.org/drawingml/2006/main">
              <a:ext uri="{FF2B5EF4-FFF2-40B4-BE49-F238E27FC236}">
                <a16:creationId xmlns:a16="http://schemas.microsoft.com/office/drawing/2014/main" id="{3A8D6ED0-05A5-4B87-82EA-0D88B4770661}"/>
              </a:ext>
            </a:extLst>
          </p:cNvPr>
          <p:cNvSpPr>
            <a:spLocks xmlns:a="http://schemas.openxmlformats.org/drawingml/2006/main" noGrp="1"/>
          </p:cNvSpPr>
          <p:nvPr/>
        </p:nvSpPr>
        <p:spPr>
          <a:xfrm xmlns:a="http://schemas.openxmlformats.org/drawingml/2006/main">
            <a:off x="1409700" y="240982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Review work ID, asset ID, completed checks, observed findings, reading units and relevant attachments.</a:t>
            </a:r>
          </a:p>
        </p:txBody>
      </p:sp>
      <p:sp>
        <p:nvSpPr>
          <p:cNvPr id="7" name="">
            <a:extLst xmlns:a="http://schemas.openxmlformats.org/drawingml/2006/main">
              <a:ext uri="{FF2B5EF4-FFF2-40B4-BE49-F238E27FC236}">
                <a16:creationId xmlns:a16="http://schemas.microsoft.com/office/drawing/2014/main" id="{1D91ED4A-4DE1-49C0-85E7-1DA26E0AF39D}"/>
              </a:ext>
            </a:extLst>
          </p:cNvPr>
          <p:cNvSpPr>
            <a:spLocks xmlns:a="http://schemas.openxmlformats.org/drawingml/2006/main" noGrp="1"/>
          </p:cNvSpPr>
          <p:nvPr/>
        </p:nvSpPr>
        <p:spPr>
          <a:xfrm xmlns:a="http://schemas.openxmlformats.org/drawingml/2006/main">
            <a:off x="609600" y="3143250"/>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007F7A"/>
                </a:solidFill>
                <a:latin typeface="Arial"/>
                <a:ea typeface="Arial"/>
                <a:cs typeface="Arial"/>
              </a:defRPr>
            </a:pPr>
            <a:r>
              <a:rPr sz="2400" b="1">
                <a:solidFill>
                  <a:srgbClr val="007F7A"/>
                </a:solidFill>
                <a:latin typeface="Arial"/>
                <a:ea typeface="Arial"/>
                <a:cs typeface="Arial"/>
              </a:rPr>
              <a:t>02</a:t>
            </a:r>
          </a:p>
        </p:txBody>
      </p:sp>
      <p:sp>
        <p:nvSpPr>
          <p:cNvPr id="8" name="">
            <a:extLst xmlns:a="http://schemas.openxmlformats.org/drawingml/2006/main">
              <a:ext uri="{FF2B5EF4-FFF2-40B4-BE49-F238E27FC236}">
                <a16:creationId xmlns:a16="http://schemas.microsoft.com/office/drawing/2014/main" id="{B284A221-ED5A-4055-AD19-152DB8C832B0}"/>
              </a:ext>
            </a:extLst>
          </p:cNvPr>
          <p:cNvSpPr>
            <a:spLocks xmlns:a="http://schemas.openxmlformats.org/drawingml/2006/main" noGrp="1"/>
          </p:cNvSpPr>
          <p:nvPr/>
        </p:nvSpPr>
        <p:spPr>
          <a:xfrm xmlns:a="http://schemas.openxmlformats.org/drawingml/2006/main">
            <a:off x="1409700" y="3143250"/>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Server state confirmed</a:t>
            </a:r>
          </a:p>
        </p:txBody>
      </p:sp>
      <p:sp>
        <p:nvSpPr>
          <p:cNvPr id="9" name="">
            <a:extLst xmlns:a="http://schemas.openxmlformats.org/drawingml/2006/main">
              <a:ext uri="{FF2B5EF4-FFF2-40B4-BE49-F238E27FC236}">
                <a16:creationId xmlns:a16="http://schemas.microsoft.com/office/drawing/2014/main" id="{AE522CC2-E8F3-4CCB-BC4C-80E61E59EB04}"/>
              </a:ext>
            </a:extLst>
          </p:cNvPr>
          <p:cNvSpPr>
            <a:spLocks xmlns:a="http://schemas.openxmlformats.org/drawingml/2006/main" noGrp="1"/>
          </p:cNvSpPr>
          <p:nvPr/>
        </p:nvSpPr>
        <p:spPr>
          <a:xfrm xmlns:a="http://schemas.openxmlformats.org/drawingml/2006/main">
            <a:off x="1409700" y="3543300"/>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Confirm accepted receipts and authoritative work status. Record any unresolved queue item and its owner.</a:t>
            </a:r>
          </a:p>
        </p:txBody>
      </p:sp>
      <p:sp>
        <p:nvSpPr>
          <p:cNvPr id="10" name="">
            <a:extLst xmlns:a="http://schemas.openxmlformats.org/drawingml/2006/main">
              <a:ext uri="{FF2B5EF4-FFF2-40B4-BE49-F238E27FC236}">
                <a16:creationId xmlns:a16="http://schemas.microsoft.com/office/drawing/2014/main" id="{2F6BD903-834B-4A0B-A83C-80F84E3D554C}"/>
              </a:ext>
            </a:extLst>
          </p:cNvPr>
          <p:cNvSpPr>
            <a:spLocks xmlns:a="http://schemas.openxmlformats.org/drawingml/2006/main" noGrp="1"/>
          </p:cNvSpPr>
          <p:nvPr/>
        </p:nvSpPr>
        <p:spPr>
          <a:xfrm xmlns:a="http://schemas.openxmlformats.org/drawingml/2006/main">
            <a:off x="609600" y="4276725"/>
            <a:ext cx="5715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00" b="1">
                <a:solidFill>
                  <a:srgbClr val="007F7A"/>
                </a:solidFill>
                <a:latin typeface="Arial"/>
                <a:ea typeface="Arial"/>
                <a:cs typeface="Arial"/>
              </a:defRPr>
            </a:pPr>
            <a:r>
              <a:rPr sz="2400" b="1">
                <a:solidFill>
                  <a:srgbClr val="007F7A"/>
                </a:solidFill>
                <a:latin typeface="Arial"/>
                <a:ea typeface="Arial"/>
                <a:cs typeface="Arial"/>
              </a:rPr>
              <a:t>03</a:t>
            </a:r>
          </a:p>
        </p:txBody>
      </p:sp>
      <p:sp>
        <p:nvSpPr>
          <p:cNvPr id="11" name="">
            <a:extLst xmlns:a="http://schemas.openxmlformats.org/drawingml/2006/main">
              <a:ext uri="{FF2B5EF4-FFF2-40B4-BE49-F238E27FC236}">
                <a16:creationId xmlns:a16="http://schemas.microsoft.com/office/drawing/2014/main" id="{FA9C096E-70B1-4FAD-AAEC-3B3413AB640A}"/>
              </a:ext>
            </a:extLst>
          </p:cNvPr>
          <p:cNvSpPr>
            <a:spLocks xmlns:a="http://schemas.openxmlformats.org/drawingml/2006/main" noGrp="1"/>
          </p:cNvSpPr>
          <p:nvPr/>
        </p:nvSpPr>
        <p:spPr>
          <a:xfrm xmlns:a="http://schemas.openxmlformats.org/drawingml/2006/main">
            <a:off x="1409700" y="4276725"/>
            <a:ext cx="9858375"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83349"/>
                </a:solidFill>
                <a:latin typeface="Arial"/>
                <a:ea typeface="Arial"/>
                <a:cs typeface="Arial"/>
              </a:defRPr>
            </a:pPr>
            <a:r>
              <a:rPr sz="2025" b="1">
                <a:solidFill>
                  <a:srgbClr val="183349"/>
                </a:solidFill>
                <a:latin typeface="Arial"/>
                <a:ea typeface="Arial"/>
                <a:cs typeface="Arial"/>
              </a:rPr>
              <a:t>Next action assigned</a:t>
            </a:r>
          </a:p>
        </p:txBody>
      </p:sp>
      <p:sp>
        <p:nvSpPr>
          <p:cNvPr id="12" name="">
            <a:extLst xmlns:a="http://schemas.openxmlformats.org/drawingml/2006/main">
              <a:ext uri="{FF2B5EF4-FFF2-40B4-BE49-F238E27FC236}">
                <a16:creationId xmlns:a16="http://schemas.microsoft.com/office/drawing/2014/main" id="{EA70B009-640A-417C-A0BB-7120606C0465}"/>
              </a:ext>
            </a:extLst>
          </p:cNvPr>
          <p:cNvSpPr>
            <a:spLocks xmlns:a="http://schemas.openxmlformats.org/drawingml/2006/main" noGrp="1"/>
          </p:cNvSpPr>
          <p:nvPr/>
        </p:nvSpPr>
        <p:spPr>
          <a:xfrm xmlns:a="http://schemas.openxmlformats.org/drawingml/2006/main">
            <a:off x="1409700" y="4676775"/>
            <a:ext cx="9906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183349"/>
                </a:solidFill>
                <a:latin typeface="Arial"/>
                <a:ea typeface="Arial"/>
                <a:cs typeface="Arial"/>
              </a:defRPr>
            </a:pPr>
            <a:r>
              <a:rPr sz="1875" b="0">
                <a:solidFill>
                  <a:srgbClr val="183349"/>
                </a:solidFill>
                <a:latin typeface="Arial"/>
                <a:ea typeface="Arial"/>
                <a:cs typeface="Arial"/>
              </a:rPr>
              <a:t>Agree the follow-up, reviewer and due date. Preserve unsent evidence until reconciliation is complete.</a:t>
            </a:r>
          </a:p>
        </p:txBody>
      </p:sp>
      <p:sp>
        <p:nvSpPr>
          <p:cNvPr id="13" name="">
            <a:extLst xmlns:a="http://schemas.openxmlformats.org/drawingml/2006/main">
              <a:ext uri="{FF2B5EF4-FFF2-40B4-BE49-F238E27FC236}">
                <a16:creationId xmlns:a16="http://schemas.microsoft.com/office/drawing/2014/main" id="{11FA5EE2-23FB-4F89-AC0D-BF6DA7C68DBE}"/>
              </a:ext>
            </a:extLst>
          </p:cNvPr>
          <p:cNvSpPr>
            <a:spLocks xmlns:a="http://schemas.openxmlformats.org/drawingml/2006/main" noGrp="1"/>
          </p:cNvSpPr>
          <p:nvPr/>
        </p:nvSpPr>
        <p:spPr>
          <a:xfrm xmlns:a="http://schemas.openxmlformats.org/drawingml/2006/main">
            <a:off x="609600" y="5581650"/>
            <a:ext cx="10972800" cy="19050"/>
          </a:xfrm>
          <a:prstGeom xmlns:a="http://schemas.openxmlformats.org/drawingml/2006/main" prst="rect">
            <a:avLst/>
          </a:prstGeom>
          <a:solidFill xmlns:a="http://schemas.openxmlformats.org/drawingml/2006/main">
            <a:srgbClr val="D6E2EA"/>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58F410BA-5BCF-44AB-9138-5513D3B2ABE0}"/>
              </a:ext>
            </a:extLst>
          </p:cNvPr>
          <p:cNvSpPr>
            <a:spLocks xmlns:a="http://schemas.openxmlformats.org/drawingml/2006/main" noGrp="1"/>
          </p:cNvSpPr>
          <p:nvPr/>
        </p:nvSpPr>
        <p:spPr>
          <a:xfrm xmlns:a="http://schemas.openxmlformats.org/drawingml/2006/main">
            <a:off x="609600" y="5753100"/>
            <a:ext cx="1090612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007F7A"/>
                </a:solidFill>
                <a:latin typeface="Arial"/>
                <a:ea typeface="Arial"/>
                <a:cs typeface="Arial"/>
              </a:defRPr>
            </a:pPr>
            <a:r>
              <a:rPr sz="1725" b="1">
                <a:solidFill>
                  <a:srgbClr val="007F7A"/>
                </a:solidFill>
                <a:latin typeface="Arial"/>
                <a:ea typeface="Arial"/>
                <a:cs typeface="Arial"/>
              </a:rPr>
              <a:t>Handover record: who reviewed what, when, against which asset and work revision.</a:t>
            </a:r>
          </a:p>
        </p:txBody>
      </p:sp>
      <p:sp>
        <p:nvSpPr>
          <p:cNvPr id="15" name="">
            <a:extLst xmlns:a="http://schemas.openxmlformats.org/drawingml/2006/main">
              <a:ext uri="{FF2B5EF4-FFF2-40B4-BE49-F238E27FC236}">
                <a16:creationId xmlns:a16="http://schemas.microsoft.com/office/drawing/2014/main" id="{724FB95E-0EC5-4553-B4B7-D9C86371A2FB}"/>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Mobile manual / 0.5</a:t>
            </a:r>
          </a:p>
        </p:txBody>
      </p:sp>
      <p:sp>
        <p:nvSpPr>
          <p:cNvPr id="16" name="">
            <a:extLst xmlns:a="http://schemas.openxmlformats.org/drawingml/2006/main">
              <a:ext uri="{FF2B5EF4-FFF2-40B4-BE49-F238E27FC236}">
                <a16:creationId xmlns:a16="http://schemas.microsoft.com/office/drawing/2014/main" id="{8778A09B-4C7D-4075-9E9B-C222854F798C}"/>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53</a:t>
            </a:r>
          </a:p>
        </p:txBody>
      </p:sp>
    </p:spTree>
    <p:extLst>
      <p:ext uri="{BB962C8B-B14F-4D97-AF65-F5344CB8AC3E}">
        <p14:creationId xmlns:p14="http://schemas.microsoft.com/office/powerpoint/2010/main" val="218129185"/>
      </p:ext>
    </p:extLst>
  </p:cSld>
</p:sld>
</file>

<file path=ppt/slides/slide5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FAF94ED5-2C51-4C94-A64A-D060E00E541C}"/>
              </a:ext>
            </a:extLst>
          </p:cNvPr>
          <p:cNvSpPr>
            <a:spLocks xmlns:a="http://schemas.openxmlformats.org/drawingml/2006/main" noGrp="1"/>
          </p:cNvSpPr>
          <p:nvPr/>
        </p:nvSpPr>
        <p:spPr>
          <a:xfrm xmlns:a="http://schemas.openxmlformats.org/drawingml/2006/main">
            <a:off x="609600" y="371475"/>
            <a:ext cx="109728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75" b="1">
                <a:solidFill>
                  <a:srgbClr val="183349"/>
                </a:solidFill>
                <a:latin typeface="Arial"/>
                <a:ea typeface="Arial"/>
                <a:cs typeface="Arial"/>
              </a:defRPr>
            </a:pPr>
            <a:r>
              <a:rPr sz="3075" b="1">
                <a:solidFill>
                  <a:srgbClr val="183349"/>
                </a:solidFill>
                <a:latin typeface="Arial"/>
                <a:ea typeface="Arial"/>
                <a:cs typeface="Arial"/>
              </a:rPr>
              <a:t>The final handover check</a:t>
            </a:r>
          </a:p>
        </p:txBody>
      </p:sp>
      <p:sp>
        <p:nvSpPr>
          <p:cNvPr id="2" name="">
            <a:extLst xmlns:a="http://schemas.openxmlformats.org/drawingml/2006/main">
              <a:ext uri="{FF2B5EF4-FFF2-40B4-BE49-F238E27FC236}">
                <a16:creationId xmlns:a16="http://schemas.microsoft.com/office/drawing/2014/main" id="{145E9D3F-E793-4D26-B5DC-EC46C0E324BF}"/>
              </a:ext>
            </a:extLst>
          </p:cNvPr>
          <p:cNvSpPr>
            <a:spLocks xmlns:a="http://schemas.openxmlformats.org/drawingml/2006/main" noGrp="1"/>
          </p:cNvSpPr>
          <p:nvPr/>
        </p:nvSpPr>
        <p:spPr>
          <a:xfrm xmlns:a="http://schemas.openxmlformats.org/drawingml/2006/main">
            <a:off x="609600" y="1257300"/>
            <a:ext cx="10972800" cy="19050"/>
          </a:xfrm>
          <a:prstGeom xmlns:a="http://schemas.openxmlformats.org/drawingml/2006/main" prst="rect">
            <a:avLst/>
          </a:prstGeom>
          <a:solidFill xmlns:a="http://schemas.openxmlformats.org/drawingml/2006/main">
            <a:srgbClr val="007F7A"/>
          </a:solidFill>
          <a:ln xmlns:a="http://schemas.openxmlformats.org/drawingml/2006/main" w="0">
            <a:noFill/>
          </a:ln>
        </p:spPr>
      </p:sp>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071db0039dac4814"/>
          <a:stretch xmlns:a="http://schemas.openxmlformats.org/drawingml/2006/main"/>
        </p:blipFill>
        <p:spPr>
          <a:xfrm xmlns:a="http://schemas.openxmlformats.org/drawingml/2006/main">
            <a:off x="873071" y="1495425"/>
            <a:ext cx="2387708" cy="48577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7D22758-BED2-4AFB-BA0B-480543EE4BED}"/>
              </a:ext>
            </a:extLst>
          </p:cNvPr>
          <p:cNvSpPr>
            <a:spLocks xmlns:a="http://schemas.openxmlformats.org/drawingml/2006/main" noGrp="1"/>
          </p:cNvSpPr>
          <p:nvPr/>
        </p:nvSpPr>
        <p:spPr>
          <a:xfrm xmlns:a="http://schemas.openxmlformats.org/drawingml/2006/main">
            <a:off x="3905250" y="1800225"/>
            <a:ext cx="6096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007F7A"/>
                </a:solidFill>
                <a:latin typeface="Arial"/>
                <a:ea typeface="Arial"/>
                <a:cs typeface="Arial"/>
              </a:defRPr>
            </a:pPr>
            <a:r>
              <a:rPr sz="2250" b="1">
                <a:solidFill>
                  <a:srgbClr val="007F7A"/>
                </a:solidFill>
                <a:latin typeface="Arial"/>
                <a:ea typeface="Arial"/>
                <a:cs typeface="Arial"/>
              </a:rPr>
              <a:t>01</a:t>
            </a:r>
          </a:p>
        </p:txBody>
      </p:sp>
      <p:sp>
        <p:nvSpPr>
          <p:cNvPr id="5" name="">
            <a:extLst xmlns:a="http://schemas.openxmlformats.org/drawingml/2006/main">
              <a:ext uri="{FF2B5EF4-FFF2-40B4-BE49-F238E27FC236}">
                <a16:creationId xmlns:a16="http://schemas.microsoft.com/office/drawing/2014/main" id="{D03248C1-91E9-4B4D-83AF-9DABCC9E6C07}"/>
              </a:ext>
            </a:extLst>
          </p:cNvPr>
          <p:cNvSpPr>
            <a:spLocks xmlns:a="http://schemas.openxmlformats.org/drawingml/2006/main" noGrp="1"/>
          </p:cNvSpPr>
          <p:nvPr/>
        </p:nvSpPr>
        <p:spPr>
          <a:xfrm xmlns:a="http://schemas.openxmlformats.org/drawingml/2006/main">
            <a:off x="4591050" y="1790700"/>
            <a:ext cx="6762750" cy="1162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349"/>
                </a:solidFill>
                <a:latin typeface="Arial"/>
                <a:ea typeface="Arial"/>
                <a:cs typeface="Arial"/>
              </a:defRPr>
            </a:pPr>
            <a:r>
              <a:rPr sz="1950" b="0">
                <a:solidFill>
                  <a:srgbClr val="183349"/>
                </a:solidFill>
                <a:latin typeface="Arial"/>
                <a:ea typeface="Arial"/>
                <a:cs typeface="Arial"/>
              </a:rPr>
              <a:t>Confirm Pending is 0 for all accepted work.</a:t>
            </a:r>
          </a:p>
        </p:txBody>
      </p:sp>
      <p:sp>
        <p:nvSpPr>
          <p:cNvPr id="6" name="">
            <a:extLst xmlns:a="http://schemas.openxmlformats.org/drawingml/2006/main">
              <a:ext uri="{FF2B5EF4-FFF2-40B4-BE49-F238E27FC236}">
                <a16:creationId xmlns:a16="http://schemas.microsoft.com/office/drawing/2014/main" id="{B0D0B95A-407D-4367-9088-AE6F9C0DCFCA}"/>
              </a:ext>
            </a:extLst>
          </p:cNvPr>
          <p:cNvSpPr>
            <a:spLocks xmlns:a="http://schemas.openxmlformats.org/drawingml/2006/main" noGrp="1"/>
          </p:cNvSpPr>
          <p:nvPr/>
        </p:nvSpPr>
        <p:spPr>
          <a:xfrm xmlns:a="http://schemas.openxmlformats.org/drawingml/2006/main">
            <a:off x="3905250" y="3162300"/>
            <a:ext cx="6096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007F7A"/>
                </a:solidFill>
                <a:latin typeface="Arial"/>
                <a:ea typeface="Arial"/>
                <a:cs typeface="Arial"/>
              </a:defRPr>
            </a:pPr>
            <a:r>
              <a:rPr sz="2250" b="1">
                <a:solidFill>
                  <a:srgbClr val="007F7A"/>
                </a:solidFill>
                <a:latin typeface="Arial"/>
                <a:ea typeface="Arial"/>
                <a:cs typeface="Arial"/>
              </a:rPr>
              <a:t>02</a:t>
            </a:r>
          </a:p>
        </p:txBody>
      </p:sp>
      <p:sp>
        <p:nvSpPr>
          <p:cNvPr id="7" name="">
            <a:extLst xmlns:a="http://schemas.openxmlformats.org/drawingml/2006/main">
              <a:ext uri="{FF2B5EF4-FFF2-40B4-BE49-F238E27FC236}">
                <a16:creationId xmlns:a16="http://schemas.microsoft.com/office/drawing/2014/main" id="{CA72D318-E419-4309-AADE-2A72952E389D}"/>
              </a:ext>
            </a:extLst>
          </p:cNvPr>
          <p:cNvSpPr>
            <a:spLocks xmlns:a="http://schemas.openxmlformats.org/drawingml/2006/main" noGrp="1"/>
          </p:cNvSpPr>
          <p:nvPr/>
        </p:nvSpPr>
        <p:spPr>
          <a:xfrm xmlns:a="http://schemas.openxmlformats.org/drawingml/2006/main">
            <a:off x="4591050" y="3152775"/>
            <a:ext cx="6762750" cy="1162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349"/>
                </a:solidFill>
                <a:latin typeface="Arial"/>
                <a:ea typeface="Arial"/>
                <a:cs typeface="Arial"/>
              </a:defRPr>
            </a:pPr>
            <a:r>
              <a:rPr sz="1950" b="0">
                <a:solidFill>
                  <a:srgbClr val="183349"/>
                </a:solidFill>
                <a:latin typeface="Arial"/>
                <a:ea typeface="Arial"/>
                <a:cs typeface="Arial"/>
              </a:rPr>
              <a:t>Match the receipt IDs to the jobs and evidence handed over.</a:t>
            </a:r>
          </a:p>
        </p:txBody>
      </p:sp>
      <p:sp>
        <p:nvSpPr>
          <p:cNvPr id="8" name="">
            <a:extLst xmlns:a="http://schemas.openxmlformats.org/drawingml/2006/main">
              <a:ext uri="{FF2B5EF4-FFF2-40B4-BE49-F238E27FC236}">
                <a16:creationId xmlns:a16="http://schemas.microsoft.com/office/drawing/2014/main" id="{45CDCE15-24EA-4B93-A821-144A606A8879}"/>
              </a:ext>
            </a:extLst>
          </p:cNvPr>
          <p:cNvSpPr>
            <a:spLocks xmlns:a="http://schemas.openxmlformats.org/drawingml/2006/main" noGrp="1"/>
          </p:cNvSpPr>
          <p:nvPr/>
        </p:nvSpPr>
        <p:spPr>
          <a:xfrm xmlns:a="http://schemas.openxmlformats.org/drawingml/2006/main">
            <a:off x="3905250" y="4524375"/>
            <a:ext cx="6096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007F7A"/>
                </a:solidFill>
                <a:latin typeface="Arial"/>
                <a:ea typeface="Arial"/>
                <a:cs typeface="Arial"/>
              </a:defRPr>
            </a:pPr>
            <a:r>
              <a:rPr sz="2250" b="1">
                <a:solidFill>
                  <a:srgbClr val="007F7A"/>
                </a:solidFill>
                <a:latin typeface="Arial"/>
                <a:ea typeface="Arial"/>
                <a:cs typeface="Arial"/>
              </a:rPr>
              <a:t>03</a:t>
            </a:r>
          </a:p>
        </p:txBody>
      </p:sp>
      <p:sp>
        <p:nvSpPr>
          <p:cNvPr id="9" name="">
            <a:extLst xmlns:a="http://schemas.openxmlformats.org/drawingml/2006/main">
              <a:ext uri="{FF2B5EF4-FFF2-40B4-BE49-F238E27FC236}">
                <a16:creationId xmlns:a16="http://schemas.microsoft.com/office/drawing/2014/main" id="{C4E3515F-6890-45A4-800A-60FB6D9645B8}"/>
              </a:ext>
            </a:extLst>
          </p:cNvPr>
          <p:cNvSpPr>
            <a:spLocks xmlns:a="http://schemas.openxmlformats.org/drawingml/2006/main" noGrp="1"/>
          </p:cNvSpPr>
          <p:nvPr/>
        </p:nvSpPr>
        <p:spPr>
          <a:xfrm xmlns:a="http://schemas.openxmlformats.org/drawingml/2006/main">
            <a:off x="4591050" y="4514850"/>
            <a:ext cx="6762750" cy="1162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183349"/>
                </a:solidFill>
                <a:latin typeface="Arial"/>
                <a:ea typeface="Arial"/>
                <a:cs typeface="Arial"/>
              </a:defRPr>
            </a:pPr>
            <a:r>
              <a:rPr sz="1950" b="0">
                <a:solidFill>
                  <a:srgbClr val="183349"/>
                </a:solidFill>
                <a:latin typeface="Arial"/>
                <a:ea typeface="Arial"/>
                <a:cs typeface="Arial"/>
              </a:rPr>
              <a:t>Raise any unresolved records with the responsible engineer before clearing the device.</a:t>
            </a:r>
          </a:p>
        </p:txBody>
      </p:sp>
      <p:sp>
        <p:nvSpPr>
          <p:cNvPr id="10" name="">
            <a:extLst xmlns:a="http://schemas.openxmlformats.org/drawingml/2006/main">
              <a:ext uri="{FF2B5EF4-FFF2-40B4-BE49-F238E27FC236}">
                <a16:creationId xmlns:a16="http://schemas.microsoft.com/office/drawing/2014/main" id="{342947E9-CBC3-445F-922A-60169F76FB2B}"/>
              </a:ext>
            </a:extLst>
          </p:cNvPr>
          <p:cNvSpPr>
            <a:spLocks xmlns:a="http://schemas.openxmlformats.org/drawingml/2006/main" noGrp="1"/>
          </p:cNvSpPr>
          <p:nvPr/>
        </p:nvSpPr>
        <p:spPr>
          <a:xfrm xmlns:a="http://schemas.openxmlformats.org/drawingml/2006/main">
            <a:off x="3905250" y="6057900"/>
            <a:ext cx="7477125"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97182"/>
                </a:solidFill>
                <a:latin typeface="Arial"/>
                <a:ea typeface="Arial"/>
                <a:cs typeface="Arial"/>
              </a:defRPr>
            </a:pPr>
            <a:r>
              <a:rPr sz="1350" b="0">
                <a:solidFill>
                  <a:srgbClr val="597182"/>
                </a:solidFill>
                <a:latin typeface="Arial"/>
                <a:ea typeface="Arial"/>
                <a:cs typeface="Arial"/>
              </a:rPr>
              <a:t>iOS native app · release 0.5 · synthetic training data</a:t>
            </a:r>
          </a:p>
        </p:txBody>
      </p:sp>
      <p:sp>
        <p:nvSpPr>
          <p:cNvPr id="11" name="">
            <a:extLst xmlns:a="http://schemas.openxmlformats.org/drawingml/2006/main">
              <a:ext uri="{FF2B5EF4-FFF2-40B4-BE49-F238E27FC236}">
                <a16:creationId xmlns:a16="http://schemas.microsoft.com/office/drawing/2014/main" id="{85E2D064-0FF2-44C8-AEE9-434CA8F11FE5}"/>
              </a:ext>
            </a:extLst>
          </p:cNvPr>
          <p:cNvSpPr>
            <a:spLocks xmlns:a="http://schemas.openxmlformats.org/drawingml/2006/main" noGrp="1"/>
          </p:cNvSpPr>
          <p:nvPr/>
        </p:nvSpPr>
        <p:spPr>
          <a:xfrm xmlns:a="http://schemas.openxmlformats.org/drawingml/2006/main">
            <a:off x="609600" y="6496050"/>
            <a:ext cx="942975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Mappls Utility / Mobile manual / 0.5</a:t>
            </a:r>
          </a:p>
        </p:txBody>
      </p:sp>
      <p:sp>
        <p:nvSpPr>
          <p:cNvPr id="12" name="">
            <a:extLst xmlns:a="http://schemas.openxmlformats.org/drawingml/2006/main">
              <a:ext uri="{FF2B5EF4-FFF2-40B4-BE49-F238E27FC236}">
                <a16:creationId xmlns:a16="http://schemas.microsoft.com/office/drawing/2014/main" id="{CF8BD446-265E-4C45-ABD1-F9B39ABA6B24}"/>
              </a:ext>
            </a:extLst>
          </p:cNvPr>
          <p:cNvSpPr>
            <a:spLocks xmlns:a="http://schemas.openxmlformats.org/drawingml/2006/main" noGrp="1"/>
          </p:cNvSpPr>
          <p:nvPr/>
        </p:nvSpPr>
        <p:spPr>
          <a:xfrm xmlns:a="http://schemas.openxmlformats.org/drawingml/2006/main">
            <a:off x="11001375" y="6496050"/>
            <a:ext cx="5715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597182"/>
                </a:solidFill>
                <a:latin typeface="Arial"/>
                <a:ea typeface="Arial"/>
                <a:cs typeface="Arial"/>
              </a:defRPr>
            </a:pPr>
            <a:r>
              <a:rPr sz="1125" b="0">
                <a:solidFill>
                  <a:srgbClr val="597182"/>
                </a:solidFill>
                <a:latin typeface="Arial"/>
                <a:ea typeface="Arial"/>
                <a:cs typeface="Arial"/>
              </a:rPr>
              <a:t>54</a:t>
            </a:r>
          </a:p>
        </p:txBody>
      </p:sp>
    </p:spTree>
    <p:extLst>
      <p:ext uri="{BB962C8B-B14F-4D97-AF65-F5344CB8AC3E}">
        <p14:creationId xmlns:p14="http://schemas.microsoft.com/office/powerpoint/2010/main" val="1275181535"/>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2026-09-24T16:23:14.6470000Z</dcterms:created>
  <dcterms:modified xsi:type="dcterms:W3CDTF">2026-09-24T16:23:14.6470000Z</dcterms:modified>
</coreProperties>
</file>