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2f77abbeb34c0b" /><Relationship Type="http://schemas.openxmlformats.org/officeDocument/2006/relationships/extended-properties" Target="/docProps/app.xml" Id="R8ce2fbb0a0e944a5" /><Relationship Type="http://schemas.openxmlformats.org/officeDocument/2006/relationships/officeDocument" Target="/ppt/presentation.xml" Id="R99fc7de877ae4664" /></Relationships>
</file>

<file path=ppt/presentation.xml><?xml version="1.0" encoding="utf-8"?>
<p:presentation xmlns:p="http://schemas.openxmlformats.org/presentationml/2006/main">
  <p:sldMasterIdLst>
    <p:sldMasterId xmlns:r="http://schemas.openxmlformats.org/officeDocument/2006/relationships" id="2147483648" r:id="R3f6c1031cf67424b"/>
  </p:sldMasterIdLst>
  <p:notesMasterIdLst>
    <p:notesMasterId xmlns:r="http://schemas.openxmlformats.org/officeDocument/2006/relationships" r:id="R768d2c1ba4c74665"/>
  </p:notesMasterIdLst>
  <p:sldIdLst>
    <p:sldId xmlns:r="http://schemas.openxmlformats.org/officeDocument/2006/relationships" id="256" r:id="R8c50fc3bf7e440fe"/>
    <p:sldId xmlns:r="http://schemas.openxmlformats.org/officeDocument/2006/relationships" id="257" r:id="R66c2f2e0a6f04e34"/>
    <p:sldId xmlns:r="http://schemas.openxmlformats.org/officeDocument/2006/relationships" id="258" r:id="Rb6d5802fff3d4d2b"/>
    <p:sldId xmlns:r="http://schemas.openxmlformats.org/officeDocument/2006/relationships" id="259" r:id="Rd5e2e0610b714854"/>
    <p:sldId xmlns:r="http://schemas.openxmlformats.org/officeDocument/2006/relationships" id="260" r:id="R3a496f97406647da"/>
    <p:sldId xmlns:r="http://schemas.openxmlformats.org/officeDocument/2006/relationships" id="261" r:id="R5eb9d097debe4bb4"/>
    <p:sldId xmlns:r="http://schemas.openxmlformats.org/officeDocument/2006/relationships" id="262" r:id="R1e7049f35dea4667"/>
    <p:sldId xmlns:r="http://schemas.openxmlformats.org/officeDocument/2006/relationships" id="263" r:id="R61cf0a295ca54936"/>
    <p:sldId xmlns:r="http://schemas.openxmlformats.org/officeDocument/2006/relationships" id="264" r:id="Rb3b125ef640247cd"/>
    <p:sldId xmlns:r="http://schemas.openxmlformats.org/officeDocument/2006/relationships" id="265" r:id="Rd643e47934ed4aa7"/>
    <p:sldId xmlns:r="http://schemas.openxmlformats.org/officeDocument/2006/relationships" id="266" r:id="R2260cb1276954448"/>
    <p:sldId xmlns:r="http://schemas.openxmlformats.org/officeDocument/2006/relationships" id="267" r:id="R732dff5c285d4dfd"/>
    <p:sldId xmlns:r="http://schemas.openxmlformats.org/officeDocument/2006/relationships" id="268" r:id="Rf326e56c28ad444b"/>
    <p:sldId xmlns:r="http://schemas.openxmlformats.org/officeDocument/2006/relationships" id="269" r:id="Rc475dfdcacca4b82"/>
    <p:sldId xmlns:r="http://schemas.openxmlformats.org/officeDocument/2006/relationships" id="270" r:id="Rf02e102d3aa94a64"/>
    <p:sldId xmlns:r="http://schemas.openxmlformats.org/officeDocument/2006/relationships" id="271" r:id="R6430de8f2bfe4137"/>
    <p:sldId xmlns:r="http://schemas.openxmlformats.org/officeDocument/2006/relationships" id="272" r:id="R47741facf54c41e3"/>
    <p:sldId xmlns:r="http://schemas.openxmlformats.org/officeDocument/2006/relationships" id="273" r:id="R04b84807d2b64361"/>
    <p:sldId xmlns:r="http://schemas.openxmlformats.org/officeDocument/2006/relationships" id="274" r:id="R1628933bc0464ea6"/>
    <p:sldId xmlns:r="http://schemas.openxmlformats.org/officeDocument/2006/relationships" id="275" r:id="Rbc010a6c97864fcb"/>
    <p:sldId xmlns:r="http://schemas.openxmlformats.org/officeDocument/2006/relationships" id="276" r:id="Rb6e41bf2caa14edd"/>
    <p:sldId xmlns:r="http://schemas.openxmlformats.org/officeDocument/2006/relationships" id="277" r:id="Ra02c1f4563fe499d"/>
    <p:sldId xmlns:r="http://schemas.openxmlformats.org/officeDocument/2006/relationships" id="278" r:id="R6956a691941c4a1a"/>
    <p:sldId xmlns:r="http://schemas.openxmlformats.org/officeDocument/2006/relationships" id="279" r:id="R08d952ba05ad489d"/>
    <p:sldId xmlns:r="http://schemas.openxmlformats.org/officeDocument/2006/relationships" id="280" r:id="R891f14b2fe2c4a0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75623c0e684bca" /><Relationship Type="http://schemas.openxmlformats.org/officeDocument/2006/relationships/slideMaster" Target="/ppt/slideMasters/slideMaster1.xml" Id="R3f6c1031cf67424b" /><Relationship Type="http://schemas.openxmlformats.org/officeDocument/2006/relationships/notesMaster" Target="/ppt/notesMasters/notesMaster1.xml" Id="R768d2c1ba4c74665" /><Relationship Type="http://schemas.openxmlformats.org/officeDocument/2006/relationships/presProps" Target="/ppt/presProps.xml" Id="Rcc2b20aac64642c0" /><Relationship Type="http://schemas.openxmlformats.org/officeDocument/2006/relationships/tableStyles" Target="/ppt/tableStyles.xml" Id="Rad48e00841204391" /><Relationship Type="http://schemas.openxmlformats.org/officeDocument/2006/relationships/slide" Target="/ppt/slides/slide1.xml" Id="R8c50fc3bf7e440fe" /><Relationship Type="http://schemas.openxmlformats.org/officeDocument/2006/relationships/slide" Target="/ppt/slides/slide2.xml" Id="R66c2f2e0a6f04e34" /><Relationship Type="http://schemas.openxmlformats.org/officeDocument/2006/relationships/slide" Target="/ppt/slides/slide3.xml" Id="Rb6d5802fff3d4d2b" /><Relationship Type="http://schemas.openxmlformats.org/officeDocument/2006/relationships/slide" Target="/ppt/slides/slide4.xml" Id="Rd5e2e0610b714854" /><Relationship Type="http://schemas.openxmlformats.org/officeDocument/2006/relationships/slide" Target="/ppt/slides/slide5.xml" Id="R3a496f97406647da" /><Relationship Type="http://schemas.openxmlformats.org/officeDocument/2006/relationships/slide" Target="/ppt/slides/slide6.xml" Id="R5eb9d097debe4bb4" /><Relationship Type="http://schemas.openxmlformats.org/officeDocument/2006/relationships/slide" Target="/ppt/slides/slide7.xml" Id="R1e7049f35dea4667" /><Relationship Type="http://schemas.openxmlformats.org/officeDocument/2006/relationships/slide" Target="/ppt/slides/slide8.xml" Id="R61cf0a295ca54936" /><Relationship Type="http://schemas.openxmlformats.org/officeDocument/2006/relationships/slide" Target="/ppt/slides/slide9.xml" Id="Rb3b125ef640247cd" /><Relationship Type="http://schemas.openxmlformats.org/officeDocument/2006/relationships/slide" Target="/ppt/slides/slide10.xml" Id="Rd643e47934ed4aa7" /><Relationship Type="http://schemas.openxmlformats.org/officeDocument/2006/relationships/slide" Target="/ppt/slides/slide11.xml" Id="R2260cb1276954448" /><Relationship Type="http://schemas.openxmlformats.org/officeDocument/2006/relationships/slide" Target="/ppt/slides/slide12.xml" Id="R732dff5c285d4dfd" /><Relationship Type="http://schemas.openxmlformats.org/officeDocument/2006/relationships/slide" Target="/ppt/slides/slide13.xml" Id="Rf326e56c28ad444b" /><Relationship Type="http://schemas.openxmlformats.org/officeDocument/2006/relationships/slide" Target="/ppt/slides/slide14.xml" Id="Rc475dfdcacca4b82" /><Relationship Type="http://schemas.openxmlformats.org/officeDocument/2006/relationships/slide" Target="/ppt/slides/slide15.xml" Id="Rf02e102d3aa94a64" /><Relationship Type="http://schemas.openxmlformats.org/officeDocument/2006/relationships/slide" Target="/ppt/slides/slide16.xml" Id="R6430de8f2bfe4137" /><Relationship Type="http://schemas.openxmlformats.org/officeDocument/2006/relationships/slide" Target="/ppt/slides/slide17.xml" Id="R47741facf54c41e3" /><Relationship Type="http://schemas.openxmlformats.org/officeDocument/2006/relationships/slide" Target="/ppt/slides/slide18.xml" Id="R04b84807d2b64361" /><Relationship Type="http://schemas.openxmlformats.org/officeDocument/2006/relationships/slide" Target="/ppt/slides/slide19.xml" Id="R1628933bc0464ea6" /><Relationship Type="http://schemas.openxmlformats.org/officeDocument/2006/relationships/slide" Target="/ppt/slides/slide20.xml" Id="Rbc010a6c97864fcb" /><Relationship Type="http://schemas.openxmlformats.org/officeDocument/2006/relationships/slide" Target="/ppt/slides/slide21.xml" Id="Rb6e41bf2caa14edd" /><Relationship Type="http://schemas.openxmlformats.org/officeDocument/2006/relationships/slide" Target="/ppt/slides/slide22.xml" Id="Ra02c1f4563fe499d" /><Relationship Type="http://schemas.openxmlformats.org/officeDocument/2006/relationships/slide" Target="/ppt/slides/slide23.xml" Id="R6956a691941c4a1a" /><Relationship Type="http://schemas.openxmlformats.org/officeDocument/2006/relationships/slide" Target="/ppt/slides/slide24.xml" Id="R08d952ba05ad489d" /><Relationship Type="http://schemas.openxmlformats.org/officeDocument/2006/relationships/slide" Target="/ppt/slides/slide25.xml" Id="R891f14b2fe2c4a0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2447ca38b14c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ed14a9d992d4915" /><Relationship Type="http://schemas.openxmlformats.org/officeDocument/2006/relationships/notesMaster" Target="/ppt/notesMasters/notesMaster1.xml" Id="R88f7eaa971ca43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dae84bfa35442f" /><Relationship Type="http://schemas.openxmlformats.org/officeDocument/2006/relationships/notesMaster" Target="/ppt/notesMasters/notesMaster1.xml" Id="R4b0e68ebf2674884"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105474f8b34e98" /><Relationship Type="http://schemas.openxmlformats.org/officeDocument/2006/relationships/notesMaster" Target="/ppt/notesMasters/notesMaster1.xml" Id="R7739e06c0f124fa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3bbdd992c2e4216" /><Relationship Type="http://schemas.openxmlformats.org/officeDocument/2006/relationships/notesMaster" Target="/ppt/notesMasters/notesMaster1.xml" Id="R5ac6619de91541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c292bf1f4994d20" /><Relationship Type="http://schemas.openxmlformats.org/officeDocument/2006/relationships/notesMaster" Target="/ppt/notesMasters/notesMaster1.xml" Id="Rbdd9d22e41594a89" /></Relationships>
</file>

<file path=ppt/notesSlides/_rels/notesSlide6.xml.rels>&#65279;<?xml version="1.0" encoding="utf-8"?><Relationships xmlns="http://schemas.openxmlformats.org/package/2006/relationships"><Relationship Type="http://schemas.openxmlformats.org/officeDocument/2006/relationships/slide" Target="/ppt/slides/slide6.xml" Id="R296c1906aa4d4f1a" /><Relationship Type="http://schemas.openxmlformats.org/officeDocument/2006/relationships/notesMaster" Target="/ppt/notesMasters/notesMaster1.xml" Id="R0776224b115640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b1d9a24e318c4efc" /><Relationship Type="http://schemas.openxmlformats.org/officeDocument/2006/relationships/notesMaster" Target="/ppt/notesMasters/notesMaster1.xml" Id="R0dda3ab2d9ee4b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d933b379474361" /><Relationship Type="http://schemas.openxmlformats.org/officeDocument/2006/relationships/notesMaster" Target="/ppt/notesMasters/notesMaster1.xml" Id="Rec7f20b2efc34d5a"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14ca7de6b94a55" /><Relationship Type="http://schemas.openxmlformats.org/officeDocument/2006/relationships/notesMaster" Target="/ppt/notesMasters/notesMaster1.xml" Id="R5714db60157943f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98527599173400c" /><Relationship Type="http://schemas.openxmlformats.org/officeDocument/2006/relationships/notesMaster" Target="/ppt/notesMasters/notesMaster1.xml" Id="Rd6700c7b0f6647d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a0e8e2bd90e4ae1" /><Relationship Type="http://schemas.openxmlformats.org/officeDocument/2006/relationships/notesMaster" Target="/ppt/notesMasters/notesMaster1.xml" Id="Rc9b7edb8029041f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944ea92b24744d9" /><Relationship Type="http://schemas.openxmlformats.org/officeDocument/2006/relationships/notesMaster" Target="/ppt/notesMasters/notesMaster1.xml" Id="Rdfc021d28b324f1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2f9d161a56640b4" /><Relationship Type="http://schemas.openxmlformats.org/officeDocument/2006/relationships/notesMaster" Target="/ppt/notesMasters/notesMaster1.xml" Id="R7953172de67f43f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2c91239f72044ae" /><Relationship Type="http://schemas.openxmlformats.org/officeDocument/2006/relationships/notesMaster" Target="/ppt/notesMasters/notesMaster1.xml" Id="R954fe00fa39b47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487ad3b2baf4c3d" /><Relationship Type="http://schemas.openxmlformats.org/officeDocument/2006/relationships/notesMaster" Target="/ppt/notesMasters/notesMaster1.xml" Id="R58faf1c1c234469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aad2f20fe7d4d57" /><Relationship Type="http://schemas.openxmlformats.org/officeDocument/2006/relationships/notesMaster" Target="/ppt/notesMasters/notesMaster1.xml" Id="R0f9f49a23a81490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c6b45ddee0441e4" /><Relationship Type="http://schemas.openxmlformats.org/officeDocument/2006/relationships/notesMaster" Target="/ppt/notesMasters/notesMaster1.xml" Id="R3dc3b7e0e732483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bc6548314054fc0" /><Relationship Type="http://schemas.openxmlformats.org/officeDocument/2006/relationships/notesMaster" Target="/ppt/notesMasters/notesMaster1.xml" Id="R3d5065c729c842e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334ca38c2e74a23" /><Relationship Type="http://schemas.openxmlformats.org/officeDocument/2006/relationships/notesMaster" Target="/ppt/notesMasters/notesMaster1.xml" Id="R7d15395b3ba54dd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c78a1f88ee84b3c" /><Relationship Type="http://schemas.openxmlformats.org/officeDocument/2006/relationships/notesMaster" Target="/ppt/notesMasters/notesMaster1.xml" Id="R48d295b93beb414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9eed760f062417f" /><Relationship Type="http://schemas.openxmlformats.org/officeDocument/2006/relationships/notesMaster" Target="/ppt/notesMasters/notesMaster1.xml" Id="R23295c0c77be4a9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de77f5fb2df4979" /><Relationship Type="http://schemas.openxmlformats.org/officeDocument/2006/relationships/notesMaster" Target="/ppt/notesMasters/notesMaster1.xml" Id="Re2e15e85a91f4d1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6121f94baf34fc4" /><Relationship Type="http://schemas.openxmlformats.org/officeDocument/2006/relationships/notesMaster" Target="/ppt/notesMasters/notesMaster1.xml" Id="Rc5513b1df0f74d1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34d178c8b7248b8" /><Relationship Type="http://schemas.openxmlformats.org/officeDocument/2006/relationships/notesMaster" Target="/ppt/notesMasters/notesMaster1.xml" Id="R710566d9f3374b3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d19148a53b046fd" /><Relationship Type="http://schemas.openxmlformats.org/officeDocument/2006/relationships/notesMaster" Target="/ppt/notesMasters/notesMaster1.xml" Id="R9820b7a8e0214e7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MapmyIndia implementation based on the supplied PFC presentation and product datasheet, extended to seven utilities. Synthetic demonstration data. This is an engineering evaluation, not a certified operational control system.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Benefits describe supported workflows, not measured productivity or outage-reduction claims.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137 synthetic assets and 132 network segments, with recorded service dependencies.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Mappls vector basemap, utility overlays, address lookup and navigation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Mappls official mGIS SDK methods: https://developer.mappls.com/documentation/sdk/Web/Web%20JS/docs/V3.0/mGIS_Methods/ . Product: https://about.mappls.com/api/mgis-api/ . No verified mGIS tenant token is available in this deployment. No alternate basemap is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Implementation: app/verticals/catalog.py, engineering.py and api.py. The original power evaluation remains at /power-v1 with its original eight trace modes.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Pipe velocity, Hazen–Williams head loss and a water-balance calculator use explicit units.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Implementation: gas catalog, engineering screening, metrics and isolation endpoints. Closed fluid valves stop traversal; electrical open-switch semantics are not reused for gas.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The hospital scenario: 0.88 km, 1.708 dB modelled loss and 26.292 dB margin.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Manning Q=(1/n)AR^(2/3)S^(1/2). Rational runoff Q=2.77778 C i A in L/s with i in mm/h and A in hectares. Implemented assumptions are disclosed in docs/engineering-models.md.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Mass flow = demand_kW/(4.186 × deltaT_K), kg/s. Pipe heat loss = length_m × loss_W_m. No transient thermal model or operational dispatch.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The scenario follows explicitly recorded required dependencies; backup runtime is not assumed.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Implemented incident state machine and isolation algorithm. The candidate control set is not claimed to be a minimum cut.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 /api/v2/plans supports revisions, BOM and controlled commissioning. Segment lengths derive from WGS84 endpoints, not surveyed route chains.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Offline asset packs and an inspection outbox support capture and explicit conflict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Implemented native field pilot, release 0.5. Source: mobile/README.md and docs/mobile-validation.md in https://gitlab.mapmyindia.com/rohan/mappls-utility-gis . Field screens are native; ten wider modules use the online embedded web workspace. Company signing and physical-device acceptance remain rollout gates.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Implemented native field pilot, release 0.5. Source: mobile/README.md and docs/mobile-validation.md in https://gitlab.mapmyindia.com/rohan/mappls-utility-gis . Field screens are native; ten wider modules use the online embedded web workspace. Company signing and physical-device acceptance remain rollout gates.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Implemented native field pilot, release 0.5. Source: mobile/README.md and docs/mobile-validation.md in https://gitlab.mapmyindia.com/rohan/mappls-utility-gis . Field screens are native; ten wider modules use the online embedded web workspace. Company signing and physical-device acceptance remain rollout gates.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Implemented native field pilot, release 0.5. Source: mobile/README.md and docs/mobile-validation.md in https://gitlab.mapmyindia.com/rohan/mappls-utility-gis . Field screens are native; ten wider modules use the online embedded web workspace. Company signing and physical-device acceptance remain rollout gates.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Nearby assets, segment distances and nominal depth differences support an internal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Administrator • Engineer • Field • Viewer — linked to the detailed user 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the running Mappls Utility Platform local Docker evaluation, captured 24 September 2026. Utility records are synthetic. Basemap attribution remains visible. Enquiries receive a reference and enter a private administrator inbox with follow-up history.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V2 GeoJSON handles points and two-vertex lines. Legacy power module retains CSV point import and a labelled CIM equipment subset. No certified CIM profile, live telemetry adapter or enterprise SSO is represented as implemented.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Compose binds application to 127.0.0.1 only. Non-root application, read-only filesystem, no published database port. Credentials are excluded from Git. https://gitlab.mapmyindia.com/rohan/mappls-utility-gis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release 0.5 with native Android and iOS field pilots. Company signing and physical-device acceptance precede customer distribution. Enterprise certification, HA, performance SLAs and full hydraulic/electrical simulation are not established.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bca1081b1e548f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f53ec914d404896" /><Relationship Type="http://schemas.openxmlformats.org/officeDocument/2006/relationships/slideLayout" Target="/ppt/slideLayouts/slideLayout1.xml" Id="R259c78fdb2164d5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59c78fdb2164d5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4168fad4a524ee1" /><Relationship Type="http://schemas.openxmlformats.org/officeDocument/2006/relationships/notesSlide" Target="/ppt/notesSlides/notesSlide1.xml" Id="Rf09cc3c5073949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1592bc82cd44f06" /><Relationship Type="http://schemas.openxmlformats.org/officeDocument/2006/relationships/notesSlide" Target="/ppt/notesSlides/notesSlide2.xml" Id="R9ba4498cb330434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c262c7a275d451c" /><Relationship Type="http://schemas.openxmlformats.org/officeDocument/2006/relationships/image" Target="/ppt/media/image.jpeg" Id="R214c686a1bc04489" /><Relationship Type="http://schemas.openxmlformats.org/officeDocument/2006/relationships/notesSlide" Target="/ppt/notesSlides/notesSlide3.xml" Id="R77289800b3b1406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998566ceb394b33" /><Relationship Type="http://schemas.openxmlformats.org/officeDocument/2006/relationships/image" Target="/ppt/media/image2.jpeg" Id="Raed7a49fbed14e0d" /><Relationship Type="http://schemas.openxmlformats.org/officeDocument/2006/relationships/notesSlide" Target="/ppt/notesSlides/notesSlide4.xml" Id="Raa7afb00ab4c456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1cd34fc93614394" /><Relationship Type="http://schemas.openxmlformats.org/officeDocument/2006/relationships/notesSlide" Target="/ppt/notesSlides/notesSlide5.xml" Id="R479491a0076945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827d6ec44214605" /><Relationship Type="http://schemas.openxmlformats.org/officeDocument/2006/relationships/notesSlide" Target="/ppt/notesSlides/notesSlide6.xml" Id="Rfb2a5dc2f90c4f1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fd9c2f10a054696" /><Relationship Type="http://schemas.openxmlformats.org/officeDocument/2006/relationships/image" Target="/ppt/media/image3.jpeg" Id="R33507da7f3534b8d" /><Relationship Type="http://schemas.openxmlformats.org/officeDocument/2006/relationships/notesSlide" Target="/ppt/notesSlides/notesSlide7.xml" Id="Rbacfdeff17b8450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2044d86d9104215" /><Relationship Type="http://schemas.openxmlformats.org/officeDocument/2006/relationships/notesSlide" Target="/ppt/notesSlides/notesSlide8.xml" Id="R6e435f1f9f72442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defa31a5f6a4ce3" /><Relationship Type="http://schemas.openxmlformats.org/officeDocument/2006/relationships/image" Target="/ppt/media/image4.jpeg" Id="R05b242faf12e47d7" /><Relationship Type="http://schemas.openxmlformats.org/officeDocument/2006/relationships/notesSlide" Target="/ppt/notesSlides/notesSlide9.xml" Id="R39fca8e7f57b43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c05367cbb1e4638" /><Relationship Type="http://schemas.openxmlformats.org/officeDocument/2006/relationships/notesSlide" Target="/ppt/notesSlides/notesSlide10.xml" Id="R1ace0e7c5acd433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d8e88b93669413b" /><Relationship Type="http://schemas.openxmlformats.org/officeDocument/2006/relationships/notesSlide" Target="/ppt/notesSlides/notesSlide11.xml" Id="Rd30904870dc94f0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a4f78742f8b46b6" /><Relationship Type="http://schemas.openxmlformats.org/officeDocument/2006/relationships/image" Target="/ppt/media/image5.jpeg" Id="R6eb83d8e6036429a" /><Relationship Type="http://schemas.openxmlformats.org/officeDocument/2006/relationships/notesSlide" Target="/ppt/notesSlides/notesSlide12.xml" Id="R1f42801a68b9404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4ed72af83a343fa" /><Relationship Type="http://schemas.openxmlformats.org/officeDocument/2006/relationships/notesSlide" Target="/ppt/notesSlides/notesSlide13.xml" Id="R77e72138c49c4ab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ac564ee6c164637" /><Relationship Type="http://schemas.openxmlformats.org/officeDocument/2006/relationships/notesSlide" Target="/ppt/notesSlides/notesSlide14.xml" Id="R400b2fe2d44e4ff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1a91a88f7ab4490" /><Relationship Type="http://schemas.openxmlformats.org/officeDocument/2006/relationships/image" Target="/ppt/media/image6.jpeg" Id="Rb133837c52d14a9e" /><Relationship Type="http://schemas.openxmlformats.org/officeDocument/2006/relationships/notesSlide" Target="/ppt/notesSlides/notesSlide15.xml" Id="R7d106a493ba74f3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1b588ac976b4bee" /><Relationship Type="http://schemas.openxmlformats.org/officeDocument/2006/relationships/image" Target="/ppt/media/image.png" Id="Rd0af2b4bd52c4f4e" /><Relationship Type="http://schemas.openxmlformats.org/officeDocument/2006/relationships/notesSlide" Target="/ppt/notesSlides/notesSlide16.xml" Id="R46adf3b3b766412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0db45378e18417e" /><Relationship Type="http://schemas.openxmlformats.org/officeDocument/2006/relationships/notesSlide" Target="/ppt/notesSlides/notesSlide17.xml" Id="R55ec43335c384a7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0e3352e890749e1" /><Relationship Type="http://schemas.openxmlformats.org/officeDocument/2006/relationships/notesSlide" Target="/ppt/notesSlides/notesSlide18.xml" Id="R60bef5ed9b9841f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9a8a6829831429c" /><Relationship Type="http://schemas.openxmlformats.org/officeDocument/2006/relationships/notesSlide" Target="/ppt/notesSlides/notesSlide19.xml" Id="R95c1415e882746e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7c872292ec343e6" /><Relationship Type="http://schemas.openxmlformats.org/officeDocument/2006/relationships/image" Target="/ppt/media/image7.jpeg" Id="R57cb454c109d4a74" /><Relationship Type="http://schemas.openxmlformats.org/officeDocument/2006/relationships/notesSlide" Target="/ppt/notesSlides/notesSlide20.xml" Id="R24252d2eea9348d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cd8cc50cdea417b" /><Relationship Type="http://schemas.openxmlformats.org/officeDocument/2006/relationships/image" Target="/ppt/media/image8.jpeg" Id="R6ceca1da32fa425d" /><Relationship Type="http://schemas.openxmlformats.org/officeDocument/2006/relationships/notesSlide" Target="/ppt/notesSlides/notesSlide21.xml" Id="R5c1daa13d3a44d5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ff354ff9d2ab4204" /><Relationship Type="http://schemas.openxmlformats.org/officeDocument/2006/relationships/image" Target="/ppt/media/image9.jpeg" Id="R22dca750d9504178" /><Relationship Type="http://schemas.openxmlformats.org/officeDocument/2006/relationships/notesSlide" Target="/ppt/notesSlides/notesSlide22.xml" Id="Rb4cc3a680337414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00f0487f700495a" /><Relationship Type="http://schemas.openxmlformats.org/officeDocument/2006/relationships/notesSlide" Target="/ppt/notesSlides/notesSlide23.xml" Id="R495bd5c544144a0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dbe02b22c844aec" /><Relationship Type="http://schemas.openxmlformats.org/officeDocument/2006/relationships/notesSlide" Target="/ppt/notesSlides/notesSlide24.xml" Id="R8f753dbb334e4b5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ae91a9c63054f1c" /><Relationship Type="http://schemas.openxmlformats.org/officeDocument/2006/relationships/notesSlide" Target="/ppt/notesSlides/notesSlide25.xml" Id="Rc87aaf625d7346f4" /></Relationships>
</file>

<file path=ppt/slides/slide1.xml><?xml version="1.0" encoding="utf-8"?>
<p:sld xmlns:p="http://schemas.openxmlformats.org/presentationml/2006/main">
  <p:cSld>
    <p:bg>
      <p:bgPr>
        <a:solidFill xmlns:a="http://schemas.openxmlformats.org/drawingml/2006/main">
          <a:srgbClr val="102B4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BD8CE04-A218-4DAC-B292-EC3264C2B7BF}"/>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99B9D1"/>
                </a:solidFill>
                <a:latin typeface="Arial"/>
                <a:ea typeface="Arial"/>
                <a:cs typeface="Arial"/>
              </a:defRPr>
            </a:pPr>
            <a:r>
              <a:rPr sz="1050" b="0">
                <a:solidFill>
                  <a:srgbClr val="99B9D1"/>
                </a:solidFill>
                <a:latin typeface="Arial"/>
                <a:ea typeface="Arial"/>
                <a:cs typeface="Arial"/>
              </a:rPr>
              <a:t>Mappls Utility Platform  /  Product overview  /  </a:t>
            </a:r>
            <a:r>
              <a:rPr sz="1050" b="0">
                <a:solidFill>
                  <a:srgbClr val="99B9D1"/>
                </a:solidFill>
                <a:latin typeface="Arial"/>
                <a:ea typeface="Arial"/>
                <a:cs typeface="Arial"/>
              </a:rPr>
              <a:t>Release 0.5</a:t>
            </a:r>
          </a:p>
        </p:txBody>
      </p:sp>
      <p:sp>
        <p:nvSpPr>
          <p:cNvPr id="2" name="">
            <a:extLst xmlns:a="http://schemas.openxmlformats.org/drawingml/2006/main">
              <a:ext uri="{FF2B5EF4-FFF2-40B4-BE49-F238E27FC236}">
                <a16:creationId xmlns:a16="http://schemas.microsoft.com/office/drawing/2014/main" id="{79FB8430-0663-4CA4-82F4-4C07B75E9267}"/>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99B9D1"/>
                </a:solidFill>
                <a:latin typeface="Arial"/>
                <a:ea typeface="Arial"/>
                <a:cs typeface="Arial"/>
              </a:defRPr>
            </a:pPr>
            <a:r>
              <a:rPr sz="1050" b="0">
                <a:solidFill>
                  <a:srgbClr val="99B9D1"/>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AE2320F3-4DFC-46BE-81F1-89DE550C2F54}"/>
              </a:ext>
            </a:extLst>
          </p:cNvPr>
          <p:cNvSpPr>
            <a:spLocks xmlns:a="http://schemas.openxmlformats.org/drawingml/2006/main" noGrp="1"/>
          </p:cNvSpPr>
          <p:nvPr/>
        </p:nvSpPr>
        <p:spPr>
          <a:xfrm xmlns:a="http://schemas.openxmlformats.org/drawingml/2006/main">
            <a:off x="609600" y="666750"/>
            <a:ext cx="5715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525" b="1">
                <a:solidFill>
                  <a:srgbClr val="FFFFFF"/>
                </a:solidFill>
                <a:latin typeface="Arial"/>
                <a:ea typeface="Arial"/>
                <a:cs typeface="Arial"/>
              </a:defRPr>
            </a:pPr>
            <a:r>
              <a:rPr sz="3525" b="1">
                <a:solidFill>
                  <a:srgbClr val="FFFFFF"/>
                </a:solidFill>
                <a:latin typeface="Arial"/>
                <a:ea typeface="Arial"/>
                <a:cs typeface="Arial"/>
              </a:rPr>
              <a:t>mappls</a:t>
            </a:r>
          </a:p>
        </p:txBody>
      </p:sp>
      <p:sp>
        <p:nvSpPr>
          <p:cNvPr id="4" name="">
            <a:extLst xmlns:a="http://schemas.openxmlformats.org/drawingml/2006/main">
              <a:ext uri="{FF2B5EF4-FFF2-40B4-BE49-F238E27FC236}">
                <a16:creationId xmlns:a16="http://schemas.microsoft.com/office/drawing/2014/main" id="{1752312E-7508-4CEF-B0D0-7999EA1AA4FF}"/>
              </a:ext>
            </a:extLst>
          </p:cNvPr>
          <p:cNvSpPr>
            <a:spLocks xmlns:a="http://schemas.openxmlformats.org/drawingml/2006/main" noGrp="1"/>
          </p:cNvSpPr>
          <p:nvPr/>
        </p:nvSpPr>
        <p:spPr>
          <a:xfrm xmlns:a="http://schemas.openxmlformats.org/drawingml/2006/main">
            <a:off x="638175" y="131445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99B9D1"/>
                </a:solidFill>
                <a:latin typeface="Arial"/>
                <a:ea typeface="Arial"/>
                <a:cs typeface="Arial"/>
              </a:defRPr>
            </a:pPr>
            <a:r>
              <a:rPr sz="1725" b="0">
                <a:solidFill>
                  <a:srgbClr val="99B9D1"/>
                </a:solidFill>
                <a:latin typeface="Arial"/>
                <a:ea typeface="Arial"/>
                <a:cs typeface="Arial"/>
              </a:rPr>
              <a:t>by MapmyIndia</a:t>
            </a:r>
          </a:p>
        </p:txBody>
      </p:sp>
      <p:sp>
        <p:nvSpPr>
          <p:cNvPr id="5" name="">
            <a:extLst xmlns:a="http://schemas.openxmlformats.org/drawingml/2006/main">
              <a:ext uri="{FF2B5EF4-FFF2-40B4-BE49-F238E27FC236}">
                <a16:creationId xmlns:a16="http://schemas.microsoft.com/office/drawing/2014/main" id="{3F6477AA-7373-4966-BCE7-3D96A2A42ABA}"/>
              </a:ext>
            </a:extLst>
          </p:cNvPr>
          <p:cNvSpPr>
            <a:spLocks xmlns:a="http://schemas.openxmlformats.org/drawingml/2006/main" noGrp="1"/>
          </p:cNvSpPr>
          <p:nvPr/>
        </p:nvSpPr>
        <p:spPr>
          <a:xfrm xmlns:a="http://schemas.openxmlformats.org/drawingml/2006/main">
            <a:off x="609600" y="2428875"/>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5850" b="1">
                <a:solidFill>
                  <a:srgbClr val="FFFFFF"/>
                </a:solidFill>
                <a:latin typeface="Arial"/>
                <a:ea typeface="Arial"/>
                <a:cs typeface="Arial"/>
              </a:defRPr>
            </a:pPr>
            <a:r>
              <a:rPr sz="5850" b="1">
                <a:solidFill>
                  <a:srgbClr val="FFFFFF"/>
                </a:solidFill>
                <a:latin typeface="Arial"/>
                <a:ea typeface="Arial"/>
                <a:cs typeface="Arial"/>
              </a:rPr>
              <a:t>Utility Platform</a:t>
            </a:r>
          </a:p>
        </p:txBody>
      </p:sp>
      <p:sp>
        <p:nvSpPr>
          <p:cNvPr id="6" name="">
            <a:extLst xmlns:a="http://schemas.openxmlformats.org/drawingml/2006/main">
              <a:ext uri="{FF2B5EF4-FFF2-40B4-BE49-F238E27FC236}">
                <a16:creationId xmlns:a16="http://schemas.microsoft.com/office/drawing/2014/main" id="{634AA313-0542-4FE5-A9C2-14AF365B39FD}"/>
              </a:ext>
            </a:extLst>
          </p:cNvPr>
          <p:cNvSpPr>
            <a:spLocks xmlns:a="http://schemas.openxmlformats.org/drawingml/2006/main" noGrp="1"/>
          </p:cNvSpPr>
          <p:nvPr/>
        </p:nvSpPr>
        <p:spPr>
          <a:xfrm xmlns:a="http://schemas.openxmlformats.org/drawingml/2006/main">
            <a:off x="638175" y="3857625"/>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C5DBEC"/>
                </a:solidFill>
                <a:latin typeface="Arial"/>
                <a:ea typeface="Arial"/>
                <a:cs typeface="Arial"/>
              </a:defRPr>
            </a:pPr>
            <a:r>
              <a:rPr sz="2550" b="0">
                <a:solidFill>
                  <a:srgbClr val="C5DBEC"/>
                </a:solidFill>
                <a:latin typeface="Arial"/>
                <a:ea typeface="Arial"/>
                <a:cs typeface="Arial"/>
              </a:rPr>
              <a:t>Seven utility networks across office and field</a:t>
            </a:r>
          </a:p>
        </p:txBody>
      </p:sp>
      <p:sp>
        <p:nvSpPr>
          <p:cNvPr id="7" name="">
            <a:extLst xmlns:a="http://schemas.openxmlformats.org/drawingml/2006/main">
              <a:ext uri="{FF2B5EF4-FFF2-40B4-BE49-F238E27FC236}">
                <a16:creationId xmlns:a16="http://schemas.microsoft.com/office/drawing/2014/main" id="{1F9B17B5-358E-4605-940E-99AC16D8C5C4}"/>
              </a:ext>
            </a:extLst>
          </p:cNvPr>
          <p:cNvSpPr>
            <a:spLocks xmlns:a="http://schemas.openxmlformats.org/drawingml/2006/main" noGrp="1"/>
          </p:cNvSpPr>
          <p:nvPr/>
        </p:nvSpPr>
        <p:spPr>
          <a:xfrm xmlns:a="http://schemas.openxmlformats.org/drawingml/2006/main">
            <a:off x="638175" y="5381625"/>
            <a:ext cx="10001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99B9D1"/>
                </a:solidFill>
                <a:latin typeface="Arial"/>
                <a:ea typeface="Arial"/>
                <a:cs typeface="Arial"/>
              </a:defRPr>
            </a:pPr>
            <a:r>
              <a:rPr sz="1800" b="0">
                <a:solidFill>
                  <a:srgbClr val="99B9D1"/>
                </a:solidFill>
                <a:latin typeface="Arial"/>
                <a:ea typeface="Arial"/>
                <a:cs typeface="Arial"/>
              </a:rPr>
              <a:t>Web, Android and iOS field workflows</a:t>
            </a:r>
          </a:p>
          <a:p xmlns:a="http://schemas.openxmlformats.org/drawingml/2006/main">
            <a:pPr>
              <a:buNone/>
              <a:defRPr sz="1800" b="0">
                <a:solidFill>
                  <a:srgbClr val="99B9D1"/>
                </a:solidFill>
                <a:latin typeface="Arial"/>
                <a:ea typeface="Arial"/>
                <a:cs typeface="Arial"/>
              </a:defRPr>
            </a:pPr>
            <a:r>
              <a:rPr sz="1800" b="0">
                <a:solidFill>
                  <a:srgbClr val="99B9D1"/>
                </a:solidFill>
                <a:latin typeface="Arial"/>
                <a:ea typeface="Arial"/>
                <a:cs typeface="Arial"/>
              </a:rPr>
              <a:t>24 September 2026</a:t>
            </a:r>
          </a:p>
        </p:txBody>
      </p:sp>
    </p:spTree>
    <p:extLst>
      <p:ext uri="{BB962C8B-B14F-4D97-AF65-F5344CB8AC3E}">
        <p14:creationId xmlns:p14="http://schemas.microsoft.com/office/powerpoint/2010/main" val="3440894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ABC20E6-4AAE-458B-8945-53D059F41999}"/>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Connect utility decisions to the network</a:t>
            </a:r>
          </a:p>
        </p:txBody>
      </p:sp>
      <p:sp>
        <p:nvSpPr>
          <p:cNvPr id="2" name="">
            <a:extLst xmlns:a="http://schemas.openxmlformats.org/drawingml/2006/main">
              <a:ext uri="{FF2B5EF4-FFF2-40B4-BE49-F238E27FC236}">
                <a16:creationId xmlns:a16="http://schemas.microsoft.com/office/drawing/2014/main" id="{CA3BF576-BA57-4255-9463-9CF7617D3290}"/>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One working environment for infrastructure owners, engineers and field teams.</a:t>
            </a:r>
          </a:p>
        </p:txBody>
      </p:sp>
      <p:sp>
        <p:nvSpPr>
          <p:cNvPr id="3" name="">
            <a:extLst xmlns:a="http://schemas.openxmlformats.org/drawingml/2006/main">
              <a:ext uri="{FF2B5EF4-FFF2-40B4-BE49-F238E27FC236}">
                <a16:creationId xmlns:a16="http://schemas.microsoft.com/office/drawing/2014/main" id="{3370BCFA-264C-4E13-A65F-29CC095144CF}"/>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AF571E83-28E9-4323-8A78-252FAF2CA301}"/>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4D6A6D6C-C503-48AB-A23A-8CC4DD542794}"/>
              </a:ext>
            </a:extLst>
          </p:cNvPr>
          <p:cNvSpPr>
            <a:spLocks xmlns:a="http://schemas.openxmlformats.org/drawingml/2006/main" noGrp="1"/>
          </p:cNvSpPr>
          <p:nvPr/>
        </p:nvSpPr>
        <p:spPr>
          <a:xfrm xmlns:a="http://schemas.openxmlformats.org/drawingml/2006/main">
            <a:off x="60960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Know what is connected</a:t>
            </a:r>
          </a:p>
        </p:txBody>
      </p:sp>
      <p:sp>
        <p:nvSpPr>
          <p:cNvPr id="6" name="">
            <a:extLst xmlns:a="http://schemas.openxmlformats.org/drawingml/2006/main">
              <a:ext uri="{FF2B5EF4-FFF2-40B4-BE49-F238E27FC236}">
                <a16:creationId xmlns:a16="http://schemas.microsoft.com/office/drawing/2014/main" id="{0E70AC09-B249-4372-AF57-075A703E7E44}"/>
              </a:ext>
            </a:extLst>
          </p:cNvPr>
          <p:cNvSpPr>
            <a:spLocks xmlns:a="http://schemas.openxmlformats.org/drawingml/2006/main" noGrp="1"/>
          </p:cNvSpPr>
          <p:nvPr/>
        </p:nvSpPr>
        <p:spPr>
          <a:xfrm xmlns:a="http://schemas.openxmlformats.org/drawingml/2006/main">
            <a:off x="60960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Bring assets, service links and required dependencies into a shared geographic record.</a:t>
            </a:r>
          </a:p>
        </p:txBody>
      </p:sp>
      <p:sp>
        <p:nvSpPr>
          <p:cNvPr id="7" name="">
            <a:extLst xmlns:a="http://schemas.openxmlformats.org/drawingml/2006/main">
              <a:ext uri="{FF2B5EF4-FFF2-40B4-BE49-F238E27FC236}">
                <a16:creationId xmlns:a16="http://schemas.microsoft.com/office/drawing/2014/main" id="{9F89BD19-7FAF-42AE-A706-5C631F328718}"/>
              </a:ext>
            </a:extLst>
          </p:cNvPr>
          <p:cNvSpPr>
            <a:spLocks xmlns:a="http://schemas.openxmlformats.org/drawingml/2006/main" noGrp="1"/>
          </p:cNvSpPr>
          <p:nvPr/>
        </p:nvSpPr>
        <p:spPr>
          <a:xfrm xmlns:a="http://schemas.openxmlformats.org/drawingml/2006/main">
            <a:off x="622935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Understand service impact</a:t>
            </a:r>
          </a:p>
        </p:txBody>
      </p:sp>
      <p:sp>
        <p:nvSpPr>
          <p:cNvPr id="8" name="">
            <a:extLst xmlns:a="http://schemas.openxmlformats.org/drawingml/2006/main">
              <a:ext uri="{FF2B5EF4-FFF2-40B4-BE49-F238E27FC236}">
                <a16:creationId xmlns:a16="http://schemas.microsoft.com/office/drawing/2014/main" id="{5C5701D4-175C-4F75-8608-C8CCBF7140E9}"/>
              </a:ext>
            </a:extLst>
          </p:cNvPr>
          <p:cNvSpPr>
            <a:spLocks xmlns:a="http://schemas.openxmlformats.org/drawingml/2006/main" noGrp="1"/>
          </p:cNvSpPr>
          <p:nvPr/>
        </p:nvSpPr>
        <p:spPr>
          <a:xfrm xmlns:a="http://schemas.openxmlformats.org/drawingml/2006/main">
            <a:off x="622935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Explore failures and alternate paths before handing a documented assessment to the reviewer.</a:t>
            </a:r>
          </a:p>
        </p:txBody>
      </p:sp>
      <p:sp>
        <p:nvSpPr>
          <p:cNvPr id="9" name="">
            <a:extLst xmlns:a="http://schemas.openxmlformats.org/drawingml/2006/main">
              <a:ext uri="{FF2B5EF4-FFF2-40B4-BE49-F238E27FC236}">
                <a16:creationId xmlns:a16="http://schemas.microsoft.com/office/drawing/2014/main" id="{94EDAFFB-804C-4F09-B570-333A16CA6710}"/>
              </a:ext>
            </a:extLst>
          </p:cNvPr>
          <p:cNvSpPr>
            <a:spLocks xmlns:a="http://schemas.openxmlformats.org/drawingml/2006/main" noGrp="1"/>
          </p:cNvSpPr>
          <p:nvPr/>
        </p:nvSpPr>
        <p:spPr>
          <a:xfrm xmlns:a="http://schemas.openxmlformats.org/drawingml/2006/main">
            <a:off x="60960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Carry work through to evidence</a:t>
            </a:r>
          </a:p>
        </p:txBody>
      </p:sp>
      <p:sp>
        <p:nvSpPr>
          <p:cNvPr id="10" name="">
            <a:extLst xmlns:a="http://schemas.openxmlformats.org/drawingml/2006/main">
              <a:ext uri="{FF2B5EF4-FFF2-40B4-BE49-F238E27FC236}">
                <a16:creationId xmlns:a16="http://schemas.microsoft.com/office/drawing/2014/main" id="{83A19DE2-F7EE-4E88-8EE6-B7A4A1B5E94D}"/>
              </a:ext>
            </a:extLst>
          </p:cNvPr>
          <p:cNvSpPr>
            <a:spLocks xmlns:a="http://schemas.openxmlformats.org/drawingml/2006/main" noGrp="1"/>
          </p:cNvSpPr>
          <p:nvPr/>
        </p:nvSpPr>
        <p:spPr>
          <a:xfrm xmlns:a="http://schemas.openxmlformats.org/drawingml/2006/main">
            <a:off x="60960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Connect design, field checklists, observations and revision-aware acceptance.</a:t>
            </a:r>
          </a:p>
        </p:txBody>
      </p:sp>
      <p:sp>
        <p:nvSpPr>
          <p:cNvPr id="11" name="">
            <a:extLst xmlns:a="http://schemas.openxmlformats.org/drawingml/2006/main">
              <a:ext uri="{FF2B5EF4-FFF2-40B4-BE49-F238E27FC236}">
                <a16:creationId xmlns:a16="http://schemas.microsoft.com/office/drawing/2014/main" id="{0E99DCF3-3188-499E-AB38-3783268C6AA8}"/>
              </a:ext>
            </a:extLst>
          </p:cNvPr>
          <p:cNvSpPr>
            <a:spLocks xmlns:a="http://schemas.openxmlformats.org/drawingml/2006/main" noGrp="1"/>
          </p:cNvSpPr>
          <p:nvPr/>
        </p:nvSpPr>
        <p:spPr>
          <a:xfrm xmlns:a="http://schemas.openxmlformats.org/drawingml/2006/main">
            <a:off x="622935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Help each role do its job</a:t>
            </a:r>
          </a:p>
        </p:txBody>
      </p:sp>
      <p:sp>
        <p:nvSpPr>
          <p:cNvPr id="12" name="">
            <a:extLst xmlns:a="http://schemas.openxmlformats.org/drawingml/2006/main">
              <a:ext uri="{FF2B5EF4-FFF2-40B4-BE49-F238E27FC236}">
                <a16:creationId xmlns:a16="http://schemas.microsoft.com/office/drawing/2014/main" id="{53F214C8-5534-4A50-9AB7-C0B466BC5C09}"/>
              </a:ext>
            </a:extLst>
          </p:cNvPr>
          <p:cNvSpPr>
            <a:spLocks xmlns:a="http://schemas.openxmlformats.org/drawingml/2006/main" noGrp="1"/>
          </p:cNvSpPr>
          <p:nvPr/>
        </p:nvSpPr>
        <p:spPr>
          <a:xfrm xmlns:a="http://schemas.openxmlformats.org/drawingml/2006/main">
            <a:off x="622935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Show the objective, procedure, expected output and next handover within every module.</a:t>
            </a:r>
          </a:p>
        </p:txBody>
      </p:sp>
    </p:spTree>
    <p:extLst>
      <p:ext uri="{BB962C8B-B14F-4D97-AF65-F5344CB8AC3E}">
        <p14:creationId xmlns:p14="http://schemas.microsoft.com/office/powerpoint/2010/main" val="164920606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CE346D1-CC5E-4FDF-89C5-3E577577C426}"/>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A district across seven utilities</a:t>
            </a:r>
          </a:p>
        </p:txBody>
      </p:sp>
      <p:sp>
        <p:nvSpPr>
          <p:cNvPr id="2" name="">
            <a:extLst xmlns:a="http://schemas.openxmlformats.org/drawingml/2006/main">
              <a:ext uri="{FF2B5EF4-FFF2-40B4-BE49-F238E27FC236}">
                <a16:creationId xmlns:a16="http://schemas.microsoft.com/office/drawing/2014/main" id="{53A1EE1A-EB00-4636-B974-4F69810FD094}"/>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Power, water, gas, telecom, wastewater, stormwater and district heating.</a:t>
            </a:r>
          </a:p>
        </p:txBody>
      </p:sp>
      <p:sp>
        <p:nvSpPr>
          <p:cNvPr id="3" name="">
            <a:extLst xmlns:a="http://schemas.openxmlformats.org/drawingml/2006/main">
              <a:ext uri="{FF2B5EF4-FFF2-40B4-BE49-F238E27FC236}">
                <a16:creationId xmlns:a16="http://schemas.microsoft.com/office/drawing/2014/main" id="{01BB4AD9-D739-4292-83D5-A4044A0C774B}"/>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9AE90155-D967-4E01-A4DB-F8DC9A5C5AA0}"/>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03</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14c686a1bc04489"/>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C91ED02-ECAE-4870-8462-C49289DC55B9}"/>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137 synthetic assets and 132 network segments, with recorded service dependencies.</a:t>
            </a:r>
          </a:p>
        </p:txBody>
      </p:sp>
    </p:spTree>
    <p:extLst>
      <p:ext uri="{BB962C8B-B14F-4D97-AF65-F5344CB8AC3E}">
        <p14:creationId xmlns:p14="http://schemas.microsoft.com/office/powerpoint/2010/main" val="57667959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EB0DF92-EDFF-4429-B1D0-E1C6F00DDAA4}"/>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Mappls network explorer</a:t>
            </a:r>
          </a:p>
        </p:txBody>
      </p:sp>
      <p:sp>
        <p:nvSpPr>
          <p:cNvPr id="2" name="">
            <a:extLst xmlns:a="http://schemas.openxmlformats.org/drawingml/2006/main">
              <a:ext uri="{FF2B5EF4-FFF2-40B4-BE49-F238E27FC236}">
                <a16:creationId xmlns:a16="http://schemas.microsoft.com/office/drawing/2014/main" id="{2F082580-B65B-44AB-8CD2-AAE1F5264D9A}"/>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Select a utility, inspect equipment and follow its physical connections.</a:t>
            </a:r>
          </a:p>
        </p:txBody>
      </p:sp>
      <p:sp>
        <p:nvSpPr>
          <p:cNvPr id="3" name="">
            <a:extLst xmlns:a="http://schemas.openxmlformats.org/drawingml/2006/main">
              <a:ext uri="{FF2B5EF4-FFF2-40B4-BE49-F238E27FC236}">
                <a16:creationId xmlns:a16="http://schemas.microsoft.com/office/drawing/2014/main" id="{4628EB4C-E5CD-48AE-B50C-BD891EAB26F2}"/>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507AF728-C4A2-463C-962F-FA6DFD0BBD58}"/>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04</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ed7a49fbed14e0d"/>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2869DD7-1CB2-4BC9-A5D9-78CF4A8EEA15}"/>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Mappls vector basemap, utility overlays, address lookup and navigation links.</a:t>
            </a:r>
          </a:p>
        </p:txBody>
      </p:sp>
    </p:spTree>
    <p:extLst>
      <p:ext uri="{BB962C8B-B14F-4D97-AF65-F5344CB8AC3E}">
        <p14:creationId xmlns:p14="http://schemas.microsoft.com/office/powerpoint/2010/main" val="100592946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3CB2EA2-DE9F-46C1-A780-354C718C72A6}"/>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Mappls service foundation</a:t>
            </a:r>
          </a:p>
        </p:txBody>
      </p:sp>
      <p:sp>
        <p:nvSpPr>
          <p:cNvPr id="2" name="">
            <a:extLst xmlns:a="http://schemas.openxmlformats.org/drawingml/2006/main">
              <a:ext uri="{FF2B5EF4-FFF2-40B4-BE49-F238E27FC236}">
                <a16:creationId xmlns:a16="http://schemas.microsoft.com/office/drawing/2014/main" id="{909F2C94-7357-4960-925E-A41CD8DF601B}"/>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Location services use Mappls; utility topology and engineering run in the application.</a:t>
            </a:r>
          </a:p>
        </p:txBody>
      </p:sp>
      <p:sp>
        <p:nvSpPr>
          <p:cNvPr id="3" name="">
            <a:extLst xmlns:a="http://schemas.openxmlformats.org/drawingml/2006/main">
              <a:ext uri="{FF2B5EF4-FFF2-40B4-BE49-F238E27FC236}">
                <a16:creationId xmlns:a16="http://schemas.microsoft.com/office/drawing/2014/main" id="{36B9740F-4BAF-48F5-9C43-BE7BDB3A3145}"/>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B0B446EC-976C-41F6-8BA5-4ACDF1FE1C9C}"/>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05</a:t>
            </a:r>
          </a:p>
        </p:txBody>
      </p:sp>
      <p:graphicFrame>
        <p:nvGraphicFramePr>
          <p:cNvPr id="12" name=""/>
          <p:cNvGraphicFramePr/>
          <p:nvPr/>
        </p:nvGraphicFramePr>
        <p:xfrm>
          <a:off xmlns:a="http://schemas.openxmlformats.org/drawingml/2006/main" x="609600" y="1952625"/>
          <a:ext xmlns:a="http://schemas.openxmlformats.org/drawingml/2006/main" cx="10972800" cy="4000500"/>
        </p:xfrm>
        <a:graphic xmlns:a="http://schemas.openxmlformats.org/drawingml/2006/main">
          <a:graphicData uri="http://schemas.openxmlformats.org/drawingml/2006/table">
            <a:tbl>
              <a:tblPr/>
              <a:tblGrid>
                <a:gridCol w="2667000"/>
                <a:gridCol w="4857750"/>
                <a:gridCol w="3448050"/>
              </a:tblGrid>
              <a:tr h="571500">
                <a:tc>
                  <a:txBody>
                    <a:bodyPr>
                      <a:noAutofit/>
                    </a:bodyPr>
                    <a:lstStyle/>
                    <a:p>
                      <a:r>
                        <a:rPr sz="1800" b="1">
                          <a:solidFill>
                            <a:srgbClr val="FFFFFF"/>
                          </a:solidFill>
                          <a:latin typeface="Arial"/>
                          <a:ea typeface="Arial"/>
                          <a:cs typeface="Arial"/>
                        </a:rPr>
                        <a:t>Service</a:t>
                      </a:r>
                    </a:p>
                  </a:txBody>
                  <a:tcPr marL="91440" marR="91440" marT="45720" marB="45720">
                    <a:solidFill>
                      <a:srgbClr val="102B46"/>
                    </a:solidFill>
                  </a:tcPr>
                </a:tc>
                <a:tc>
                  <a:txBody>
                    <a:bodyPr>
                      <a:noAutofit/>
                    </a:bodyPr>
                    <a:lstStyle/>
                    <a:p>
                      <a:r>
                        <a:rPr sz="1800" b="1">
                          <a:solidFill>
                            <a:srgbClr val="FFFFFF"/>
                          </a:solidFill>
                          <a:latin typeface="Arial"/>
                          <a:ea typeface="Arial"/>
                          <a:cs typeface="Arial"/>
                        </a:rPr>
                        <a:t>Implementation</a:t>
                      </a:r>
                    </a:p>
                  </a:txBody>
                  <a:tcPr marL="91440" marR="91440" marT="45720" marB="45720">
                    <a:solidFill>
                      <a:srgbClr val="102B46"/>
                    </a:solidFill>
                  </a:tcPr>
                </a:tc>
                <a:tc>
                  <a:txBody>
                    <a:bodyPr>
                      <a:noAutofit/>
                    </a:bodyPr>
                    <a:lstStyle/>
                    <a:p>
                      <a:r>
                        <a:rPr sz="1800" b="1">
                          <a:solidFill>
                            <a:srgbClr val="FFFFFF"/>
                          </a:solidFill>
                          <a:latin typeface="Arial"/>
                          <a:ea typeface="Arial"/>
                          <a:cs typeface="Arial"/>
                        </a:rPr>
                        <a:t>Status</a:t>
                      </a:r>
                    </a:p>
                  </a:txBody>
                  <a:tcPr marL="91440" marR="91440" marT="45720" marB="45720">
                    <a:solidFill>
                      <a:srgbClr val="102B46"/>
                    </a:solidFill>
                  </a:tcPr>
                </a:tc>
              </a:tr>
              <a:tr h="571500">
                <a:tc>
                  <a:txBody>
                    <a:bodyPr>
                      <a:noAutofit/>
                    </a:bodyPr>
                    <a:lstStyle/>
                    <a:p>
                      <a:r>
                        <a:rPr sz="1800" b="0">
                          <a:solidFill>
                            <a:srgbClr val="14324B"/>
                          </a:solidFill>
                          <a:latin typeface="Arial"/>
                          <a:ea typeface="Arial"/>
                          <a:cs typeface="Arial"/>
                        </a:rPr>
                        <a:t>Vector maps</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Mappls Web JS SDK v3</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Connected</a:t>
                      </a:r>
                    </a:p>
                  </a:txBody>
                  <a:tcPr marL="91440" marR="91440" marT="45720" marB="45720">
                    <a:solidFill>
                      <a:srgbClr val="F0F5F9"/>
                    </a:solidFill>
                  </a:tcPr>
                </a:tc>
              </a:tr>
              <a:tr h="571500">
                <a:tc>
                  <a:txBody>
                    <a:bodyPr>
                      <a:noAutofit/>
                    </a:bodyPr>
                    <a:lstStyle/>
                    <a:p>
                      <a:r>
                        <a:rPr sz="1800" b="0">
                          <a:solidFill>
                            <a:srgbClr val="14324B"/>
                          </a:solidFill>
                          <a:latin typeface="Arial"/>
                          <a:ea typeface="Arial"/>
                          <a:cs typeface="Arial"/>
                        </a:rPr>
                        <a:t>Address context</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Mappls reverse geocoding</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Connected</a:t>
                      </a:r>
                    </a:p>
                  </a:txBody>
                  <a:tcPr marL="91440" marR="91440" marT="45720" marB="45720">
                    <a:solidFill>
                      <a:srgbClr val="FFFFFF"/>
                    </a:solidFill>
                  </a:tcPr>
                </a:tc>
              </a:tr>
              <a:tr h="571500">
                <a:tc>
                  <a:txBody>
                    <a:bodyPr>
                      <a:noAutofit/>
                    </a:bodyPr>
                    <a:lstStyle/>
                    <a:p>
                      <a:r>
                        <a:rPr sz="1800" b="0">
                          <a:solidFill>
                            <a:srgbClr val="14324B"/>
                          </a:solidFill>
                          <a:latin typeface="Arial"/>
                          <a:ea typeface="Arial"/>
                          <a:cs typeface="Arial"/>
                        </a:rPr>
                        <a:t>Navigation</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Mappls asset directions link</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Available</a:t>
                      </a:r>
                    </a:p>
                  </a:txBody>
                  <a:tcPr marL="91440" marR="91440" marT="45720" marB="45720">
                    <a:solidFill>
                      <a:srgbClr val="F0F5F9"/>
                    </a:solidFill>
                  </a:tcPr>
                </a:tc>
              </a:tr>
              <a:tr h="571500">
                <a:tc>
                  <a:txBody>
                    <a:bodyPr>
                      <a:noAutofit/>
                    </a:bodyPr>
                    <a:lstStyle/>
                    <a:p>
                      <a:r>
                        <a:rPr sz="1800" b="0">
                          <a:solidFill>
                            <a:srgbClr val="14324B"/>
                          </a:solidFill>
                          <a:latin typeface="Arial"/>
                          <a:ea typeface="Arial"/>
                          <a:cs typeface="Arial"/>
                        </a:rPr>
                        <a:t>mGIS spatial services</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Tenant layers and analytics</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Access not configured</a:t>
                      </a:r>
                    </a:p>
                  </a:txBody>
                  <a:tcPr marL="91440" marR="91440" marT="45720" marB="45720">
                    <a:solidFill>
                      <a:srgbClr val="FFFFFF"/>
                    </a:solidFill>
                  </a:tcPr>
                </a:tc>
              </a:tr>
              <a:tr h="571500">
                <a:tc>
                  <a:txBody>
                    <a:bodyPr>
                      <a:noAutofit/>
                    </a:bodyPr>
                    <a:lstStyle/>
                    <a:p>
                      <a:r>
                        <a:rPr sz="1800" b="0">
                          <a:solidFill>
                            <a:srgbClr val="14324B"/>
                          </a:solidFill>
                          <a:latin typeface="Arial"/>
                          <a:ea typeface="Arial"/>
                          <a:cs typeface="Arial"/>
                        </a:rPr>
                        <a:t>InTouch / Workmate</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Telemetry and workforce APIs</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Tenant integration required</a:t>
                      </a:r>
                    </a:p>
                  </a:txBody>
                  <a:tcPr marL="91440" marR="91440" marT="45720" marB="45720">
                    <a:solidFill>
                      <a:srgbClr val="F0F5F9"/>
                    </a:solidFill>
                  </a:tcPr>
                </a:tc>
              </a:tr>
              <a:tr h="571500">
                <a:tc>
                  <a:txBody>
                    <a:bodyPr>
                      <a:noAutofit/>
                    </a:bodyPr>
                    <a:lstStyle/>
                    <a:p>
                      <a:r>
                        <a:rPr sz="1800" b="0">
                          <a:solidFill>
                            <a:srgbClr val="14324B"/>
                          </a:solidFill>
                          <a:latin typeface="Arial"/>
                          <a:ea typeface="Arial"/>
                          <a:cs typeface="Arial"/>
                        </a:rPr>
                        <a:t>Local spatial engine</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PostGIS registry and proximity</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Implemented</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72634864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EE5E216-1FA6-4FB5-AE25-3BFFE613DEB2}"/>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Power distribution</a:t>
            </a:r>
          </a:p>
        </p:txBody>
      </p:sp>
      <p:sp>
        <p:nvSpPr>
          <p:cNvPr id="2" name="">
            <a:extLst xmlns:a="http://schemas.openxmlformats.org/drawingml/2006/main">
              <a:ext uri="{FF2B5EF4-FFF2-40B4-BE49-F238E27FC236}">
                <a16:creationId xmlns:a16="http://schemas.microsoft.com/office/drawing/2014/main" id="{5DA6AF6E-F520-4458-BE29-26FC9CB492C3}"/>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Electrical asset semantics from source equipment through customer connections.</a:t>
            </a:r>
          </a:p>
        </p:txBody>
      </p:sp>
      <p:sp>
        <p:nvSpPr>
          <p:cNvPr id="3" name="">
            <a:extLst xmlns:a="http://schemas.openxmlformats.org/drawingml/2006/main">
              <a:ext uri="{FF2B5EF4-FFF2-40B4-BE49-F238E27FC236}">
                <a16:creationId xmlns:a16="http://schemas.microsoft.com/office/drawing/2014/main" id="{0F9F5BCF-F77D-4E40-B554-6A9502653B58}"/>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D4012B44-EBB8-467F-94EF-A564F00BFF2B}"/>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D63DAC8B-48ED-450B-AC51-F41C42BB0B0B}"/>
              </a:ext>
            </a:extLst>
          </p:cNvPr>
          <p:cNvSpPr>
            <a:spLocks xmlns:a="http://schemas.openxmlformats.org/drawingml/2006/main" noGrp="1"/>
          </p:cNvSpPr>
          <p:nvPr/>
        </p:nvSpPr>
        <p:spPr>
          <a:xfrm xmlns:a="http://schemas.openxmlformats.org/drawingml/2006/main">
            <a:off x="60960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Typed electrical topology</a:t>
            </a:r>
          </a:p>
        </p:txBody>
      </p:sp>
      <p:sp>
        <p:nvSpPr>
          <p:cNvPr id="6" name="">
            <a:extLst xmlns:a="http://schemas.openxmlformats.org/drawingml/2006/main">
              <a:ext uri="{FF2B5EF4-FFF2-40B4-BE49-F238E27FC236}">
                <a16:creationId xmlns:a16="http://schemas.microsoft.com/office/drawing/2014/main" id="{5790F9F8-4B0C-4DFD-A577-B2F5EB073219}"/>
              </a:ext>
            </a:extLst>
          </p:cNvPr>
          <p:cNvSpPr>
            <a:spLocks xmlns:a="http://schemas.openxmlformats.org/drawingml/2006/main" noGrp="1"/>
          </p:cNvSpPr>
          <p:nvPr/>
        </p:nvSpPr>
        <p:spPr>
          <a:xfrm xmlns:a="http://schemas.openxmlformats.org/drawingml/2006/main">
            <a:off x="60960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Substations, transformers, controls, conductors and consumers; voltage and phase validation.</a:t>
            </a:r>
          </a:p>
        </p:txBody>
      </p:sp>
      <p:sp>
        <p:nvSpPr>
          <p:cNvPr id="7" name="">
            <a:extLst xmlns:a="http://schemas.openxmlformats.org/drawingml/2006/main">
              <a:ext uri="{FF2B5EF4-FFF2-40B4-BE49-F238E27FC236}">
                <a16:creationId xmlns:a16="http://schemas.microsoft.com/office/drawing/2014/main" id="{8146CF66-D7F2-4403-8588-700EC520D4CF}"/>
              </a:ext>
            </a:extLst>
          </p:cNvPr>
          <p:cNvSpPr>
            <a:spLocks xmlns:a="http://schemas.openxmlformats.org/drawingml/2006/main" noGrp="1"/>
          </p:cNvSpPr>
          <p:nvPr/>
        </p:nvSpPr>
        <p:spPr>
          <a:xfrm xmlns:a="http://schemas.openxmlformats.org/drawingml/2006/main">
            <a:off x="622935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Supply and outage analysis</a:t>
            </a:r>
          </a:p>
        </p:txBody>
      </p:sp>
      <p:sp>
        <p:nvSpPr>
          <p:cNvPr id="8" name="">
            <a:extLst xmlns:a="http://schemas.openxmlformats.org/drawingml/2006/main">
              <a:ext uri="{FF2B5EF4-FFF2-40B4-BE49-F238E27FC236}">
                <a16:creationId xmlns:a16="http://schemas.microsoft.com/office/drawing/2014/main" id="{06644DA9-0C72-4F9F-BEAB-66393FC8F8E2}"/>
              </a:ext>
            </a:extLst>
          </p:cNvPr>
          <p:cNvSpPr>
            <a:spLocks xmlns:a="http://schemas.openxmlformats.org/drawingml/2006/main" noGrp="1"/>
          </p:cNvSpPr>
          <p:nvPr/>
        </p:nvSpPr>
        <p:spPr>
          <a:xfrm xmlns:a="http://schemas.openxmlformats.org/drawingml/2006/main">
            <a:off x="622935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Open switches stop traversal. Trace sources or downstream services and apply failure scenarios.</a:t>
            </a:r>
          </a:p>
        </p:txBody>
      </p:sp>
      <p:sp>
        <p:nvSpPr>
          <p:cNvPr id="9" name="">
            <a:extLst xmlns:a="http://schemas.openxmlformats.org/drawingml/2006/main">
              <a:ext uri="{FF2B5EF4-FFF2-40B4-BE49-F238E27FC236}">
                <a16:creationId xmlns:a16="http://schemas.microsoft.com/office/drawing/2014/main" id="{4CB7EA9D-8172-40BB-82AD-2419996C590B}"/>
              </a:ext>
            </a:extLst>
          </p:cNvPr>
          <p:cNvSpPr>
            <a:spLocks xmlns:a="http://schemas.openxmlformats.org/drawingml/2006/main" noGrp="1"/>
          </p:cNvSpPr>
          <p:nvPr/>
        </p:nvSpPr>
        <p:spPr>
          <a:xfrm xmlns:a="http://schemas.openxmlformats.org/drawingml/2006/main">
            <a:off x="60960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Engineering screening</a:t>
            </a:r>
          </a:p>
        </p:txBody>
      </p:sp>
      <p:sp>
        <p:nvSpPr>
          <p:cNvPr id="10" name="">
            <a:extLst xmlns:a="http://schemas.openxmlformats.org/drawingml/2006/main">
              <a:ext uri="{FF2B5EF4-FFF2-40B4-BE49-F238E27FC236}">
                <a16:creationId xmlns:a16="http://schemas.microsoft.com/office/drawing/2014/main" id="{437E28B1-CAFB-48DA-B20E-29AF7C12273A}"/>
              </a:ext>
            </a:extLst>
          </p:cNvPr>
          <p:cNvSpPr>
            <a:spLocks xmlns:a="http://schemas.openxmlformats.org/drawingml/2006/main" noGrp="1"/>
          </p:cNvSpPr>
          <p:nvPr/>
        </p:nvSpPr>
        <p:spPr>
          <a:xfrm xmlns:a="http://schemas.openxmlformats.org/drawingml/2006/main">
            <a:off x="60960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Transformer nameplate loading and line current estimates with explicit power-factor assumptions.</a:t>
            </a:r>
          </a:p>
        </p:txBody>
      </p:sp>
      <p:sp>
        <p:nvSpPr>
          <p:cNvPr id="11" name="">
            <a:extLst xmlns:a="http://schemas.openxmlformats.org/drawingml/2006/main">
              <a:ext uri="{FF2B5EF4-FFF2-40B4-BE49-F238E27FC236}">
                <a16:creationId xmlns:a16="http://schemas.microsoft.com/office/drawing/2014/main" id="{DC640CEB-1B90-4350-A9EE-4385C1FD1229}"/>
              </a:ext>
            </a:extLst>
          </p:cNvPr>
          <p:cNvSpPr>
            <a:spLocks xmlns:a="http://schemas.openxmlformats.org/drawingml/2006/main" noGrp="1"/>
          </p:cNvSpPr>
          <p:nvPr/>
        </p:nvSpPr>
        <p:spPr>
          <a:xfrm xmlns:a="http://schemas.openxmlformats.org/drawingml/2006/main">
            <a:off x="622935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Controlled changes</a:t>
            </a:r>
          </a:p>
        </p:txBody>
      </p:sp>
      <p:sp>
        <p:nvSpPr>
          <p:cNvPr id="12" name="">
            <a:extLst xmlns:a="http://schemas.openxmlformats.org/drawingml/2006/main">
              <a:ext uri="{FF2B5EF4-FFF2-40B4-BE49-F238E27FC236}">
                <a16:creationId xmlns:a16="http://schemas.microsoft.com/office/drawing/2014/main" id="{5F943D04-2CA7-48A1-87E0-75931D49E4DC}"/>
              </a:ext>
            </a:extLst>
          </p:cNvPr>
          <p:cNvSpPr>
            <a:spLocks xmlns:a="http://schemas.openxmlformats.org/drawingml/2006/main" noGrp="1"/>
          </p:cNvSpPr>
          <p:nvPr/>
        </p:nvSpPr>
        <p:spPr>
          <a:xfrm xmlns:a="http://schemas.openxmlformats.org/drawingml/2006/main">
            <a:off x="622935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Revision checks, lifecycle transitions and administrator approval before commissioning.</a:t>
            </a:r>
          </a:p>
        </p:txBody>
      </p:sp>
      <p:sp>
        <p:nvSpPr>
          <p:cNvPr id="13" name="">
            <a:extLst xmlns:a="http://schemas.openxmlformats.org/drawingml/2006/main">
              <a:ext uri="{FF2B5EF4-FFF2-40B4-BE49-F238E27FC236}">
                <a16:creationId xmlns:a16="http://schemas.microsoft.com/office/drawing/2014/main" id="{465FCF7D-DAB6-4D77-9869-B5B073DB4783}"/>
              </a:ext>
            </a:extLst>
          </p:cNvPr>
          <p:cNvSpPr>
            <a:spLocks xmlns:a="http://schemas.openxmlformats.org/drawingml/2006/main" noGrp="1"/>
          </p:cNvSpPr>
          <p:nvPr/>
        </p:nvSpPr>
        <p:spPr>
          <a:xfrm xmlns:a="http://schemas.openxmlformats.org/drawingml/2006/main">
            <a:off x="609600" y="5915025"/>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2798C"/>
                </a:solidFill>
                <a:latin typeface="Arial"/>
                <a:ea typeface="Arial"/>
                <a:cs typeface="Arial"/>
              </a:defRPr>
            </a:pPr>
            <a:r>
              <a:rPr sz="1650" b="0">
                <a:solidFill>
                  <a:srgbClr val="62798C"/>
                </a:solidFill>
                <a:latin typeface="Arial"/>
                <a:ea typeface="Arial"/>
                <a:cs typeface="Arial"/>
              </a:rPr>
              <a:t>Full load flow, protection coordination and physical switching remain outside this release.</a:t>
            </a:r>
          </a:p>
        </p:txBody>
      </p:sp>
    </p:spTree>
    <p:extLst>
      <p:ext uri="{BB962C8B-B14F-4D97-AF65-F5344CB8AC3E}">
        <p14:creationId xmlns:p14="http://schemas.microsoft.com/office/powerpoint/2010/main" val="190425184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3AA1353-27DB-4930-B333-C66CD504582D}"/>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Water distribution engineering</a:t>
            </a:r>
          </a:p>
        </p:txBody>
      </p:sp>
      <p:sp>
        <p:nvSpPr>
          <p:cNvPr id="2" name="">
            <a:extLst xmlns:a="http://schemas.openxmlformats.org/drawingml/2006/main">
              <a:ext uri="{FF2B5EF4-FFF2-40B4-BE49-F238E27FC236}">
                <a16:creationId xmlns:a16="http://schemas.microsoft.com/office/drawing/2014/main" id="{3AAE4E0D-7F9D-443F-8964-841E0A3FEE7B}"/>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Connected DMA assets with valve boundaries and alternate ring supply.</a:t>
            </a:r>
          </a:p>
        </p:txBody>
      </p:sp>
      <p:sp>
        <p:nvSpPr>
          <p:cNvPr id="3" name="">
            <a:extLst xmlns:a="http://schemas.openxmlformats.org/drawingml/2006/main">
              <a:ext uri="{FF2B5EF4-FFF2-40B4-BE49-F238E27FC236}">
                <a16:creationId xmlns:a16="http://schemas.microsoft.com/office/drawing/2014/main" id="{F4F1DD2A-3AB4-4B9F-A574-22AA09231FB6}"/>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BDA0C6E8-0E5B-4FC4-A5FE-E2032C6E2C3F}"/>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07</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3507da7f3534b8d"/>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169713E-8290-45A0-A37D-9243FCDE3F73}"/>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Pipe velocity, Hazen–Williams head loss and a water-balance calculator use explicit units.</a:t>
            </a:r>
          </a:p>
        </p:txBody>
      </p:sp>
    </p:spTree>
    <p:extLst>
      <p:ext uri="{BB962C8B-B14F-4D97-AF65-F5344CB8AC3E}">
        <p14:creationId xmlns:p14="http://schemas.microsoft.com/office/powerpoint/2010/main" val="94643450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8C5ECDE-3C29-4583-BA7D-DD03F9E1D502}"/>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Gas distribution</a:t>
            </a:r>
          </a:p>
        </p:txBody>
      </p:sp>
      <p:sp>
        <p:nvSpPr>
          <p:cNvPr id="2" name="">
            <a:extLst xmlns:a="http://schemas.openxmlformats.org/drawingml/2006/main">
              <a:ext uri="{FF2B5EF4-FFF2-40B4-BE49-F238E27FC236}">
                <a16:creationId xmlns:a16="http://schemas.microsoft.com/office/drawing/2014/main" id="{41E4D26B-E87F-49C7-93E4-17FC1F7A5469}"/>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A gas-specific register with pressure, integrity and service-impact workflows.</a:t>
            </a:r>
          </a:p>
        </p:txBody>
      </p:sp>
      <p:sp>
        <p:nvSpPr>
          <p:cNvPr id="3" name="">
            <a:extLst xmlns:a="http://schemas.openxmlformats.org/drawingml/2006/main">
              <a:ext uri="{FF2B5EF4-FFF2-40B4-BE49-F238E27FC236}">
                <a16:creationId xmlns:a16="http://schemas.microsoft.com/office/drawing/2014/main" id="{0C2F0746-4BD5-4B74-93AE-E0631C094322}"/>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68D73545-CC53-43B4-AE04-CB7A5864FF7A}"/>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B2C6D4C2-62B3-4348-B321-7F69C9467ECD}"/>
              </a:ext>
            </a:extLst>
          </p:cNvPr>
          <p:cNvSpPr>
            <a:spLocks xmlns:a="http://schemas.openxmlformats.org/drawingml/2006/main" noGrp="1"/>
          </p:cNvSpPr>
          <p:nvPr/>
        </p:nvSpPr>
        <p:spPr>
          <a:xfrm xmlns:a="http://schemas.openxmlformats.org/drawingml/2006/main">
            <a:off x="60960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Asset and pressure records</a:t>
            </a:r>
          </a:p>
        </p:txBody>
      </p:sp>
      <p:sp>
        <p:nvSpPr>
          <p:cNvPr id="6" name="">
            <a:extLst xmlns:a="http://schemas.openxmlformats.org/drawingml/2006/main">
              <a:ext uri="{FF2B5EF4-FFF2-40B4-BE49-F238E27FC236}">
                <a16:creationId xmlns:a16="http://schemas.microsoft.com/office/drawing/2014/main" id="{03500EA3-2970-47A0-8A9F-D9922D1999AE}"/>
              </a:ext>
            </a:extLst>
          </p:cNvPr>
          <p:cNvSpPr>
            <a:spLocks xmlns:a="http://schemas.openxmlformats.org/drawingml/2006/main" noGrp="1"/>
          </p:cNvSpPr>
          <p:nvPr/>
        </p:nvSpPr>
        <p:spPr>
          <a:xfrm xmlns:a="http://schemas.openxmlformats.org/drawingml/2006/main">
            <a:off x="60960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City gates, regulators, valves, meters and CP test posts; pressure and MAOP in bar(g).</a:t>
            </a:r>
          </a:p>
        </p:txBody>
      </p:sp>
      <p:sp>
        <p:nvSpPr>
          <p:cNvPr id="7" name="">
            <a:extLst xmlns:a="http://schemas.openxmlformats.org/drawingml/2006/main">
              <a:ext uri="{FF2B5EF4-FFF2-40B4-BE49-F238E27FC236}">
                <a16:creationId xmlns:a16="http://schemas.microsoft.com/office/drawing/2014/main" id="{ADA650CB-4773-4333-A292-5DDAE3755784}"/>
              </a:ext>
            </a:extLst>
          </p:cNvPr>
          <p:cNvSpPr>
            <a:spLocks xmlns:a="http://schemas.openxmlformats.org/drawingml/2006/main" noGrp="1"/>
          </p:cNvSpPr>
          <p:nvPr/>
        </p:nvSpPr>
        <p:spPr>
          <a:xfrm xmlns:a="http://schemas.openxmlformats.org/drawingml/2006/main">
            <a:off x="622935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Isolation assessment</a:t>
            </a:r>
          </a:p>
        </p:txBody>
      </p:sp>
      <p:sp>
        <p:nvSpPr>
          <p:cNvPr id="8" name="">
            <a:extLst xmlns:a="http://schemas.openxmlformats.org/drawingml/2006/main">
              <a:ext uri="{FF2B5EF4-FFF2-40B4-BE49-F238E27FC236}">
                <a16:creationId xmlns:a16="http://schemas.microsoft.com/office/drawing/2014/main" id="{853BAFCE-670E-42BC-BC8B-AF8F50AD89AD}"/>
              </a:ext>
            </a:extLst>
          </p:cNvPr>
          <p:cNvSpPr>
            <a:spLocks xmlns:a="http://schemas.openxmlformats.org/drawingml/2006/main" noGrp="1"/>
          </p:cNvSpPr>
          <p:nvPr/>
        </p:nvSpPr>
        <p:spPr>
          <a:xfrm xmlns:a="http://schemas.openxmlformats.org/drawingml/2006/main">
            <a:off x="622935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Find bounding controls and test connectivity after proposed closures, including affected services.</a:t>
            </a:r>
          </a:p>
        </p:txBody>
      </p:sp>
      <p:sp>
        <p:nvSpPr>
          <p:cNvPr id="9" name="">
            <a:extLst xmlns:a="http://schemas.openxmlformats.org/drawingml/2006/main">
              <a:ext uri="{FF2B5EF4-FFF2-40B4-BE49-F238E27FC236}">
                <a16:creationId xmlns:a16="http://schemas.microsoft.com/office/drawing/2014/main" id="{34E4C6CC-0782-42E3-BC98-BFF518BB5951}"/>
              </a:ext>
            </a:extLst>
          </p:cNvPr>
          <p:cNvSpPr>
            <a:spLocks xmlns:a="http://schemas.openxmlformats.org/drawingml/2006/main" noGrp="1"/>
          </p:cNvSpPr>
          <p:nvPr/>
        </p:nvSpPr>
        <p:spPr>
          <a:xfrm xmlns:a="http://schemas.openxmlformats.org/drawingml/2006/main">
            <a:off x="60960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Inspection measurements</a:t>
            </a:r>
          </a:p>
        </p:txBody>
      </p:sp>
      <p:sp>
        <p:nvSpPr>
          <p:cNvPr id="10" name="">
            <a:extLst xmlns:a="http://schemas.openxmlformats.org/drawingml/2006/main">
              <a:ext uri="{FF2B5EF4-FFF2-40B4-BE49-F238E27FC236}">
                <a16:creationId xmlns:a16="http://schemas.microsoft.com/office/drawing/2014/main" id="{4B69957B-5A17-4F5B-A740-B915E0F961CD}"/>
              </a:ext>
            </a:extLst>
          </p:cNvPr>
          <p:cNvSpPr>
            <a:spLocks xmlns:a="http://schemas.openxmlformats.org/drawingml/2006/main" noGrp="1"/>
          </p:cNvSpPr>
          <p:nvPr/>
        </p:nvSpPr>
        <p:spPr>
          <a:xfrm xmlns:a="http://schemas.openxmlformats.org/drawingml/2006/main">
            <a:off x="60960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Record pressure, leak concentration and CP potential with timestamps and field evidence.</a:t>
            </a:r>
          </a:p>
        </p:txBody>
      </p:sp>
      <p:sp>
        <p:nvSpPr>
          <p:cNvPr id="11" name="">
            <a:extLst xmlns:a="http://schemas.openxmlformats.org/drawingml/2006/main">
              <a:ext uri="{FF2B5EF4-FFF2-40B4-BE49-F238E27FC236}">
                <a16:creationId xmlns:a16="http://schemas.microsoft.com/office/drawing/2014/main" id="{41993679-C8E5-4F23-AAEE-C41430318CD3}"/>
              </a:ext>
            </a:extLst>
          </p:cNvPr>
          <p:cNvSpPr>
            <a:spLocks xmlns:a="http://schemas.openxmlformats.org/drawingml/2006/main" noGrp="1"/>
          </p:cNvSpPr>
          <p:nvPr/>
        </p:nvSpPr>
        <p:spPr>
          <a:xfrm xmlns:a="http://schemas.openxmlformats.org/drawingml/2006/main">
            <a:off x="622935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Review triggers</a:t>
            </a:r>
          </a:p>
        </p:txBody>
      </p:sp>
      <p:sp>
        <p:nvSpPr>
          <p:cNvPr id="12" name="">
            <a:extLst xmlns:a="http://schemas.openxmlformats.org/drawingml/2006/main">
              <a:ext uri="{FF2B5EF4-FFF2-40B4-BE49-F238E27FC236}">
                <a16:creationId xmlns:a16="http://schemas.microsoft.com/office/drawing/2014/main" id="{1D17BCFB-ED7D-426E-ADE3-81FE571A695D}"/>
              </a:ext>
            </a:extLst>
          </p:cNvPr>
          <p:cNvSpPr>
            <a:spLocks xmlns:a="http://schemas.openxmlformats.org/drawingml/2006/main" noGrp="1"/>
          </p:cNvSpPr>
          <p:nvPr/>
        </p:nvSpPr>
        <p:spPr>
          <a:xfrm xmlns:a="http://schemas.openxmlformats.org/drawingml/2006/main">
            <a:off x="622935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Observed gas concentration and pressure above recorded MAOP generate review flags.</a:t>
            </a:r>
          </a:p>
        </p:txBody>
      </p:sp>
      <p:sp>
        <p:nvSpPr>
          <p:cNvPr id="13" name="">
            <a:extLst xmlns:a="http://schemas.openxmlformats.org/drawingml/2006/main">
              <a:ext uri="{FF2B5EF4-FFF2-40B4-BE49-F238E27FC236}">
                <a16:creationId xmlns:a16="http://schemas.microsoft.com/office/drawing/2014/main" id="{60CAA421-D304-41D0-A1B5-440CB5F2F9A8}"/>
              </a:ext>
            </a:extLst>
          </p:cNvPr>
          <p:cNvSpPr>
            <a:spLocks xmlns:a="http://schemas.openxmlformats.org/drawingml/2006/main" noGrp="1"/>
          </p:cNvSpPr>
          <p:nvPr/>
        </p:nvSpPr>
        <p:spPr>
          <a:xfrm xmlns:a="http://schemas.openxmlformats.org/drawingml/2006/main">
            <a:off x="609600" y="590550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62798C"/>
                </a:solidFill>
                <a:latin typeface="Arial"/>
                <a:ea typeface="Arial"/>
                <a:cs typeface="Arial"/>
              </a:defRPr>
            </a:pPr>
            <a:r>
              <a:rPr sz="1650" b="0">
                <a:solidFill>
                  <a:srgbClr val="62798C"/>
                </a:solidFill>
                <a:latin typeface="Arial"/>
                <a:ea typeface="Arial"/>
                <a:cs typeface="Arial"/>
              </a:rPr>
              <a:t>No gas-flow simulation, CP compliance certification or operational isolation clearance.</a:t>
            </a:r>
          </a:p>
        </p:txBody>
      </p:sp>
    </p:spTree>
    <p:extLst>
      <p:ext uri="{BB962C8B-B14F-4D97-AF65-F5344CB8AC3E}">
        <p14:creationId xmlns:p14="http://schemas.microsoft.com/office/powerpoint/2010/main" val="47163818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B17BEEE-F77E-440F-948D-F571DB1A1E79}"/>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Telecom fibre provisioning</a:t>
            </a:r>
          </a:p>
        </p:txBody>
      </p:sp>
      <p:sp>
        <p:nvSpPr>
          <p:cNvPr id="2" name="">
            <a:extLst xmlns:a="http://schemas.openxmlformats.org/drawingml/2006/main">
              <a:ext uri="{FF2B5EF4-FFF2-40B4-BE49-F238E27FC236}">
                <a16:creationId xmlns:a16="http://schemas.microsoft.com/office/drawing/2014/main" id="{B0E0A151-D752-4BAD-A15B-404A51108580}"/>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Reserve a continuous available strand along a feasible optical route.</a:t>
            </a:r>
          </a:p>
        </p:txBody>
      </p:sp>
      <p:sp>
        <p:nvSpPr>
          <p:cNvPr id="3" name="">
            <a:extLst xmlns:a="http://schemas.openxmlformats.org/drawingml/2006/main">
              <a:ext uri="{FF2B5EF4-FFF2-40B4-BE49-F238E27FC236}">
                <a16:creationId xmlns:a16="http://schemas.microsoft.com/office/drawing/2014/main" id="{89B0F900-F8C7-4586-9C6F-68AF6ABF0422}"/>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9CB67C7A-10F0-4B7D-8BA8-A523B95DF7E5}"/>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09</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5b242faf12e47d7"/>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D7DFB84-97F6-467E-99C0-1A5C6CAF3122}"/>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The hospital scenario: 0.88 km, 1.708 dB modelled loss and 26.292 dB margin.</a:t>
            </a:r>
          </a:p>
        </p:txBody>
      </p:sp>
    </p:spTree>
    <p:extLst>
      <p:ext uri="{BB962C8B-B14F-4D97-AF65-F5344CB8AC3E}">
        <p14:creationId xmlns:p14="http://schemas.microsoft.com/office/powerpoint/2010/main" val="122281007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9ECAA57-EF8C-4255-A6A0-5A0BBA2A61D6}"/>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Wastewater and stormwater</a:t>
            </a:r>
          </a:p>
        </p:txBody>
      </p:sp>
      <p:sp>
        <p:nvSpPr>
          <p:cNvPr id="2" name="">
            <a:extLst xmlns:a="http://schemas.openxmlformats.org/drawingml/2006/main">
              <a:ext uri="{FF2B5EF4-FFF2-40B4-BE49-F238E27FC236}">
                <a16:creationId xmlns:a16="http://schemas.microsoft.com/office/drawing/2014/main" id="{D33AD716-DB02-445D-83EC-F9C69040E0EF}"/>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Collection networks preserve flow direction toward an outfall or treatment works.</a:t>
            </a:r>
          </a:p>
        </p:txBody>
      </p:sp>
      <p:sp>
        <p:nvSpPr>
          <p:cNvPr id="3" name="">
            <a:extLst xmlns:a="http://schemas.openxmlformats.org/drawingml/2006/main">
              <a:ext uri="{FF2B5EF4-FFF2-40B4-BE49-F238E27FC236}">
                <a16:creationId xmlns:a16="http://schemas.microsoft.com/office/drawing/2014/main" id="{93AC360B-41DE-454D-B82E-3517829B128D}"/>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81EC04E1-97C8-4153-93BE-9F7A532D31B8}"/>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10</a:t>
            </a:r>
          </a:p>
        </p:txBody>
      </p:sp>
      <p:graphicFrame>
        <p:nvGraphicFramePr>
          <p:cNvPr id="13" name=""/>
          <p:cNvGraphicFramePr/>
          <p:nvPr/>
        </p:nvGraphicFramePr>
        <p:xfrm>
          <a:off xmlns:a="http://schemas.openxmlformats.org/drawingml/2006/main" x="609600" y="2085975"/>
          <a:ext xmlns:a="http://schemas.openxmlformats.org/drawingml/2006/main" cx="10972800" cy="3333750"/>
        </p:xfrm>
        <a:graphic xmlns:a="http://schemas.openxmlformats.org/drawingml/2006/main">
          <a:graphicData uri="http://schemas.openxmlformats.org/drawingml/2006/table">
            <a:tbl>
              <a:tblPr/>
              <a:tblGrid>
                <a:gridCol w="2381250"/>
                <a:gridCol w="4191000"/>
                <a:gridCol w="4400550"/>
              </a:tblGrid>
              <a:tr h="666750">
                <a:tc>
                  <a:txBody>
                    <a:bodyPr>
                      <a:noAutofit/>
                    </a:bodyPr>
                    <a:lstStyle/>
                    <a:p>
                      <a:r>
                        <a:rPr sz="1875" b="1">
                          <a:solidFill>
                            <a:srgbClr val="FFFFFF"/>
                          </a:solidFill>
                          <a:latin typeface="Arial"/>
                          <a:ea typeface="Arial"/>
                          <a:cs typeface="Arial"/>
                        </a:rPr>
                        <a:t>Utility</a:t>
                      </a:r>
                    </a:p>
                  </a:txBody>
                  <a:tcPr marL="91440" marR="91440" marT="45720" marB="45720">
                    <a:solidFill>
                      <a:srgbClr val="102B46"/>
                    </a:solidFill>
                  </a:tcPr>
                </a:tc>
                <a:tc>
                  <a:txBody>
                    <a:bodyPr>
                      <a:noAutofit/>
                    </a:bodyPr>
                    <a:lstStyle/>
                    <a:p>
                      <a:r>
                        <a:rPr sz="1875" b="1">
                          <a:solidFill>
                            <a:srgbClr val="FFFFFF"/>
                          </a:solidFill>
                          <a:latin typeface="Arial"/>
                          <a:ea typeface="Arial"/>
                          <a:cs typeface="Arial"/>
                        </a:rPr>
                        <a:t>Engineering model</a:t>
                      </a:r>
                    </a:p>
                  </a:txBody>
                  <a:tcPr marL="91440" marR="91440" marT="45720" marB="45720">
                    <a:solidFill>
                      <a:srgbClr val="102B46"/>
                    </a:solidFill>
                  </a:tcPr>
                </a:tc>
                <a:tc>
                  <a:txBody>
                    <a:bodyPr>
                      <a:noAutofit/>
                    </a:bodyPr>
                    <a:lstStyle/>
                    <a:p>
                      <a:r>
                        <a:rPr sz="1875" b="1">
                          <a:solidFill>
                            <a:srgbClr val="FFFFFF"/>
                          </a:solidFill>
                          <a:latin typeface="Arial"/>
                          <a:ea typeface="Arial"/>
                          <a:cs typeface="Arial"/>
                        </a:rPr>
                        <a:t>Review output</a:t>
                      </a:r>
                    </a:p>
                  </a:txBody>
                  <a:tcPr marL="91440" marR="91440" marT="45720" marB="45720">
                    <a:solidFill>
                      <a:srgbClr val="102B46"/>
                    </a:solidFill>
                  </a:tcPr>
                </a:tc>
              </a:tr>
              <a:tr h="666750">
                <a:tc>
                  <a:txBody>
                    <a:bodyPr>
                      <a:noAutofit/>
                    </a:bodyPr>
                    <a:lstStyle/>
                    <a:p>
                      <a:r>
                        <a:rPr sz="1875" b="0">
                          <a:solidFill>
                            <a:srgbClr val="14324B"/>
                          </a:solidFill>
                          <a:latin typeface="Arial"/>
                          <a:ea typeface="Arial"/>
                          <a:cs typeface="Arial"/>
                        </a:rPr>
                        <a:t>Wastewater</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Invert-based slope and Manning capacity</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Non-falling pipe or capacity exceedance</a:t>
                      </a:r>
                    </a:p>
                  </a:txBody>
                  <a:tcPr marL="91440" marR="91440" marT="45720" marB="45720">
                    <a:solidFill>
                      <a:srgbClr val="F0F5F9"/>
                    </a:solidFill>
                  </a:tcPr>
                </a:tc>
              </a:tr>
              <a:tr h="666750">
                <a:tc>
                  <a:txBody>
                    <a:bodyPr>
                      <a:noAutofit/>
                    </a:bodyPr>
                    <a:lstStyle/>
                    <a:p>
                      <a:r>
                        <a:rPr sz="1875" b="0">
                          <a:solidFill>
                            <a:srgbClr val="14324B"/>
                          </a:solidFill>
                          <a:latin typeface="Arial"/>
                          <a:ea typeface="Arial"/>
                          <a:cs typeface="Arial"/>
                        </a:rPr>
                        <a:t>Stormwater</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Rational runoff and accumulated catchments</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Runoff demand versus drain capacity</a:t>
                      </a:r>
                    </a:p>
                  </a:txBody>
                  <a:tcPr marL="91440" marR="91440" marT="45720" marB="45720">
                    <a:solidFill>
                      <a:srgbClr val="FFFFFF"/>
                    </a:solidFill>
                  </a:tcPr>
                </a:tc>
              </a:tr>
              <a:tr h="666750">
                <a:tc>
                  <a:txBody>
                    <a:bodyPr>
                      <a:noAutofit/>
                    </a:bodyPr>
                    <a:lstStyle/>
                    <a:p>
                      <a:r>
                        <a:rPr sz="1875" b="0">
                          <a:solidFill>
                            <a:srgbClr val="14324B"/>
                          </a:solidFill>
                          <a:latin typeface="Arial"/>
                          <a:ea typeface="Arial"/>
                          <a:cs typeface="Arial"/>
                        </a:rPr>
                        <a:t>Both networks</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Directed trace to the receiving outfall</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Service impact from blocked segments</a:t>
                      </a:r>
                    </a:p>
                  </a:txBody>
                  <a:tcPr marL="91440" marR="91440" marT="45720" marB="45720">
                    <a:solidFill>
                      <a:srgbClr val="F0F5F9"/>
                    </a:solidFill>
                  </a:tcPr>
                </a:tc>
              </a:tr>
              <a:tr h="666750">
                <a:tc>
                  <a:txBody>
                    <a:bodyPr>
                      <a:noAutofit/>
                    </a:bodyPr>
                    <a:lstStyle/>
                    <a:p>
                      <a:r>
                        <a:rPr sz="1875" b="0">
                          <a:solidFill>
                            <a:srgbClr val="14324B"/>
                          </a:solidFill>
                          <a:latin typeface="Arial"/>
                          <a:ea typeface="Arial"/>
                          <a:cs typeface="Arial"/>
                        </a:rPr>
                        <a:t>Field operations</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Flow, level and rainfall observations</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Timestamped readings and maintenance</a:t>
                      </a:r>
                    </a:p>
                  </a:txBody>
                  <a:tcPr marL="91440" marR="91440" marT="45720" marB="45720">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9B362CFE-2FCD-4F5C-BEA8-722E729C538F}"/>
              </a:ext>
            </a:extLst>
          </p:cNvPr>
          <p:cNvSpPr>
            <a:spLocks xmlns:a="http://schemas.openxmlformats.org/drawingml/2006/main" noGrp="1"/>
          </p:cNvSpPr>
          <p:nvPr/>
        </p:nvSpPr>
        <p:spPr>
          <a:xfrm xmlns:a="http://schemas.openxmlformats.org/drawingml/2006/main">
            <a:off x="609600" y="575310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62798C"/>
                </a:solidFill>
                <a:latin typeface="Arial"/>
                <a:ea typeface="Arial"/>
                <a:cs typeface="Arial"/>
              </a:defRPr>
            </a:pPr>
            <a:r>
              <a:rPr sz="1800" b="0">
                <a:solidFill>
                  <a:srgbClr val="62798C"/>
                </a:solidFill>
                <a:latin typeface="Arial"/>
                <a:ea typeface="Arial"/>
                <a:cs typeface="Arial"/>
              </a:rPr>
              <a:t>Circular full-flow screening; no backwater, surcharge, flood routing or pump-curve solver.</a:t>
            </a:r>
          </a:p>
        </p:txBody>
      </p:sp>
    </p:spTree>
    <p:extLst>
      <p:ext uri="{BB962C8B-B14F-4D97-AF65-F5344CB8AC3E}">
        <p14:creationId xmlns:p14="http://schemas.microsoft.com/office/powerpoint/2010/main" val="144455962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8998936-9D12-4304-B71B-AF7CACC197EF}"/>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District heating</a:t>
            </a:r>
          </a:p>
        </p:txBody>
      </p:sp>
      <p:sp>
        <p:nvSpPr>
          <p:cNvPr id="2" name="">
            <a:extLst xmlns:a="http://schemas.openxmlformats.org/drawingml/2006/main">
              <a:ext uri="{FF2B5EF4-FFF2-40B4-BE49-F238E27FC236}">
                <a16:creationId xmlns:a16="http://schemas.microsoft.com/office/drawing/2014/main" id="{9CF1AA3D-5B04-4784-9D1C-B020ECF4F92A}"/>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Thermal network records connect demand, circulation and recorded pipe losses.</a:t>
            </a:r>
          </a:p>
        </p:txBody>
      </p:sp>
      <p:sp>
        <p:nvSpPr>
          <p:cNvPr id="3" name="">
            <a:extLst xmlns:a="http://schemas.openxmlformats.org/drawingml/2006/main">
              <a:ext uri="{FF2B5EF4-FFF2-40B4-BE49-F238E27FC236}">
                <a16:creationId xmlns:a16="http://schemas.microsoft.com/office/drawing/2014/main" id="{4C0E9FAF-AC73-4A10-8865-A4EB88B0DAB8}"/>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C22AE615-4F48-41BD-92E3-6C563F13EA47}"/>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11</a:t>
            </a:r>
          </a:p>
        </p:txBody>
      </p:sp>
      <p:graphicFrame>
        <p:nvGraphicFramePr>
          <p:cNvPr id="13" name=""/>
          <p:cNvGraphicFramePr/>
          <p:nvPr/>
        </p:nvGraphicFramePr>
        <p:xfrm>
          <a:off xmlns:a="http://schemas.openxmlformats.org/drawingml/2006/main" x="609600" y="2066925"/>
          <a:ext xmlns:a="http://schemas.openxmlformats.org/drawingml/2006/main" cx="10972800" cy="3476625"/>
        </p:xfrm>
        <a:graphic xmlns:a="http://schemas.openxmlformats.org/drawingml/2006/main">
          <a:graphicData uri="http://schemas.openxmlformats.org/drawingml/2006/table">
            <a:tbl>
              <a:tblPr/>
              <a:tblGrid>
                <a:gridCol w="4429125"/>
                <a:gridCol w="6543675"/>
              </a:tblGrid>
              <a:tr h="579438">
                <a:tc>
                  <a:txBody>
                    <a:bodyPr>
                      <a:noAutofit/>
                    </a:bodyPr>
                    <a:lstStyle/>
                    <a:p>
                      <a:r>
                        <a:rPr sz="1875" b="1">
                          <a:solidFill>
                            <a:srgbClr val="FFFFFF"/>
                          </a:solidFill>
                          <a:latin typeface="Arial"/>
                          <a:ea typeface="Arial"/>
                          <a:cs typeface="Arial"/>
                        </a:rPr>
                        <a:t>Engineering input</a:t>
                      </a:r>
                    </a:p>
                  </a:txBody>
                  <a:tcPr marL="91440" marR="91440" marT="45720" marB="45720">
                    <a:solidFill>
                      <a:srgbClr val="102B46"/>
                    </a:solidFill>
                  </a:tcPr>
                </a:tc>
                <a:tc>
                  <a:txBody>
                    <a:bodyPr>
                      <a:noAutofit/>
                    </a:bodyPr>
                    <a:lstStyle/>
                    <a:p>
                      <a:r>
                        <a:rPr sz="1875" b="1">
                          <a:solidFill>
                            <a:srgbClr val="FFFFFF"/>
                          </a:solidFill>
                          <a:latin typeface="Arial"/>
                          <a:ea typeface="Arial"/>
                          <a:cs typeface="Arial"/>
                        </a:rPr>
                        <a:t>Screening output</a:t>
                      </a:r>
                    </a:p>
                  </a:txBody>
                  <a:tcPr marL="91440" marR="91440" marT="45720" marB="45720">
                    <a:solidFill>
                      <a:srgbClr val="102B46"/>
                    </a:solidFill>
                  </a:tcPr>
                </a:tc>
              </a:tr>
              <a:tr h="579438">
                <a:tc>
                  <a:txBody>
                    <a:bodyPr>
                      <a:noAutofit/>
                    </a:bodyPr>
                    <a:lstStyle/>
                    <a:p>
                      <a:r>
                        <a:rPr sz="1875" b="0">
                          <a:solidFill>
                            <a:srgbClr val="14324B"/>
                          </a:solidFill>
                          <a:latin typeface="Arial"/>
                          <a:ea typeface="Arial"/>
                          <a:cs typeface="Arial"/>
                        </a:rPr>
                        <a:t>Thermal demand / kW</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Required mass flow at entered temperature difference</a:t>
                      </a:r>
                    </a:p>
                  </a:txBody>
                  <a:tcPr marL="91440" marR="91440" marT="45720" marB="45720">
                    <a:solidFill>
                      <a:srgbClr val="F0F5F9"/>
                    </a:solidFill>
                  </a:tcPr>
                </a:tc>
              </a:tr>
              <a:tr h="579438">
                <a:tc>
                  <a:txBody>
                    <a:bodyPr>
                      <a:noAutofit/>
                    </a:bodyPr>
                    <a:lstStyle/>
                    <a:p>
                      <a:r>
                        <a:rPr sz="1875" b="0">
                          <a:solidFill>
                            <a:srgbClr val="14324B"/>
                          </a:solidFill>
                          <a:latin typeface="Arial"/>
                          <a:ea typeface="Arial"/>
                          <a:cs typeface="Arial"/>
                        </a:rPr>
                        <a:t>Supply and return / °C</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Temperature difference review</a:t>
                      </a:r>
                    </a:p>
                  </a:txBody>
                  <a:tcPr marL="91440" marR="91440" marT="45720" marB="45720">
                    <a:solidFill>
                      <a:srgbClr val="FFFFFF"/>
                    </a:solidFill>
                  </a:tcPr>
                </a:tc>
              </a:tr>
              <a:tr h="579438">
                <a:tc>
                  <a:txBody>
                    <a:bodyPr>
                      <a:noAutofit/>
                    </a:bodyPr>
                    <a:lstStyle/>
                    <a:p>
                      <a:r>
                        <a:rPr sz="1875" b="0">
                          <a:solidFill>
                            <a:srgbClr val="14324B"/>
                          </a:solidFill>
                          <a:latin typeface="Arial"/>
                          <a:ea typeface="Arial"/>
                          <a:cs typeface="Arial"/>
                        </a:rPr>
                        <a:t>Pipe loss / W per metre</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Segment heat-loss estimate</a:t>
                      </a:r>
                    </a:p>
                  </a:txBody>
                  <a:tcPr marL="91440" marR="91440" marT="45720" marB="45720">
                    <a:solidFill>
                      <a:srgbClr val="F0F5F9"/>
                    </a:solidFill>
                  </a:tcPr>
                </a:tc>
              </a:tr>
              <a:tr h="579438">
                <a:tc>
                  <a:txBody>
                    <a:bodyPr>
                      <a:noAutofit/>
                    </a:bodyPr>
                    <a:lstStyle/>
                    <a:p>
                      <a:r>
                        <a:rPr sz="1875" b="0">
                          <a:solidFill>
                            <a:srgbClr val="14324B"/>
                          </a:solidFill>
                          <a:latin typeface="Arial"/>
                          <a:ea typeface="Arial"/>
                          <a:cs typeface="Arial"/>
                        </a:rPr>
                        <a:t>Valves and required dependencies</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Connectivity-based service disruption</a:t>
                      </a:r>
                    </a:p>
                  </a:txBody>
                  <a:tcPr marL="91440" marR="91440" marT="45720" marB="45720">
                    <a:solidFill>
                      <a:srgbClr val="FFFFFF"/>
                    </a:solidFill>
                  </a:tcPr>
                </a:tc>
              </a:tr>
              <a:tr h="579438">
                <a:tc>
                  <a:txBody>
                    <a:bodyPr>
                      <a:noAutofit/>
                    </a:bodyPr>
                    <a:lstStyle/>
                    <a:p>
                      <a:r>
                        <a:rPr sz="1875" b="0">
                          <a:solidFill>
                            <a:srgbClr val="14324B"/>
                          </a:solidFill>
                          <a:latin typeface="Arial"/>
                          <a:ea typeface="Arial"/>
                          <a:cs typeface="Arial"/>
                        </a:rPr>
                        <a:t>Temperature and energy observations</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Timestamped operating record</a:t>
                      </a:r>
                    </a:p>
                  </a:txBody>
                  <a:tcPr marL="91440" marR="91440" marT="45720" marB="45720">
                    <a:solidFill>
                      <a:srgbClr val="F0F5F9"/>
                    </a:solidFill>
                  </a:tcPr>
                </a:tc>
              </a:tr>
            </a:tbl>
          </a:graphicData>
        </a:graphic>
      </p:graphicFrame>
      <p:sp>
        <p:nvSpPr>
          <p:cNvPr id="6" name="">
            <a:extLst xmlns:a="http://schemas.openxmlformats.org/drawingml/2006/main">
              <a:ext uri="{FF2B5EF4-FFF2-40B4-BE49-F238E27FC236}">
                <a16:creationId xmlns:a16="http://schemas.microsoft.com/office/drawing/2014/main" id="{21E3DFF5-1466-4704-BC72-E4E806049610}"/>
              </a:ext>
            </a:extLst>
          </p:cNvPr>
          <p:cNvSpPr>
            <a:spLocks xmlns:a="http://schemas.openxmlformats.org/drawingml/2006/main" noGrp="1"/>
          </p:cNvSpPr>
          <p:nvPr/>
        </p:nvSpPr>
        <p:spPr>
          <a:xfrm xmlns:a="http://schemas.openxmlformats.org/drawingml/2006/main">
            <a:off x="609600" y="5829300"/>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Steady water-based screening; coupled hydraulic and thermal simulation remains future work.</a:t>
            </a:r>
          </a:p>
        </p:txBody>
      </p:sp>
    </p:spTree>
    <p:extLst>
      <p:ext uri="{BB962C8B-B14F-4D97-AF65-F5344CB8AC3E}">
        <p14:creationId xmlns:p14="http://schemas.microsoft.com/office/powerpoint/2010/main" val="44907444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6556E7F-FBA7-47BA-B412-878813B1D3AD}"/>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Cross-utility service impact</a:t>
            </a:r>
          </a:p>
        </p:txBody>
      </p:sp>
      <p:sp>
        <p:nvSpPr>
          <p:cNvPr id="2" name="">
            <a:extLst xmlns:a="http://schemas.openxmlformats.org/drawingml/2006/main">
              <a:ext uri="{FF2B5EF4-FFF2-40B4-BE49-F238E27FC236}">
                <a16:creationId xmlns:a16="http://schemas.microsoft.com/office/drawing/2014/main" id="{C893DEE2-8E97-40BB-B498-1B4BF71488E4}"/>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A transformer failure can interrupt the dependent telecom and gas networks.</a:t>
            </a:r>
          </a:p>
        </p:txBody>
      </p:sp>
      <p:sp>
        <p:nvSpPr>
          <p:cNvPr id="3" name="">
            <a:extLst xmlns:a="http://schemas.openxmlformats.org/drawingml/2006/main">
              <a:ext uri="{FF2B5EF4-FFF2-40B4-BE49-F238E27FC236}">
                <a16:creationId xmlns:a16="http://schemas.microsoft.com/office/drawing/2014/main" id="{4110A0EA-2D25-4D2D-A187-5A52707FD001}"/>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37DA88CA-765F-498C-A016-2DDACE8A618D}"/>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12</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eb83d8e6036429a"/>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521B0D3-1249-4714-948F-4E6BE8403BD5}"/>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The scenario follows explicitly recorded required dependencies; backup runtime is not assumed.</a:t>
            </a:r>
          </a:p>
        </p:txBody>
      </p:sp>
    </p:spTree>
    <p:extLst>
      <p:ext uri="{BB962C8B-B14F-4D97-AF65-F5344CB8AC3E}">
        <p14:creationId xmlns:p14="http://schemas.microsoft.com/office/powerpoint/2010/main" val="203649316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A6BFBA4-3278-46B7-9C3C-48A74E689ED7}"/>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Recorded incident and review workflows</a:t>
            </a:r>
          </a:p>
        </p:txBody>
      </p:sp>
      <p:sp>
        <p:nvSpPr>
          <p:cNvPr id="2" name="">
            <a:extLst xmlns:a="http://schemas.openxmlformats.org/drawingml/2006/main">
              <a:ext uri="{FF2B5EF4-FFF2-40B4-BE49-F238E27FC236}">
                <a16:creationId xmlns:a16="http://schemas.microsoft.com/office/drawing/2014/main" id="{AA79A0FE-B93E-4AD1-AE42-25021E49903C}"/>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Assess a scenario against a known network revision and retain its decision history.</a:t>
            </a:r>
          </a:p>
        </p:txBody>
      </p:sp>
      <p:sp>
        <p:nvSpPr>
          <p:cNvPr id="3" name="">
            <a:extLst xmlns:a="http://schemas.openxmlformats.org/drawingml/2006/main">
              <a:ext uri="{FF2B5EF4-FFF2-40B4-BE49-F238E27FC236}">
                <a16:creationId xmlns:a16="http://schemas.microsoft.com/office/drawing/2014/main" id="{2976D8C5-D6FA-485C-802A-677F4179EFF6}"/>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4152B63A-14AE-46B9-A6CC-ACC19BF69E51}"/>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13</a:t>
            </a:r>
          </a:p>
        </p:txBody>
      </p:sp>
      <p:sp>
        <p:nvSpPr>
          <p:cNvPr id="5" name="">
            <a:extLst xmlns:a="http://schemas.openxmlformats.org/drawingml/2006/main">
              <a:ext uri="{FF2B5EF4-FFF2-40B4-BE49-F238E27FC236}">
                <a16:creationId xmlns:a16="http://schemas.microsoft.com/office/drawing/2014/main" id="{69CAE267-98A7-46C5-A104-E2685CF52DE6}"/>
              </a:ext>
            </a:extLst>
          </p:cNvPr>
          <p:cNvSpPr>
            <a:spLocks xmlns:a="http://schemas.openxmlformats.org/drawingml/2006/main" noGrp="1"/>
          </p:cNvSpPr>
          <p:nvPr/>
        </p:nvSpPr>
        <p:spPr>
          <a:xfrm xmlns:a="http://schemas.openxmlformats.org/drawingml/2006/main">
            <a:off x="609600" y="22193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1">
                <a:solidFill>
                  <a:srgbClr val="14324B"/>
                </a:solidFill>
                <a:latin typeface="Arial"/>
                <a:ea typeface="Arial"/>
                <a:cs typeface="Arial"/>
              </a:defRPr>
            </a:pPr>
            <a:r>
              <a:rPr sz="2400" b="1">
                <a:solidFill>
                  <a:srgbClr val="14324B"/>
                </a:solidFill>
                <a:latin typeface="Arial"/>
                <a:ea typeface="Arial"/>
                <a:cs typeface="Arial"/>
              </a:rPr>
              <a:t>Reported  →  Assessed  →  Approved  →  Resolved  →  Closed</a:t>
            </a:r>
          </a:p>
        </p:txBody>
      </p:sp>
      <p:sp>
        <p:nvSpPr>
          <p:cNvPr id="6" name="">
            <a:extLst xmlns:a="http://schemas.openxmlformats.org/drawingml/2006/main">
              <a:ext uri="{FF2B5EF4-FFF2-40B4-BE49-F238E27FC236}">
                <a16:creationId xmlns:a16="http://schemas.microsoft.com/office/drawing/2014/main" id="{45500F36-9F86-440C-9CEA-E82C5D664700}"/>
              </a:ext>
            </a:extLst>
          </p:cNvPr>
          <p:cNvSpPr>
            <a:spLocks xmlns:a="http://schemas.openxmlformats.org/drawingml/2006/main" noGrp="1"/>
          </p:cNvSpPr>
          <p:nvPr/>
        </p:nvSpPr>
        <p:spPr>
          <a:xfrm xmlns:a="http://schemas.openxmlformats.org/drawingml/2006/main">
            <a:off x="609600" y="3352800"/>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Revision-aware approval</a:t>
            </a:r>
          </a:p>
        </p:txBody>
      </p:sp>
      <p:sp>
        <p:nvSpPr>
          <p:cNvPr id="7" name="">
            <a:extLst xmlns:a="http://schemas.openxmlformats.org/drawingml/2006/main">
              <a:ext uri="{FF2B5EF4-FFF2-40B4-BE49-F238E27FC236}">
                <a16:creationId xmlns:a16="http://schemas.microsoft.com/office/drawing/2014/main" id="{F06650D5-B3A0-41C7-806C-26066518FE30}"/>
              </a:ext>
            </a:extLst>
          </p:cNvPr>
          <p:cNvSpPr>
            <a:spLocks xmlns:a="http://schemas.openxmlformats.org/drawingml/2006/main" noGrp="1"/>
          </p:cNvSpPr>
          <p:nvPr/>
        </p:nvSpPr>
        <p:spPr>
          <a:xfrm xmlns:a="http://schemas.openxmlformats.org/drawingml/2006/main">
            <a:off x="609600" y="3762375"/>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Changes to the network invalidate approval until the incident is reassessed.</a:t>
            </a:r>
          </a:p>
        </p:txBody>
      </p:sp>
      <p:sp>
        <p:nvSpPr>
          <p:cNvPr id="8" name="">
            <a:extLst xmlns:a="http://schemas.openxmlformats.org/drawingml/2006/main">
              <a:ext uri="{FF2B5EF4-FFF2-40B4-BE49-F238E27FC236}">
                <a16:creationId xmlns:a16="http://schemas.microsoft.com/office/drawing/2014/main" id="{33E0FB2A-0ACB-40C8-B50B-17C3D1A47740}"/>
              </a:ext>
            </a:extLst>
          </p:cNvPr>
          <p:cNvSpPr>
            <a:spLocks xmlns:a="http://schemas.openxmlformats.org/drawingml/2006/main" noGrp="1"/>
          </p:cNvSpPr>
          <p:nvPr/>
        </p:nvSpPr>
        <p:spPr>
          <a:xfrm xmlns:a="http://schemas.openxmlformats.org/drawingml/2006/main">
            <a:off x="6229350" y="3352800"/>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Advisory isolation</a:t>
            </a:r>
          </a:p>
        </p:txBody>
      </p:sp>
      <p:sp>
        <p:nvSpPr>
          <p:cNvPr id="9" name="">
            <a:extLst xmlns:a="http://schemas.openxmlformats.org/drawingml/2006/main">
              <a:ext uri="{FF2B5EF4-FFF2-40B4-BE49-F238E27FC236}">
                <a16:creationId xmlns:a16="http://schemas.microsoft.com/office/drawing/2014/main" id="{32099226-C2DC-411D-B376-ECC3C6F68B33}"/>
              </a:ext>
            </a:extLst>
          </p:cNvPr>
          <p:cNvSpPr>
            <a:spLocks xmlns:a="http://schemas.openxmlformats.org/drawingml/2006/main" noGrp="1"/>
          </p:cNvSpPr>
          <p:nvPr/>
        </p:nvSpPr>
        <p:spPr>
          <a:xfrm xmlns:a="http://schemas.openxmlformats.org/drawingml/2006/main">
            <a:off x="6229350" y="3762375"/>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Candidate controls are checked for connectivity isolation and downstream impact.</a:t>
            </a:r>
          </a:p>
        </p:txBody>
      </p:sp>
      <p:sp>
        <p:nvSpPr>
          <p:cNvPr id="10" name="">
            <a:extLst xmlns:a="http://schemas.openxmlformats.org/drawingml/2006/main">
              <a:ext uri="{FF2B5EF4-FFF2-40B4-BE49-F238E27FC236}">
                <a16:creationId xmlns:a16="http://schemas.microsoft.com/office/drawing/2014/main" id="{A6A3C431-08FC-4083-B3D2-7BDE549C5570}"/>
              </a:ext>
            </a:extLst>
          </p:cNvPr>
          <p:cNvSpPr>
            <a:spLocks xmlns:a="http://schemas.openxmlformats.org/drawingml/2006/main" noGrp="1"/>
          </p:cNvSpPr>
          <p:nvPr/>
        </p:nvSpPr>
        <p:spPr>
          <a:xfrm xmlns:a="http://schemas.openxmlformats.org/drawingml/2006/main">
            <a:off x="609600" y="4686300"/>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Documented resolution</a:t>
            </a:r>
          </a:p>
        </p:txBody>
      </p:sp>
      <p:sp>
        <p:nvSpPr>
          <p:cNvPr id="11" name="">
            <a:extLst xmlns:a="http://schemas.openxmlformats.org/drawingml/2006/main">
              <a:ext uri="{FF2B5EF4-FFF2-40B4-BE49-F238E27FC236}">
                <a16:creationId xmlns:a16="http://schemas.microsoft.com/office/drawing/2014/main" id="{B9D8F9A9-3A2A-403D-A7E1-20D04F43B7FA}"/>
              </a:ext>
            </a:extLst>
          </p:cNvPr>
          <p:cNvSpPr>
            <a:spLocks xmlns:a="http://schemas.openxmlformats.org/drawingml/2006/main" noGrp="1"/>
          </p:cNvSpPr>
          <p:nvPr/>
        </p:nvSpPr>
        <p:spPr>
          <a:xfrm xmlns:a="http://schemas.openxmlformats.org/drawingml/2006/main">
            <a:off x="609600" y="5095875"/>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Resolution notes and administrator closure preserve the review history.</a:t>
            </a:r>
          </a:p>
        </p:txBody>
      </p:sp>
      <p:sp>
        <p:nvSpPr>
          <p:cNvPr id="12" name="">
            <a:extLst xmlns:a="http://schemas.openxmlformats.org/drawingml/2006/main">
              <a:ext uri="{FF2B5EF4-FFF2-40B4-BE49-F238E27FC236}">
                <a16:creationId xmlns:a16="http://schemas.microsoft.com/office/drawing/2014/main" id="{533ACBD4-5218-4F94-814F-9B1885566664}"/>
              </a:ext>
            </a:extLst>
          </p:cNvPr>
          <p:cNvSpPr>
            <a:spLocks xmlns:a="http://schemas.openxmlformats.org/drawingml/2006/main" noGrp="1"/>
          </p:cNvSpPr>
          <p:nvPr/>
        </p:nvSpPr>
        <p:spPr>
          <a:xfrm xmlns:a="http://schemas.openxmlformats.org/drawingml/2006/main">
            <a:off x="6229350" y="4686300"/>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Explicit model limits</a:t>
            </a:r>
          </a:p>
        </p:txBody>
      </p:sp>
      <p:sp>
        <p:nvSpPr>
          <p:cNvPr id="13" name="">
            <a:extLst xmlns:a="http://schemas.openxmlformats.org/drawingml/2006/main">
              <a:ext uri="{FF2B5EF4-FFF2-40B4-BE49-F238E27FC236}">
                <a16:creationId xmlns:a16="http://schemas.microsoft.com/office/drawing/2014/main" id="{1C6D8B23-5B49-4A90-9091-D694266B5E72}"/>
              </a:ext>
            </a:extLst>
          </p:cNvPr>
          <p:cNvSpPr>
            <a:spLocks xmlns:a="http://schemas.openxmlformats.org/drawingml/2006/main" noGrp="1"/>
          </p:cNvSpPr>
          <p:nvPr/>
        </p:nvSpPr>
        <p:spPr>
          <a:xfrm xmlns:a="http://schemas.openxmlformats.org/drawingml/2006/main">
            <a:off x="6229350" y="5095875"/>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No equipment actuation, switching order, purge procedure or physical clearance.</a:t>
            </a:r>
          </a:p>
        </p:txBody>
      </p:sp>
    </p:spTree>
    <p:extLst>
      <p:ext uri="{BB962C8B-B14F-4D97-AF65-F5344CB8AC3E}">
        <p14:creationId xmlns:p14="http://schemas.microsoft.com/office/powerpoint/2010/main" val="28366922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EB526A4-488F-4823-9382-3E21244C3A6E}"/>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Multi-utility design and quantities</a:t>
            </a:r>
          </a:p>
        </p:txBody>
      </p:sp>
      <p:sp>
        <p:nvSpPr>
          <p:cNvPr id="2" name="">
            <a:extLst xmlns:a="http://schemas.openxmlformats.org/drawingml/2006/main">
              <a:ext uri="{FF2B5EF4-FFF2-40B4-BE49-F238E27FC236}">
                <a16:creationId xmlns:a16="http://schemas.microsoft.com/office/drawing/2014/main" id="{DE98B99F-98A0-4955-876E-B2C19C13E9A6}"/>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Plan connected equipment and segments using the same typed utility model.</a:t>
            </a:r>
          </a:p>
        </p:txBody>
      </p:sp>
      <p:sp>
        <p:nvSpPr>
          <p:cNvPr id="3" name="">
            <a:extLst xmlns:a="http://schemas.openxmlformats.org/drawingml/2006/main">
              <a:ext uri="{FF2B5EF4-FFF2-40B4-BE49-F238E27FC236}">
                <a16:creationId xmlns:a16="http://schemas.microsoft.com/office/drawing/2014/main" id="{5FB635B0-CFE5-4F6B-9414-07E77EFAC9F6}"/>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28E3E8A3-FE9B-40A8-9324-107B1BF4690D}"/>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14</a:t>
            </a:r>
          </a:p>
        </p:txBody>
      </p:sp>
      <p:graphicFrame>
        <p:nvGraphicFramePr>
          <p:cNvPr id="13" name=""/>
          <p:cNvGraphicFramePr/>
          <p:nvPr/>
        </p:nvGraphicFramePr>
        <p:xfrm>
          <a:off xmlns:a="http://schemas.openxmlformats.org/drawingml/2006/main" x="609600" y="2066925"/>
          <a:ext xmlns:a="http://schemas.openxmlformats.org/drawingml/2006/main" cx="10972800" cy="3476625"/>
        </p:xfrm>
        <a:graphic xmlns:a="http://schemas.openxmlformats.org/drawingml/2006/main">
          <a:graphicData uri="http://schemas.openxmlformats.org/drawingml/2006/table">
            <a:tbl>
              <a:tblPr/>
              <a:tblGrid>
                <a:gridCol w="2905125"/>
                <a:gridCol w="8067675"/>
              </a:tblGrid>
              <a:tr h="579438">
                <a:tc>
                  <a:txBody>
                    <a:bodyPr>
                      <a:noAutofit/>
                    </a:bodyPr>
                    <a:lstStyle/>
                    <a:p>
                      <a:r>
                        <a:rPr sz="1875" b="1">
                          <a:solidFill>
                            <a:srgbClr val="FFFFFF"/>
                          </a:solidFill>
                          <a:latin typeface="Arial"/>
                          <a:ea typeface="Arial"/>
                          <a:cs typeface="Arial"/>
                        </a:rPr>
                        <a:t>Stage</a:t>
                      </a:r>
                    </a:p>
                  </a:txBody>
                  <a:tcPr marL="91440" marR="91440" marT="45720" marB="45720">
                    <a:solidFill>
                      <a:srgbClr val="102B46"/>
                    </a:solidFill>
                  </a:tcPr>
                </a:tc>
                <a:tc>
                  <a:txBody>
                    <a:bodyPr>
                      <a:noAutofit/>
                    </a:bodyPr>
                    <a:lstStyle/>
                    <a:p>
                      <a:r>
                        <a:rPr sz="1875" b="1">
                          <a:solidFill>
                            <a:srgbClr val="FFFFFF"/>
                          </a:solidFill>
                          <a:latin typeface="Arial"/>
                          <a:ea typeface="Arial"/>
                          <a:cs typeface="Arial"/>
                        </a:rPr>
                        <a:t>Implemented behavior</a:t>
                      </a:r>
                    </a:p>
                  </a:txBody>
                  <a:tcPr marL="91440" marR="91440" marT="45720" marB="45720">
                    <a:solidFill>
                      <a:srgbClr val="102B46"/>
                    </a:solidFill>
                  </a:tcPr>
                </a:tc>
              </a:tr>
              <a:tr h="579438">
                <a:tc>
                  <a:txBody>
                    <a:bodyPr>
                      <a:noAutofit/>
                    </a:bodyPr>
                    <a:lstStyle/>
                    <a:p>
                      <a:r>
                        <a:rPr sz="1875" b="0">
                          <a:solidFill>
                            <a:srgbClr val="14324B"/>
                          </a:solidFill>
                          <a:latin typeface="Arial"/>
                          <a:ea typeface="Arial"/>
                          <a:cs typeface="Arial"/>
                        </a:rPr>
                        <a:t>Draft / revise</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Validate endpoints, attributes and permitted utility connections</a:t>
                      </a:r>
                    </a:p>
                  </a:txBody>
                  <a:tcPr marL="91440" marR="91440" marT="45720" marB="45720">
                    <a:solidFill>
                      <a:srgbClr val="F0F5F9"/>
                    </a:solidFill>
                  </a:tcPr>
                </a:tc>
              </a:tr>
              <a:tr h="579438">
                <a:tc>
                  <a:txBody>
                    <a:bodyPr>
                      <a:noAutofit/>
                    </a:bodyPr>
                    <a:lstStyle/>
                    <a:p>
                      <a:r>
                        <a:rPr sz="1875" b="0">
                          <a:solidFill>
                            <a:srgbClr val="14324B"/>
                          </a:solidFill>
                          <a:latin typeface="Arial"/>
                          <a:ea typeface="Arial"/>
                          <a:cs typeface="Arial"/>
                        </a:rPr>
                        <a:t>Quantities</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Count assets and measure segments; apply entered INR unit rates</a:t>
                      </a:r>
                    </a:p>
                  </a:txBody>
                  <a:tcPr marL="91440" marR="91440" marT="45720" marB="45720">
                    <a:solidFill>
                      <a:srgbClr val="FFFFFF"/>
                    </a:solidFill>
                  </a:tcPr>
                </a:tc>
              </a:tr>
              <a:tr h="579438">
                <a:tc>
                  <a:txBody>
                    <a:bodyPr>
                      <a:noAutofit/>
                    </a:bodyPr>
                    <a:lstStyle/>
                    <a:p>
                      <a:r>
                        <a:rPr sz="1875" b="0">
                          <a:solidFill>
                            <a:srgbClr val="14324B"/>
                          </a:solidFill>
                          <a:latin typeface="Arial"/>
                          <a:ea typeface="Arial"/>
                          <a:cs typeface="Arial"/>
                        </a:rPr>
                        <a:t>Submit / approve</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Record role, version and network revision</a:t>
                      </a:r>
                    </a:p>
                  </a:txBody>
                  <a:tcPr marL="91440" marR="91440" marT="45720" marB="45720">
                    <a:solidFill>
                      <a:srgbClr val="F0F5F9"/>
                    </a:solidFill>
                  </a:tcPr>
                </a:tc>
              </a:tr>
              <a:tr h="579438">
                <a:tc>
                  <a:txBody>
                    <a:bodyPr>
                      <a:noAutofit/>
                    </a:bodyPr>
                    <a:lstStyle/>
                    <a:p>
                      <a:r>
                        <a:rPr sz="1875" b="0">
                          <a:solidFill>
                            <a:srgbClr val="14324B"/>
                          </a:solidFill>
                          <a:latin typeface="Arial"/>
                          <a:ea typeface="Arial"/>
                          <a:cs typeface="Arial"/>
                        </a:rPr>
                        <a:t>Commission</a:t>
                      </a:r>
                    </a:p>
                  </a:txBody>
                  <a:tcPr marL="91440" marR="91440" marT="45720" marB="45720">
                    <a:solidFill>
                      <a:srgbClr val="FFFFFF"/>
                    </a:solidFill>
                  </a:tcPr>
                </a:tc>
                <a:tc>
                  <a:txBody>
                    <a:bodyPr>
                      <a:noAutofit/>
                    </a:bodyPr>
                    <a:lstStyle/>
                    <a:p>
                      <a:r>
                        <a:rPr sz="1875" b="0">
                          <a:solidFill>
                            <a:srgbClr val="14324B"/>
                          </a:solidFill>
                          <a:latin typeface="Arial"/>
                          <a:ea typeface="Arial"/>
                          <a:cs typeface="Arial"/>
                        </a:rPr>
                        <a:t>Atomically create the reviewed assets and connections</a:t>
                      </a:r>
                    </a:p>
                  </a:txBody>
                  <a:tcPr marL="91440" marR="91440" marT="45720" marB="45720">
                    <a:solidFill>
                      <a:srgbClr val="FFFFFF"/>
                    </a:solidFill>
                  </a:tcPr>
                </a:tc>
              </a:tr>
              <a:tr h="579438">
                <a:tc>
                  <a:txBody>
                    <a:bodyPr>
                      <a:noAutofit/>
                    </a:bodyPr>
                    <a:lstStyle/>
                    <a:p>
                      <a:r>
                        <a:rPr sz="1875" b="0">
                          <a:solidFill>
                            <a:srgbClr val="14324B"/>
                          </a:solidFill>
                          <a:latin typeface="Arial"/>
                          <a:ea typeface="Arial"/>
                          <a:cs typeface="Arial"/>
                        </a:rPr>
                        <a:t>Later edits</a:t>
                      </a:r>
                    </a:p>
                  </a:txBody>
                  <a:tcPr marL="91440" marR="91440" marT="45720" marB="45720">
                    <a:solidFill>
                      <a:srgbClr val="F0F5F9"/>
                    </a:solidFill>
                  </a:tcPr>
                </a:tc>
                <a:tc>
                  <a:txBody>
                    <a:bodyPr>
                      <a:noAutofit/>
                    </a:bodyPr>
                    <a:lstStyle/>
                    <a:p>
                      <a:r>
                        <a:rPr sz="1875" b="0">
                          <a:solidFill>
                            <a:srgbClr val="14324B"/>
                          </a:solidFill>
                          <a:latin typeface="Arial"/>
                          <a:ea typeface="Arial"/>
                          <a:cs typeface="Arial"/>
                        </a:rPr>
                        <a:t>Reject stale versions and incompatible lifecycle changes</a:t>
                      </a:r>
                    </a:p>
                  </a:txBody>
                  <a:tcPr marL="91440" marR="91440" marT="45720" marB="45720">
                    <a:solidFill>
                      <a:srgbClr val="F0F5F9"/>
                    </a:solidFill>
                  </a:tcPr>
                </a:tc>
              </a:tr>
            </a:tbl>
          </a:graphicData>
        </a:graphic>
      </p:graphicFrame>
      <p:sp>
        <p:nvSpPr>
          <p:cNvPr id="6" name="">
            <a:extLst xmlns:a="http://schemas.openxmlformats.org/drawingml/2006/main">
              <a:ext uri="{FF2B5EF4-FFF2-40B4-BE49-F238E27FC236}">
                <a16:creationId xmlns:a16="http://schemas.microsoft.com/office/drawing/2014/main" id="{42A05246-EEAD-4EA4-B530-B38973139C5F}"/>
              </a:ext>
            </a:extLst>
          </p:cNvPr>
          <p:cNvSpPr>
            <a:spLocks xmlns:a="http://schemas.openxmlformats.org/drawingml/2006/main" noGrp="1"/>
          </p:cNvSpPr>
          <p:nvPr/>
        </p:nvSpPr>
        <p:spPr>
          <a:xfrm xmlns:a="http://schemas.openxmlformats.org/drawingml/2006/main">
            <a:off x="609600" y="5829300"/>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Quantity estimates exclude route survey, fittings, wastage, labour and statutory approvals.</a:t>
            </a:r>
          </a:p>
        </p:txBody>
      </p:sp>
    </p:spTree>
    <p:extLst>
      <p:ext uri="{BB962C8B-B14F-4D97-AF65-F5344CB8AC3E}">
        <p14:creationId xmlns:p14="http://schemas.microsoft.com/office/powerpoint/2010/main" val="153146531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1A82152-BAFC-4039-847E-7E5F4A2C1F8F}"/>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Field operations across utilities</a:t>
            </a:r>
          </a:p>
        </p:txBody>
      </p:sp>
      <p:sp>
        <p:nvSpPr>
          <p:cNvPr id="2" name="">
            <a:extLst xmlns:a="http://schemas.openxmlformats.org/drawingml/2006/main">
              <a:ext uri="{FF2B5EF4-FFF2-40B4-BE49-F238E27FC236}">
                <a16:creationId xmlns:a16="http://schemas.microsoft.com/office/drawing/2014/main" id="{A043819B-299C-421B-B224-942750956142}"/>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Utility-specific maintenance checklists, inspections and timestamped measurements.</a:t>
            </a:r>
          </a:p>
        </p:txBody>
      </p:sp>
      <p:sp>
        <p:nvSpPr>
          <p:cNvPr id="3" name="">
            <a:extLst xmlns:a="http://schemas.openxmlformats.org/drawingml/2006/main">
              <a:ext uri="{FF2B5EF4-FFF2-40B4-BE49-F238E27FC236}">
                <a16:creationId xmlns:a16="http://schemas.microsoft.com/office/drawing/2014/main" id="{5882F9A2-D4A4-4528-B214-D46D48C1B51B}"/>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C1DACC52-C92D-44DD-AC22-B7619BB9A5BD}"/>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15</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133837c52d14a9e"/>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90B3434-4723-4634-AC6C-2DA91FE8E3DA}"/>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Web field workspace shown. Native Android and iOS apps add encrypted field evidence queues.</a:t>
            </a:r>
          </a:p>
        </p:txBody>
      </p:sp>
    </p:spTree>
    <p:extLst>
      <p:ext uri="{BB962C8B-B14F-4D97-AF65-F5344CB8AC3E}">
        <p14:creationId xmlns:p14="http://schemas.microsoft.com/office/powerpoint/2010/main" val="11834972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3B8DCE2-7AF9-4BA5-A3C4-2B47FB160953}"/>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324B"/>
                </a:solidFill>
                <a:latin typeface="Arial"/>
                <a:ea typeface="Arial"/>
                <a:cs typeface="Arial"/>
              </a:defRPr>
            </a:pPr>
            <a:r>
              <a:rPr sz="3300" b="1">
                <a:solidFill>
                  <a:srgbClr val="14324B"/>
                </a:solidFill>
                <a:latin typeface="Arial"/>
                <a:ea typeface="Arial"/>
                <a:cs typeface="Arial"/>
              </a:rPr>
              <a:t>Native mobile field apps</a:t>
            </a:r>
          </a:p>
        </p:txBody>
      </p:sp>
      <p:sp>
        <p:nvSpPr>
          <p:cNvPr id="2" name="">
            <a:extLst xmlns:a="http://schemas.openxmlformats.org/drawingml/2006/main">
              <a:ext uri="{FF2B5EF4-FFF2-40B4-BE49-F238E27FC236}">
                <a16:creationId xmlns:a16="http://schemas.microsoft.com/office/drawing/2014/main" id="{BA097241-3E31-4864-9415-C05CBEE74412}"/>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2798C"/>
                </a:solidFill>
                <a:latin typeface="Arial"/>
                <a:ea typeface="Arial"/>
                <a:cs typeface="Arial"/>
              </a:defRPr>
            </a:pPr>
            <a:r>
              <a:rPr sz="1725" b="0">
                <a:solidFill>
                  <a:srgbClr val="62798C"/>
                </a:solidFill>
                <a:latin typeface="Arial"/>
                <a:ea typeface="Arial"/>
                <a:cs typeface="Arial"/>
              </a:rPr>
              <a:t>Android and iOS put downloaded equipment and work records in the crew’s hands.</a:t>
            </a:r>
          </a:p>
        </p:txBody>
      </p:sp>
      <p:sp>
        <p:nvSpPr>
          <p:cNvPr id="3" name="">
            <a:extLst xmlns:a="http://schemas.openxmlformats.org/drawingml/2006/main">
              <a:ext uri="{FF2B5EF4-FFF2-40B4-BE49-F238E27FC236}">
                <a16:creationId xmlns:a16="http://schemas.microsoft.com/office/drawing/2014/main" id="{8ED7AD60-BDFF-4108-A0E8-4C8D7A2477E3}"/>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Release 0.5</a:t>
            </a:r>
          </a:p>
        </p:txBody>
      </p:sp>
      <p:sp>
        <p:nvSpPr>
          <p:cNvPr id="4" name="">
            <a:extLst xmlns:a="http://schemas.openxmlformats.org/drawingml/2006/main">
              <a:ext uri="{FF2B5EF4-FFF2-40B4-BE49-F238E27FC236}">
                <a16:creationId xmlns:a16="http://schemas.microsoft.com/office/drawing/2014/main" id="{4043A209-9B14-42AB-B4A1-88F0CA131C1E}"/>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16</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0af2b4bd52c4f4e"/>
          <a:stretch xmlns:a="http://schemas.openxmlformats.org/drawingml/2006/main"/>
        </p:blipFill>
        <p:spPr>
          <a:xfrm xmlns:a="http://schemas.openxmlformats.org/drawingml/2006/main">
            <a:off x="10096500" y="2028825"/>
            <a:ext cx="1333500" cy="1333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77520B3-5A6F-4F7F-8A46-F4FFF7A471A6}"/>
              </a:ext>
            </a:extLst>
          </p:cNvPr>
          <p:cNvSpPr>
            <a:spLocks xmlns:a="http://schemas.openxmlformats.org/drawingml/2006/main" noGrp="1"/>
          </p:cNvSpPr>
          <p:nvPr/>
        </p:nvSpPr>
        <p:spPr>
          <a:xfrm xmlns:a="http://schemas.openxmlformats.org/drawingml/2006/main">
            <a:off x="609600" y="2028825"/>
            <a:ext cx="914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Work and asset context</a:t>
            </a:r>
          </a:p>
        </p:txBody>
      </p:sp>
      <p:sp>
        <p:nvSpPr>
          <p:cNvPr id="7" name="">
            <a:extLst xmlns:a="http://schemas.openxmlformats.org/drawingml/2006/main">
              <a:ext uri="{FF2B5EF4-FFF2-40B4-BE49-F238E27FC236}">
                <a16:creationId xmlns:a16="http://schemas.microsoft.com/office/drawing/2014/main" id="{20A766EF-97FB-4AB0-BBAE-5525A94DB8EF}"/>
              </a:ext>
            </a:extLst>
          </p:cNvPr>
          <p:cNvSpPr>
            <a:spLocks xmlns:a="http://schemas.openxmlformats.org/drawingml/2006/main" noGrp="1"/>
          </p:cNvSpPr>
          <p:nvPr/>
        </p:nvSpPr>
        <p:spPr>
          <a:xfrm xmlns:a="http://schemas.openxmlformats.org/drawingml/2006/main">
            <a:off x="609600" y="2409825"/>
            <a:ext cx="9144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324B"/>
                </a:solidFill>
                <a:latin typeface="Arial"/>
                <a:ea typeface="Arial"/>
                <a:cs typeface="Arial"/>
              </a:defRPr>
            </a:pPr>
            <a:r>
              <a:rPr sz="1800" b="0">
                <a:solidFill>
                  <a:srgbClr val="14324B"/>
                </a:solidFill>
                <a:latin typeface="Arial"/>
                <a:ea typeface="Arial"/>
                <a:cs typeface="Arial"/>
              </a:rPr>
              <a:t>Find a job, confirm its equipment and review the checklist before field work.</a:t>
            </a:r>
          </a:p>
        </p:txBody>
      </p:sp>
      <p:sp>
        <p:nvSpPr>
          <p:cNvPr id="8" name="">
            <a:extLst xmlns:a="http://schemas.openxmlformats.org/drawingml/2006/main">
              <a:ext uri="{FF2B5EF4-FFF2-40B4-BE49-F238E27FC236}">
                <a16:creationId xmlns:a16="http://schemas.microsoft.com/office/drawing/2014/main" id="{8D66D19B-5655-443B-ADCB-3F37EE13FD8D}"/>
              </a:ext>
            </a:extLst>
          </p:cNvPr>
          <p:cNvSpPr>
            <a:spLocks xmlns:a="http://schemas.openxmlformats.org/drawingml/2006/main" noGrp="1"/>
          </p:cNvSpPr>
          <p:nvPr/>
        </p:nvSpPr>
        <p:spPr>
          <a:xfrm xmlns:a="http://schemas.openxmlformats.org/drawingml/2006/main">
            <a:off x="609600" y="2990850"/>
            <a:ext cx="914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Evidence at the equipment</a:t>
            </a:r>
          </a:p>
        </p:txBody>
      </p:sp>
      <p:sp>
        <p:nvSpPr>
          <p:cNvPr id="9" name="">
            <a:extLst xmlns:a="http://schemas.openxmlformats.org/drawingml/2006/main">
              <a:ext uri="{FF2B5EF4-FFF2-40B4-BE49-F238E27FC236}">
                <a16:creationId xmlns:a16="http://schemas.microsoft.com/office/drawing/2014/main" id="{B34525B6-4941-4727-98B7-21E990F92212}"/>
              </a:ext>
            </a:extLst>
          </p:cNvPr>
          <p:cNvSpPr>
            <a:spLocks xmlns:a="http://schemas.openxmlformats.org/drawingml/2006/main" noGrp="1"/>
          </p:cNvSpPr>
          <p:nvPr/>
        </p:nvSpPr>
        <p:spPr>
          <a:xfrm xmlns:a="http://schemas.openxmlformats.org/drawingml/2006/main">
            <a:off x="609600" y="33718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324B"/>
                </a:solidFill>
                <a:latin typeface="Arial"/>
                <a:ea typeface="Arial"/>
                <a:cs typeface="Arial"/>
              </a:defRPr>
            </a:pPr>
            <a:r>
              <a:rPr sz="1800" b="0">
                <a:solidFill>
                  <a:srgbClr val="14324B"/>
                </a:solidFill>
                <a:latin typeface="Arial"/>
                <a:ea typeface="Arial"/>
                <a:cs typeface="Arial"/>
              </a:rPr>
              <a:t>Record condition, GPS/photo inspections and measurements in the stated unit.</a:t>
            </a:r>
          </a:p>
        </p:txBody>
      </p:sp>
      <p:sp>
        <p:nvSpPr>
          <p:cNvPr id="10" name="">
            <a:extLst xmlns:a="http://schemas.openxmlformats.org/drawingml/2006/main">
              <a:ext uri="{FF2B5EF4-FFF2-40B4-BE49-F238E27FC236}">
                <a16:creationId xmlns:a16="http://schemas.microsoft.com/office/drawing/2014/main" id="{CBD4D889-00D2-49E6-B851-FB24112E74D1}"/>
              </a:ext>
            </a:extLst>
          </p:cNvPr>
          <p:cNvSpPr>
            <a:spLocks xmlns:a="http://schemas.openxmlformats.org/drawingml/2006/main" noGrp="1"/>
          </p:cNvSpPr>
          <p:nvPr/>
        </p:nvSpPr>
        <p:spPr>
          <a:xfrm xmlns:a="http://schemas.openxmlformats.org/drawingml/2006/main">
            <a:off x="609600" y="3952875"/>
            <a:ext cx="914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Continuity with the office</a:t>
            </a:r>
          </a:p>
        </p:txBody>
      </p:sp>
      <p:sp>
        <p:nvSpPr>
          <p:cNvPr id="11" name="">
            <a:extLst xmlns:a="http://schemas.openxmlformats.org/drawingml/2006/main">
              <a:ext uri="{FF2B5EF4-FFF2-40B4-BE49-F238E27FC236}">
                <a16:creationId xmlns:a16="http://schemas.microsoft.com/office/drawing/2014/main" id="{C95B445C-4050-4319-BE60-A7C9762CDF05}"/>
              </a:ext>
            </a:extLst>
          </p:cNvPr>
          <p:cNvSpPr>
            <a:spLocks xmlns:a="http://schemas.openxmlformats.org/drawingml/2006/main" noGrp="1"/>
          </p:cNvSpPr>
          <p:nvPr/>
        </p:nvSpPr>
        <p:spPr>
          <a:xfrm xmlns:a="http://schemas.openxmlformats.org/drawingml/2006/main">
            <a:off x="609600" y="4333875"/>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324B"/>
                </a:solidFill>
                <a:latin typeface="Arial"/>
                <a:ea typeface="Arial"/>
                <a:cs typeface="Arial"/>
              </a:defRPr>
            </a:pPr>
            <a:r>
              <a:rPr sz="1800" b="0">
                <a:solidFill>
                  <a:srgbClr val="14324B"/>
                </a:solidFill>
                <a:latin typeface="Arial"/>
                <a:ea typeface="Arial"/>
                <a:cs typeface="Arial"/>
              </a:rPr>
              <a:t>Encrypted queues retain evidence until sync. Receipts confirm server acceptance.</a:t>
            </a:r>
          </a:p>
        </p:txBody>
      </p:sp>
      <p:sp>
        <p:nvSpPr>
          <p:cNvPr id="12" name="">
            <a:extLst xmlns:a="http://schemas.openxmlformats.org/drawingml/2006/main">
              <a:ext uri="{FF2B5EF4-FFF2-40B4-BE49-F238E27FC236}">
                <a16:creationId xmlns:a16="http://schemas.microsoft.com/office/drawing/2014/main" id="{C3EDA123-DCA5-45DA-9CA1-8C6625B99452}"/>
              </a:ext>
            </a:extLst>
          </p:cNvPr>
          <p:cNvSpPr>
            <a:spLocks xmlns:a="http://schemas.openxmlformats.org/drawingml/2006/main" noGrp="1"/>
          </p:cNvSpPr>
          <p:nvPr/>
        </p:nvSpPr>
        <p:spPr>
          <a:xfrm xmlns:a="http://schemas.openxmlformats.org/drawingml/2006/main">
            <a:off x="609600" y="4914900"/>
            <a:ext cx="914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Complete online workspace</a:t>
            </a:r>
          </a:p>
        </p:txBody>
      </p:sp>
      <p:sp>
        <p:nvSpPr>
          <p:cNvPr id="13" name="">
            <a:extLst xmlns:a="http://schemas.openxmlformats.org/drawingml/2006/main">
              <a:ext uri="{FF2B5EF4-FFF2-40B4-BE49-F238E27FC236}">
                <a16:creationId xmlns:a16="http://schemas.microsoft.com/office/drawing/2014/main" id="{058D83E2-301B-4241-BBE0-CD1A1902C604}"/>
              </a:ext>
            </a:extLst>
          </p:cNvPr>
          <p:cNvSpPr>
            <a:spLocks xmlns:a="http://schemas.openxmlformats.org/drawingml/2006/main" noGrp="1"/>
          </p:cNvSpPr>
          <p:nvPr/>
        </p:nvSpPr>
        <p:spPr>
          <a:xfrm xmlns:a="http://schemas.openxmlformats.org/drawingml/2006/main">
            <a:off x="609600" y="529590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324B"/>
                </a:solidFill>
                <a:latin typeface="Arial"/>
                <a:ea typeface="Arial"/>
                <a:cs typeface="Arial"/>
              </a:defRPr>
            </a:pPr>
            <a:r>
              <a:rPr sz="1800" b="0">
                <a:solidFill>
                  <a:srgbClr val="14324B"/>
                </a:solidFill>
                <a:latin typeface="Arial"/>
                <a:ea typeface="Arial"/>
                <a:cs typeface="Arial"/>
              </a:rPr>
              <a:t>All ten modules remain accessible inside the app, with the same role permissions.</a:t>
            </a:r>
          </a:p>
        </p:txBody>
      </p:sp>
    </p:spTree>
    <p:extLst>
      <p:ext uri="{BB962C8B-B14F-4D97-AF65-F5344CB8AC3E}">
        <p14:creationId xmlns:p14="http://schemas.microsoft.com/office/powerpoint/2010/main" val="57488946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0969A81-C808-4C6C-883E-91F4A7F48B04}"/>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324B"/>
                </a:solidFill>
                <a:latin typeface="Arial"/>
                <a:ea typeface="Arial"/>
                <a:cs typeface="Arial"/>
              </a:defRPr>
            </a:pPr>
            <a:r>
              <a:rPr sz="3300" b="1">
                <a:solidFill>
                  <a:srgbClr val="14324B"/>
                </a:solidFill>
                <a:latin typeface="Arial"/>
                <a:ea typeface="Arial"/>
                <a:cs typeface="Arial"/>
              </a:rPr>
              <a:t>Offline work and synchronization</a:t>
            </a:r>
          </a:p>
        </p:txBody>
      </p:sp>
      <p:sp>
        <p:nvSpPr>
          <p:cNvPr id="2" name="">
            <a:extLst xmlns:a="http://schemas.openxmlformats.org/drawingml/2006/main">
              <a:ext uri="{FF2B5EF4-FFF2-40B4-BE49-F238E27FC236}">
                <a16:creationId xmlns:a16="http://schemas.microsoft.com/office/drawing/2014/main" id="{F47D4F83-92E8-4703-8B6A-80D08EAB3AD5}"/>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2798C"/>
                </a:solidFill>
                <a:latin typeface="Arial"/>
                <a:ea typeface="Arial"/>
                <a:cs typeface="Arial"/>
              </a:defRPr>
            </a:pPr>
            <a:r>
              <a:rPr sz="1725" b="0">
                <a:solidFill>
                  <a:srgbClr val="62798C"/>
                </a:solidFill>
                <a:latin typeface="Arial"/>
                <a:ea typeface="Arial"/>
                <a:cs typeface="Arial"/>
              </a:rPr>
              <a:t>A local save becomes a shared record after the server accepts it.</a:t>
            </a:r>
          </a:p>
        </p:txBody>
      </p:sp>
      <p:sp>
        <p:nvSpPr>
          <p:cNvPr id="3" name="">
            <a:extLst xmlns:a="http://schemas.openxmlformats.org/drawingml/2006/main">
              <a:ext uri="{FF2B5EF4-FFF2-40B4-BE49-F238E27FC236}">
                <a16:creationId xmlns:a16="http://schemas.microsoft.com/office/drawing/2014/main" id="{B2321CED-E931-4E94-8D5A-5D6CA15AB0EC}"/>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Release 0.5</a:t>
            </a:r>
          </a:p>
        </p:txBody>
      </p:sp>
      <p:sp>
        <p:nvSpPr>
          <p:cNvPr id="4" name="">
            <a:extLst xmlns:a="http://schemas.openxmlformats.org/drawingml/2006/main">
              <a:ext uri="{FF2B5EF4-FFF2-40B4-BE49-F238E27FC236}">
                <a16:creationId xmlns:a16="http://schemas.microsoft.com/office/drawing/2014/main" id="{5A68D319-C9D2-4621-BBC5-7500B071B588}"/>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17</a:t>
            </a:r>
          </a:p>
        </p:txBody>
      </p:sp>
      <p:graphicFrame>
        <p:nvGraphicFramePr>
          <p:cNvPr id="11" name=""/>
          <p:cNvGraphicFramePr/>
          <p:nvPr/>
        </p:nvGraphicFramePr>
        <p:xfrm>
          <a:off xmlns:a="http://schemas.openxmlformats.org/drawingml/2006/main" x="609600" y="2028825"/>
          <a:ext xmlns:a="http://schemas.openxmlformats.org/drawingml/2006/main" cx="10972800" cy="3762375"/>
        </p:xfrm>
        <a:graphic xmlns:a="http://schemas.openxmlformats.org/drawingml/2006/main">
          <a:graphicData uri="http://schemas.openxmlformats.org/drawingml/2006/table">
            <a:tbl>
              <a:tblPr/>
              <a:tblGrid>
                <a:gridCol w="2571750"/>
                <a:gridCol w="8401050"/>
              </a:tblGrid>
              <a:tr h="627063">
                <a:tc>
                  <a:txBody>
                    <a:bodyPr>
                      <a:noAutofit/>
                    </a:bodyPr>
                    <a:lstStyle/>
                    <a:p>
                      <a:r>
                        <a:rPr sz="1725" b="1">
                          <a:solidFill>
                            <a:srgbClr val="FFFFFF"/>
                          </a:solidFill>
                          <a:latin typeface="Arial"/>
                          <a:ea typeface="Arial"/>
                          <a:cs typeface="Arial"/>
                        </a:rPr>
                        <a:t>Stage</a:t>
                      </a:r>
                    </a:p>
                  </a:txBody>
                  <a:tcPr marL="91440" marR="91440" marT="45720" marB="45720">
                    <a:solidFill>
                      <a:srgbClr val="102B46"/>
                    </a:solidFill>
                  </a:tcPr>
                </a:tc>
                <a:tc>
                  <a:txBody>
                    <a:bodyPr>
                      <a:noAutofit/>
                    </a:bodyPr>
                    <a:lstStyle/>
                    <a:p>
                      <a:r>
                        <a:rPr sz="1725" b="1">
                          <a:solidFill>
                            <a:srgbClr val="FFFFFF"/>
                          </a:solidFill>
                          <a:latin typeface="Arial"/>
                          <a:ea typeface="Arial"/>
                          <a:cs typeface="Arial"/>
                        </a:rPr>
                        <a:t>Native field workflow</a:t>
                      </a:r>
                    </a:p>
                  </a:txBody>
                  <a:tcPr marL="91440" marR="91440" marT="45720" marB="45720">
                    <a:solidFill>
                      <a:srgbClr val="102B46"/>
                    </a:solidFill>
                  </a:tcPr>
                </a:tc>
              </a:tr>
              <a:tr h="627063">
                <a:tc>
                  <a:txBody>
                    <a:bodyPr>
                      <a:noAutofit/>
                    </a:bodyPr>
                    <a:lstStyle/>
                    <a:p>
                      <a:r>
                        <a:rPr sz="1725" b="0">
                          <a:solidFill>
                            <a:srgbClr val="14324B"/>
                          </a:solidFill>
                          <a:latin typeface="Arial"/>
                          <a:ea typeface="Arial"/>
                          <a:cs typeface="Arial"/>
                        </a:rPr>
                        <a:t>Prepare online</a:t>
                      </a:r>
                    </a:p>
                  </a:txBody>
                  <a:tcPr marL="91440" marR="91440" marT="45720" marB="45720">
                    <a:solidFill>
                      <a:srgbClr val="F0F5F9"/>
                    </a:solidFill>
                  </a:tcPr>
                </a:tc>
                <a:tc>
                  <a:txBody>
                    <a:bodyPr>
                      <a:noAutofit/>
                    </a:bodyPr>
                    <a:lstStyle/>
                    <a:p>
                      <a:r>
                        <a:rPr sz="1725" b="0">
                          <a:solidFill>
                            <a:srgbClr val="14324B"/>
                          </a:solidFill>
                          <a:latin typeface="Arial"/>
                          <a:ea typeface="Arial"/>
                          <a:cs typeface="Arial"/>
                        </a:rPr>
                        <a:t>Sign in, refresh the field pack and check the saved revision.</a:t>
                      </a:r>
                    </a:p>
                  </a:txBody>
                  <a:tcPr marL="91440" marR="91440" marT="45720" marB="45720">
                    <a:solidFill>
                      <a:srgbClr val="F0F5F9"/>
                    </a:solidFill>
                  </a:tcPr>
                </a:tc>
              </a:tr>
              <a:tr h="627063">
                <a:tc>
                  <a:txBody>
                    <a:bodyPr>
                      <a:noAutofit/>
                    </a:bodyPr>
                    <a:lstStyle/>
                    <a:p>
                      <a:r>
                        <a:rPr sz="1725" b="0">
                          <a:solidFill>
                            <a:srgbClr val="14324B"/>
                          </a:solidFill>
                          <a:latin typeface="Arial"/>
                          <a:ea typeface="Arial"/>
                          <a:cs typeface="Arial"/>
                        </a:rPr>
                        <a:t>Capture in the field</a:t>
                      </a:r>
                    </a:p>
                  </a:txBody>
                  <a:tcPr marL="91440" marR="91440" marT="45720" marB="45720">
                    <a:solidFill>
                      <a:srgbClr val="FFFFFF"/>
                    </a:solidFill>
                  </a:tcPr>
                </a:tc>
                <a:tc>
                  <a:txBody>
                    <a:bodyPr>
                      <a:noAutofit/>
                    </a:bodyPr>
                    <a:lstStyle/>
                    <a:p>
                      <a:r>
                        <a:rPr sz="1725" b="0">
                          <a:solidFill>
                            <a:srgbClr val="14324B"/>
                          </a:solidFill>
                          <a:latin typeface="Arial"/>
                          <a:ea typeface="Arial"/>
                          <a:cs typeface="Arial"/>
                        </a:rPr>
                        <a:t>Queue inspections, measurements and checklist transitions.</a:t>
                      </a:r>
                    </a:p>
                  </a:txBody>
                  <a:tcPr marL="91440" marR="91440" marT="45720" marB="45720">
                    <a:solidFill>
                      <a:srgbClr val="FFFFFF"/>
                    </a:solidFill>
                  </a:tcPr>
                </a:tc>
              </a:tr>
              <a:tr h="627063">
                <a:tc>
                  <a:txBody>
                    <a:bodyPr>
                      <a:noAutofit/>
                    </a:bodyPr>
                    <a:lstStyle/>
                    <a:p>
                      <a:r>
                        <a:rPr sz="1725" b="0">
                          <a:solidFill>
                            <a:srgbClr val="14324B"/>
                          </a:solidFill>
                          <a:latin typeface="Arial"/>
                          <a:ea typeface="Arial"/>
                          <a:cs typeface="Arial"/>
                        </a:rPr>
                        <a:t>Synchronize</a:t>
                      </a:r>
                    </a:p>
                  </a:txBody>
                  <a:tcPr marL="91440" marR="91440" marT="45720" marB="45720">
                    <a:solidFill>
                      <a:srgbClr val="F0F5F9"/>
                    </a:solidFill>
                  </a:tcPr>
                </a:tc>
                <a:tc>
                  <a:txBody>
                    <a:bodyPr>
                      <a:noAutofit/>
                    </a:bodyPr>
                    <a:lstStyle/>
                    <a:p>
                      <a:r>
                        <a:rPr sz="1725" b="0">
                          <a:solidFill>
                            <a:srgbClr val="14324B"/>
                          </a:solidFill>
                          <a:latin typeface="Arial"/>
                          <a:ea typeface="Arial"/>
                          <a:cs typeface="Arial"/>
                        </a:rPr>
                        <a:t>Reconnect, renew sign-in if needed and inspect each receipt.</a:t>
                      </a:r>
                    </a:p>
                  </a:txBody>
                  <a:tcPr marL="91440" marR="91440" marT="45720" marB="45720">
                    <a:solidFill>
                      <a:srgbClr val="F0F5F9"/>
                    </a:solidFill>
                  </a:tcPr>
                </a:tc>
              </a:tr>
              <a:tr h="627063">
                <a:tc>
                  <a:txBody>
                    <a:bodyPr>
                      <a:noAutofit/>
                    </a:bodyPr>
                    <a:lstStyle/>
                    <a:p>
                      <a:r>
                        <a:rPr sz="1725" b="0">
                          <a:solidFill>
                            <a:srgbClr val="14324B"/>
                          </a:solidFill>
                          <a:latin typeface="Arial"/>
                          <a:ea typeface="Arial"/>
                          <a:cs typeface="Arial"/>
                        </a:rPr>
                        <a:t>Resolve conflicts</a:t>
                      </a:r>
                    </a:p>
                  </a:txBody>
                  <a:tcPr marL="91440" marR="91440" marT="45720" marB="45720">
                    <a:solidFill>
                      <a:srgbClr val="FFFFFF"/>
                    </a:solidFill>
                  </a:tcPr>
                </a:tc>
                <a:tc>
                  <a:txBody>
                    <a:bodyPr>
                      <a:noAutofit/>
                    </a:bodyPr>
                    <a:lstStyle/>
                    <a:p>
                      <a:r>
                        <a:rPr sz="1725" b="0">
                          <a:solidFill>
                            <a:srgbClr val="14324B"/>
                          </a:solidFill>
                          <a:latin typeface="Arial"/>
                          <a:ea typeface="Arial"/>
                          <a:cs typeface="Arial"/>
                        </a:rPr>
                        <a:t>Compare the changed record before explicitly retrying or reconciling.</a:t>
                      </a:r>
                    </a:p>
                  </a:txBody>
                  <a:tcPr marL="91440" marR="91440" marT="45720" marB="45720">
                    <a:solidFill>
                      <a:srgbClr val="FFFFFF"/>
                    </a:solidFill>
                  </a:tcPr>
                </a:tc>
              </a:tr>
              <a:tr h="627063">
                <a:tc>
                  <a:txBody>
                    <a:bodyPr>
                      <a:noAutofit/>
                    </a:bodyPr>
                    <a:lstStyle/>
                    <a:p>
                      <a:r>
                        <a:rPr sz="1725" b="0">
                          <a:solidFill>
                            <a:srgbClr val="14324B"/>
                          </a:solidFill>
                          <a:latin typeface="Arial"/>
                          <a:ea typeface="Arial"/>
                          <a:cs typeface="Arial"/>
                        </a:rPr>
                        <a:t>Complete the handover</a:t>
                      </a:r>
                    </a:p>
                  </a:txBody>
                  <a:tcPr marL="91440" marR="91440" marT="45720" marB="45720">
                    <a:solidFill>
                      <a:srgbClr val="F0F5F9"/>
                    </a:solidFill>
                  </a:tcPr>
                </a:tc>
                <a:tc>
                  <a:txBody>
                    <a:bodyPr>
                      <a:noAutofit/>
                    </a:bodyPr>
                    <a:lstStyle/>
                    <a:p>
                      <a:r>
                        <a:rPr sz="1725" b="0">
                          <a:solidFill>
                            <a:srgbClr val="14324B"/>
                          </a:solidFill>
                          <a:latin typeface="Arial"/>
                          <a:ea typeface="Arial"/>
                          <a:cs typeface="Arial"/>
                        </a:rPr>
                        <a:t>Confirm the work state and resolve unsent evidence before sign-out.</a:t>
                      </a:r>
                    </a:p>
                  </a:txBody>
                  <a:tcPr marL="91440" marR="91440" marT="45720" marB="45720">
                    <a:solidFill>
                      <a:srgbClr val="F0F5F9"/>
                    </a:solidFill>
                  </a:tcPr>
                </a:tc>
              </a:tr>
            </a:tbl>
          </a:graphicData>
        </a:graphic>
      </p:graphicFrame>
      <p:sp>
        <p:nvSpPr>
          <p:cNvPr id="6" name="">
            <a:extLst xmlns:a="http://schemas.openxmlformats.org/drawingml/2006/main">
              <a:ext uri="{FF2B5EF4-FFF2-40B4-BE49-F238E27FC236}">
                <a16:creationId xmlns:a16="http://schemas.microsoft.com/office/drawing/2014/main" id="{92FE0E3D-D7FC-4123-B117-02FD3B745AAB}"/>
              </a:ext>
            </a:extLst>
          </p:cNvPr>
          <p:cNvSpPr>
            <a:spLocks xmlns:a="http://schemas.openxmlformats.org/drawingml/2006/main" noGrp="1"/>
          </p:cNvSpPr>
          <p:nvPr/>
        </p:nvSpPr>
        <p:spPr>
          <a:xfrm xmlns:a="http://schemas.openxmlformats.org/drawingml/2006/main">
            <a:off x="609600" y="59721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2798C"/>
                </a:solidFill>
                <a:latin typeface="Arial"/>
                <a:ea typeface="Arial"/>
                <a:cs typeface="Arial"/>
              </a:defRPr>
            </a:pPr>
            <a:r>
              <a:rPr sz="1650" b="0">
                <a:solidFill>
                  <a:srgbClr val="62798C"/>
                </a:solidFill>
                <a:latin typeface="Arial"/>
                <a:ea typeface="Arial"/>
                <a:cs typeface="Arial"/>
              </a:rPr>
              <a:t>Mappls maps and engineering need connectivity. Sync is foreground and user-triggered.</a:t>
            </a:r>
          </a:p>
        </p:txBody>
      </p:sp>
    </p:spTree>
    <p:extLst>
      <p:ext uri="{BB962C8B-B14F-4D97-AF65-F5344CB8AC3E}">
        <p14:creationId xmlns:p14="http://schemas.microsoft.com/office/powerpoint/2010/main" val="174717181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7AC55FE-86DB-4C36-B8EE-4078AD287758}"/>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324B"/>
                </a:solidFill>
                <a:latin typeface="Arial"/>
                <a:ea typeface="Arial"/>
                <a:cs typeface="Arial"/>
              </a:defRPr>
            </a:pPr>
            <a:r>
              <a:rPr sz="3300" b="1">
                <a:solidFill>
                  <a:srgbClr val="14324B"/>
                </a:solidFill>
                <a:latin typeface="Arial"/>
                <a:ea typeface="Arial"/>
                <a:cs typeface="Arial"/>
              </a:rPr>
              <a:t>Every role across devices</a:t>
            </a:r>
          </a:p>
        </p:txBody>
      </p:sp>
      <p:sp>
        <p:nvSpPr>
          <p:cNvPr id="2" name="">
            <a:extLst xmlns:a="http://schemas.openxmlformats.org/drawingml/2006/main">
              <a:ext uri="{FF2B5EF4-FFF2-40B4-BE49-F238E27FC236}">
                <a16:creationId xmlns:a16="http://schemas.microsoft.com/office/drawing/2014/main" id="{404076DF-0486-49A2-A321-75E4CC15F327}"/>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2798C"/>
                </a:solidFill>
                <a:latin typeface="Arial"/>
                <a:ea typeface="Arial"/>
                <a:cs typeface="Arial"/>
              </a:defRPr>
            </a:pPr>
            <a:r>
              <a:rPr sz="1725" b="0">
                <a:solidFill>
                  <a:srgbClr val="62798C"/>
                </a:solidFill>
                <a:latin typeface="Arial"/>
                <a:ea typeface="Arial"/>
                <a:cs typeface="Arial"/>
              </a:rPr>
              <a:t>Native field tasks and the online workspace support the same operating responsibilities.</a:t>
            </a:r>
          </a:p>
        </p:txBody>
      </p:sp>
      <p:sp>
        <p:nvSpPr>
          <p:cNvPr id="3" name="">
            <a:extLst xmlns:a="http://schemas.openxmlformats.org/drawingml/2006/main">
              <a:ext uri="{FF2B5EF4-FFF2-40B4-BE49-F238E27FC236}">
                <a16:creationId xmlns:a16="http://schemas.microsoft.com/office/drawing/2014/main" id="{3BFEB1C0-C3A5-4766-AEE6-7F3C760CF95A}"/>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Release 0.5</a:t>
            </a:r>
          </a:p>
        </p:txBody>
      </p:sp>
      <p:sp>
        <p:nvSpPr>
          <p:cNvPr id="4" name="">
            <a:extLst xmlns:a="http://schemas.openxmlformats.org/drawingml/2006/main">
              <a:ext uri="{FF2B5EF4-FFF2-40B4-BE49-F238E27FC236}">
                <a16:creationId xmlns:a16="http://schemas.microsoft.com/office/drawing/2014/main" id="{69B19F9F-3874-4E15-B3AF-C89B2700AC89}"/>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18</a:t>
            </a:r>
          </a:p>
        </p:txBody>
      </p:sp>
      <p:graphicFrame>
        <p:nvGraphicFramePr>
          <p:cNvPr id="11" name=""/>
          <p:cNvGraphicFramePr/>
          <p:nvPr/>
        </p:nvGraphicFramePr>
        <p:xfrm>
          <a:off xmlns:a="http://schemas.openxmlformats.org/drawingml/2006/main" x="609600" y="2028825"/>
          <a:ext xmlns:a="http://schemas.openxmlformats.org/drawingml/2006/main" cx="10972800" cy="3676650"/>
        </p:xfrm>
        <a:graphic xmlns:a="http://schemas.openxmlformats.org/drawingml/2006/main">
          <a:graphicData uri="http://schemas.openxmlformats.org/drawingml/2006/table">
            <a:tbl>
              <a:tblPr/>
              <a:tblGrid>
                <a:gridCol w="2333625"/>
                <a:gridCol w="4714875"/>
                <a:gridCol w="3924300"/>
              </a:tblGrid>
              <a:tr h="735330">
                <a:tc>
                  <a:txBody>
                    <a:bodyPr>
                      <a:noAutofit/>
                    </a:bodyPr>
                    <a:lstStyle/>
                    <a:p>
                      <a:r>
                        <a:rPr sz="1725" b="1">
                          <a:solidFill>
                            <a:srgbClr val="FFFFFF"/>
                          </a:solidFill>
                          <a:latin typeface="Arial"/>
                          <a:ea typeface="Arial"/>
                          <a:cs typeface="Arial"/>
                        </a:rPr>
                        <a:t>Role</a:t>
                      </a:r>
                    </a:p>
                  </a:txBody>
                  <a:tcPr marL="91440" marR="91440" marT="45720" marB="45720">
                    <a:solidFill>
                      <a:srgbClr val="102B46"/>
                    </a:solidFill>
                  </a:tcPr>
                </a:tc>
                <a:tc>
                  <a:txBody>
                    <a:bodyPr>
                      <a:noAutofit/>
                    </a:bodyPr>
                    <a:lstStyle/>
                    <a:p>
                      <a:r>
                        <a:rPr sz="1725" b="1">
                          <a:solidFill>
                            <a:srgbClr val="FFFFFF"/>
                          </a:solidFill>
                          <a:latin typeface="Arial"/>
                          <a:ea typeface="Arial"/>
                          <a:cs typeface="Arial"/>
                        </a:rPr>
                        <a:t>Native field use</a:t>
                      </a:r>
                    </a:p>
                  </a:txBody>
                  <a:tcPr marL="91440" marR="91440" marT="45720" marB="45720">
                    <a:solidFill>
                      <a:srgbClr val="102B46"/>
                    </a:solidFill>
                  </a:tcPr>
                </a:tc>
                <a:tc>
                  <a:txBody>
                    <a:bodyPr>
                      <a:noAutofit/>
                    </a:bodyPr>
                    <a:lstStyle/>
                    <a:p>
                      <a:r>
                        <a:rPr sz="1725" b="1">
                          <a:solidFill>
                            <a:srgbClr val="FFFFFF"/>
                          </a:solidFill>
                          <a:latin typeface="Arial"/>
                          <a:ea typeface="Arial"/>
                          <a:cs typeface="Arial"/>
                        </a:rPr>
                        <a:t>Online Workspace use</a:t>
                      </a:r>
                    </a:p>
                  </a:txBody>
                  <a:tcPr marL="91440" marR="91440" marT="45720" marB="45720">
                    <a:solidFill>
                      <a:srgbClr val="102B46"/>
                    </a:solidFill>
                  </a:tcPr>
                </a:tc>
              </a:tr>
              <a:tr h="735330">
                <a:tc>
                  <a:txBody>
                    <a:bodyPr>
                      <a:noAutofit/>
                    </a:bodyPr>
                    <a:lstStyle/>
                    <a:p>
                      <a:r>
                        <a:rPr sz="1725" b="0">
                          <a:solidFill>
                            <a:srgbClr val="14324B"/>
                          </a:solidFill>
                          <a:latin typeface="Arial"/>
                          <a:ea typeface="Arial"/>
                          <a:cs typeface="Arial"/>
                        </a:rPr>
                        <a:t>Field engineer</a:t>
                      </a:r>
                    </a:p>
                  </a:txBody>
                  <a:tcPr marL="91440" marR="91440" marT="45720" marB="45720">
                    <a:solidFill>
                      <a:srgbClr val="F0F5F9"/>
                    </a:solidFill>
                  </a:tcPr>
                </a:tc>
                <a:tc>
                  <a:txBody>
                    <a:bodyPr>
                      <a:noAutofit/>
                    </a:bodyPr>
                    <a:lstStyle/>
                    <a:p>
                      <a:r>
                        <a:rPr sz="1725" b="0">
                          <a:solidFill>
                            <a:srgbClr val="14324B"/>
                          </a:solidFill>
                          <a:latin typeface="Arial"/>
                          <a:ea typeface="Arial"/>
                          <a:cs typeface="Arial"/>
                        </a:rPr>
                        <a:t>Jobs, checks, inspection evidence and readings</a:t>
                      </a:r>
                    </a:p>
                  </a:txBody>
                  <a:tcPr marL="91440" marR="91440" marT="45720" marB="45720">
                    <a:solidFill>
                      <a:srgbClr val="F0F5F9"/>
                    </a:solidFill>
                  </a:tcPr>
                </a:tc>
                <a:tc>
                  <a:txBody>
                    <a:bodyPr>
                      <a:noAutofit/>
                    </a:bodyPr>
                    <a:lstStyle/>
                    <a:p>
                      <a:r>
                        <a:rPr sz="1725" b="0">
                          <a:solidFill>
                            <a:srgbClr val="14324B"/>
                          </a:solidFill>
                          <a:latin typeface="Arial"/>
                          <a:ea typeface="Arial"/>
                          <a:cs typeface="Arial"/>
                        </a:rPr>
                        <a:t>Work history and network context</a:t>
                      </a:r>
                    </a:p>
                  </a:txBody>
                  <a:tcPr marL="91440" marR="91440" marT="45720" marB="45720">
                    <a:solidFill>
                      <a:srgbClr val="F0F5F9"/>
                    </a:solidFill>
                  </a:tcPr>
                </a:tc>
              </a:tr>
              <a:tr h="735330">
                <a:tc>
                  <a:txBody>
                    <a:bodyPr>
                      <a:noAutofit/>
                    </a:bodyPr>
                    <a:lstStyle/>
                    <a:p>
                      <a:r>
                        <a:rPr sz="1725" b="0">
                          <a:solidFill>
                            <a:srgbClr val="14324B"/>
                          </a:solidFill>
                          <a:latin typeface="Arial"/>
                          <a:ea typeface="Arial"/>
                          <a:cs typeface="Arial"/>
                        </a:rPr>
                        <a:t>Network engineer</a:t>
                      </a:r>
                    </a:p>
                  </a:txBody>
                  <a:tcPr marL="91440" marR="91440" marT="45720" marB="45720">
                    <a:solidFill>
                      <a:srgbClr val="FFFFFF"/>
                    </a:solidFill>
                  </a:tcPr>
                </a:tc>
                <a:tc>
                  <a:txBody>
                    <a:bodyPr>
                      <a:noAutofit/>
                    </a:bodyPr>
                    <a:lstStyle/>
                    <a:p>
                      <a:r>
                        <a:rPr sz="1725" b="0">
                          <a:solidFill>
                            <a:srgbClr val="14324B"/>
                          </a:solidFill>
                          <a:latin typeface="Arial"/>
                          <a:ea typeface="Arial"/>
                          <a:cs typeface="Arial"/>
                        </a:rPr>
                        <a:t>Verify assets and collect observations</a:t>
                      </a:r>
                    </a:p>
                  </a:txBody>
                  <a:tcPr marL="91440" marR="91440" marT="45720" marB="45720">
                    <a:solidFill>
                      <a:srgbClr val="FFFFFF"/>
                    </a:solidFill>
                  </a:tcPr>
                </a:tc>
                <a:tc>
                  <a:txBody>
                    <a:bodyPr>
                      <a:noAutofit/>
                    </a:bodyPr>
                    <a:lstStyle/>
                    <a:p>
                      <a:r>
                        <a:rPr sz="1725" b="0">
                          <a:solidFill>
                            <a:srgbClr val="14324B"/>
                          </a:solidFill>
                          <a:latin typeface="Arial"/>
                          <a:ea typeface="Arial"/>
                          <a:cs typeface="Arial"/>
                        </a:rPr>
                        <a:t>Engineering, incidents and reviewed designs</a:t>
                      </a:r>
                    </a:p>
                  </a:txBody>
                  <a:tcPr marL="91440" marR="91440" marT="45720" marB="45720">
                    <a:solidFill>
                      <a:srgbClr val="FFFFFF"/>
                    </a:solidFill>
                  </a:tcPr>
                </a:tc>
              </a:tr>
              <a:tr h="735330">
                <a:tc>
                  <a:txBody>
                    <a:bodyPr>
                      <a:noAutofit/>
                    </a:bodyPr>
                    <a:lstStyle/>
                    <a:p>
                      <a:r>
                        <a:rPr sz="1725" b="0">
                          <a:solidFill>
                            <a:srgbClr val="14324B"/>
                          </a:solidFill>
                          <a:latin typeface="Arial"/>
                          <a:ea typeface="Arial"/>
                          <a:cs typeface="Arial"/>
                        </a:rPr>
                        <a:t>Administrator</a:t>
                      </a:r>
                    </a:p>
                  </a:txBody>
                  <a:tcPr marL="91440" marR="91440" marT="45720" marB="45720">
                    <a:solidFill>
                      <a:srgbClr val="F0F5F9"/>
                    </a:solidFill>
                  </a:tcPr>
                </a:tc>
                <a:tc>
                  <a:txBody>
                    <a:bodyPr>
                      <a:noAutofit/>
                    </a:bodyPr>
                    <a:lstStyle/>
                    <a:p>
                      <a:r>
                        <a:rPr sz="1725" b="0">
                          <a:solidFill>
                            <a:srgbClr val="14324B"/>
                          </a:solidFill>
                          <a:latin typeface="Arial"/>
                          <a:ea typeface="Arial"/>
                          <a:cs typeface="Arial"/>
                        </a:rPr>
                        <a:t>Review field context and work progress</a:t>
                      </a:r>
                    </a:p>
                  </a:txBody>
                  <a:tcPr marL="91440" marR="91440" marT="45720" marB="45720">
                    <a:solidFill>
                      <a:srgbClr val="F0F5F9"/>
                    </a:solidFill>
                  </a:tcPr>
                </a:tc>
                <a:tc>
                  <a:txBody>
                    <a:bodyPr>
                      <a:noAutofit/>
                    </a:bodyPr>
                    <a:lstStyle/>
                    <a:p>
                      <a:r>
                        <a:rPr sz="1725" b="0">
                          <a:solidFill>
                            <a:srgbClr val="14324B"/>
                          </a:solidFill>
                          <a:latin typeface="Arial"/>
                          <a:ea typeface="Arial"/>
                          <a:cs typeface="Arial"/>
                        </a:rPr>
                        <a:t>Approvals, data quality and administration</a:t>
                      </a:r>
                    </a:p>
                  </a:txBody>
                  <a:tcPr marL="91440" marR="91440" marT="45720" marB="45720">
                    <a:solidFill>
                      <a:srgbClr val="F0F5F9"/>
                    </a:solidFill>
                  </a:tcPr>
                </a:tc>
              </a:tr>
              <a:tr h="735330">
                <a:tc>
                  <a:txBody>
                    <a:bodyPr>
                      <a:noAutofit/>
                    </a:bodyPr>
                    <a:lstStyle/>
                    <a:p>
                      <a:r>
                        <a:rPr sz="1725" b="0">
                          <a:solidFill>
                            <a:srgbClr val="14324B"/>
                          </a:solidFill>
                          <a:latin typeface="Arial"/>
                          <a:ea typeface="Arial"/>
                          <a:cs typeface="Arial"/>
                        </a:rPr>
                        <a:t>Viewer</a:t>
                      </a:r>
                    </a:p>
                  </a:txBody>
                  <a:tcPr marL="91440" marR="91440" marT="45720" marB="45720">
                    <a:solidFill>
                      <a:srgbClr val="FFFFFF"/>
                    </a:solidFill>
                  </a:tcPr>
                </a:tc>
                <a:tc>
                  <a:txBody>
                    <a:bodyPr>
                      <a:noAutofit/>
                    </a:bodyPr>
                    <a:lstStyle/>
                    <a:p>
                      <a:r>
                        <a:rPr sz="1725" b="0">
                          <a:solidFill>
                            <a:srgbClr val="14324B"/>
                          </a:solidFill>
                          <a:latin typeface="Arial"/>
                          <a:ea typeface="Arial"/>
                          <a:cs typeface="Arial"/>
                        </a:rPr>
                        <a:t>Read downloaded equipment and work</a:t>
                      </a:r>
                    </a:p>
                  </a:txBody>
                  <a:tcPr marL="91440" marR="91440" marT="45720" marB="45720">
                    <a:solidFill>
                      <a:srgbClr val="FFFFFF"/>
                    </a:solidFill>
                  </a:tcPr>
                </a:tc>
                <a:tc>
                  <a:txBody>
                    <a:bodyPr>
                      <a:noAutofit/>
                    </a:bodyPr>
                    <a:lstStyle/>
                    <a:p>
                      <a:r>
                        <a:rPr sz="1725" b="0">
                          <a:solidFill>
                            <a:srgbClr val="14324B"/>
                          </a:solidFill>
                          <a:latin typeface="Arial"/>
                          <a:ea typeface="Arial"/>
                          <a:cs typeface="Arial"/>
                        </a:rPr>
                        <a:t>Review records and progress, without editing</a:t>
                      </a:r>
                    </a:p>
                  </a:txBody>
                  <a:tcPr marL="91440" marR="91440" marT="45720" marB="45720">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CE3DE3A8-3FDD-4E91-B09B-4D30EADF3464}"/>
              </a:ext>
            </a:extLst>
          </p:cNvPr>
          <p:cNvSpPr>
            <a:spLocks xmlns:a="http://schemas.openxmlformats.org/drawingml/2006/main" noGrp="1"/>
          </p:cNvSpPr>
          <p:nvPr/>
        </p:nvSpPr>
        <p:spPr>
          <a:xfrm xmlns:a="http://schemas.openxmlformats.org/drawingml/2006/main">
            <a:off x="609600" y="5953125"/>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62798C"/>
                </a:solidFill>
                <a:latin typeface="Arial"/>
                <a:ea typeface="Arial"/>
                <a:cs typeface="Arial"/>
              </a:defRPr>
            </a:pPr>
            <a:r>
              <a:rPr sz="1650" b="0">
                <a:solidFill>
                  <a:srgbClr val="62798C"/>
                </a:solidFill>
                <a:latin typeface="Arial"/>
                <a:ea typeface="Arial"/>
                <a:cs typeface="Arial"/>
              </a:rPr>
              <a:t>Shared roles define access in this pilot. Crew search does not enforce crew-level authorization.</a:t>
            </a:r>
          </a:p>
        </p:txBody>
      </p:sp>
    </p:spTree>
    <p:extLst>
      <p:ext uri="{BB962C8B-B14F-4D97-AF65-F5344CB8AC3E}">
        <p14:creationId xmlns:p14="http://schemas.microsoft.com/office/powerpoint/2010/main" val="45858653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8007D1E-5AB9-4ED2-AE2E-37CD283AF834}"/>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324B"/>
                </a:solidFill>
                <a:latin typeface="Arial"/>
                <a:ea typeface="Arial"/>
                <a:cs typeface="Arial"/>
              </a:defRPr>
            </a:pPr>
            <a:r>
              <a:rPr sz="3300" b="1">
                <a:solidFill>
                  <a:srgbClr val="14324B"/>
                </a:solidFill>
                <a:latin typeface="Arial"/>
                <a:ea typeface="Arial"/>
                <a:cs typeface="Arial"/>
              </a:rPr>
              <a:t>Mobile pilot availability</a:t>
            </a:r>
          </a:p>
        </p:txBody>
      </p:sp>
      <p:sp>
        <p:nvSpPr>
          <p:cNvPr id="2" name="">
            <a:extLst xmlns:a="http://schemas.openxmlformats.org/drawingml/2006/main">
              <a:ext uri="{FF2B5EF4-FFF2-40B4-BE49-F238E27FC236}">
                <a16:creationId xmlns:a16="http://schemas.microsoft.com/office/drawing/2014/main" id="{0FDCF6D1-13B3-401E-9201-1AE20B7F4F4C}"/>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62798C"/>
                </a:solidFill>
                <a:latin typeface="Arial"/>
                <a:ea typeface="Arial"/>
                <a:cs typeface="Arial"/>
              </a:defRPr>
            </a:pPr>
            <a:r>
              <a:rPr sz="1725" b="0">
                <a:solidFill>
                  <a:srgbClr val="62798C"/>
                </a:solidFill>
                <a:latin typeface="Arial"/>
                <a:ea typeface="Arial"/>
                <a:cs typeface="Arial"/>
              </a:rPr>
              <a:t>A defined device acceptance process precedes customer distribution.</a:t>
            </a:r>
          </a:p>
        </p:txBody>
      </p:sp>
      <p:sp>
        <p:nvSpPr>
          <p:cNvPr id="3" name="">
            <a:extLst xmlns:a="http://schemas.openxmlformats.org/drawingml/2006/main">
              <a:ext uri="{FF2B5EF4-FFF2-40B4-BE49-F238E27FC236}">
                <a16:creationId xmlns:a16="http://schemas.microsoft.com/office/drawing/2014/main" id="{CBEB5185-B3EB-4748-98C9-59D73A543B4D}"/>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Release 0.5</a:t>
            </a:r>
          </a:p>
        </p:txBody>
      </p:sp>
      <p:sp>
        <p:nvSpPr>
          <p:cNvPr id="4" name="">
            <a:extLst xmlns:a="http://schemas.openxmlformats.org/drawingml/2006/main">
              <a:ext uri="{FF2B5EF4-FFF2-40B4-BE49-F238E27FC236}">
                <a16:creationId xmlns:a16="http://schemas.microsoft.com/office/drawing/2014/main" id="{9668EE35-CA06-4262-9891-70FA74191B09}"/>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798C"/>
                </a:solidFill>
                <a:latin typeface="Arial"/>
                <a:ea typeface="Arial"/>
                <a:cs typeface="Arial"/>
              </a:defRPr>
            </a:pPr>
            <a:r>
              <a:rPr sz="1050" b="0">
                <a:solidFill>
                  <a:srgbClr val="62798C"/>
                </a:solidFill>
                <a:latin typeface="Arial"/>
                <a:ea typeface="Arial"/>
                <a:cs typeface="Arial"/>
              </a:rPr>
              <a:t>19</a:t>
            </a:r>
          </a:p>
        </p:txBody>
      </p:sp>
      <p:sp>
        <p:nvSpPr>
          <p:cNvPr id="5" name="">
            <a:extLst xmlns:a="http://schemas.openxmlformats.org/drawingml/2006/main">
              <a:ext uri="{FF2B5EF4-FFF2-40B4-BE49-F238E27FC236}">
                <a16:creationId xmlns:a16="http://schemas.microsoft.com/office/drawing/2014/main" id="{186BE040-DF66-4E48-84E4-0E654EE59C3D}"/>
              </a:ext>
            </a:extLst>
          </p:cNvPr>
          <p:cNvSpPr>
            <a:spLocks xmlns:a="http://schemas.openxmlformats.org/drawingml/2006/main" noGrp="1"/>
          </p:cNvSpPr>
          <p:nvPr/>
        </p:nvSpPr>
        <p:spPr>
          <a:xfrm xmlns:a="http://schemas.openxmlformats.org/drawingml/2006/main">
            <a:off x="609600" y="2143125"/>
            <a:ext cx="504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Available for evaluation</a:t>
            </a:r>
          </a:p>
        </p:txBody>
      </p:sp>
      <p:sp>
        <p:nvSpPr>
          <p:cNvPr id="6" name="">
            <a:extLst xmlns:a="http://schemas.openxmlformats.org/drawingml/2006/main">
              <a:ext uri="{FF2B5EF4-FFF2-40B4-BE49-F238E27FC236}">
                <a16:creationId xmlns:a16="http://schemas.microsoft.com/office/drawing/2014/main" id="{BEB0C017-590B-4B6C-841D-ECF762D4D825}"/>
              </a:ext>
            </a:extLst>
          </p:cNvPr>
          <p:cNvSpPr>
            <a:spLocks xmlns:a="http://schemas.openxmlformats.org/drawingml/2006/main" noGrp="1"/>
          </p:cNvSpPr>
          <p:nvPr/>
        </p:nvSpPr>
        <p:spPr>
          <a:xfrm xmlns:a="http://schemas.openxmlformats.org/drawingml/2006/main">
            <a:off x="609600" y="2581275"/>
            <a:ext cx="5048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24B"/>
                </a:solidFill>
                <a:latin typeface="Arial"/>
                <a:ea typeface="Arial"/>
                <a:cs typeface="Arial"/>
              </a:defRPr>
            </a:pPr>
            <a:r>
              <a:rPr sz="1875" b="0">
                <a:solidFill>
                  <a:srgbClr val="14324B"/>
                </a:solidFill>
                <a:latin typeface="Arial"/>
                <a:ea typeface="Arial"/>
                <a:cs typeface="Arial"/>
              </a:rPr>
              <a:t>Android development APK for Android 8+. iOS simulator and Xcode source for iOS 17+.</a:t>
            </a:r>
          </a:p>
        </p:txBody>
      </p:sp>
      <p:sp>
        <p:nvSpPr>
          <p:cNvPr id="7" name="">
            <a:extLst xmlns:a="http://schemas.openxmlformats.org/drawingml/2006/main">
              <a:ext uri="{FF2B5EF4-FFF2-40B4-BE49-F238E27FC236}">
                <a16:creationId xmlns:a16="http://schemas.microsoft.com/office/drawing/2014/main" id="{06B2EFFF-1D17-4850-BA93-D6CB9A506522}"/>
              </a:ext>
            </a:extLst>
          </p:cNvPr>
          <p:cNvSpPr>
            <a:spLocks xmlns:a="http://schemas.openxmlformats.org/drawingml/2006/main" noGrp="1"/>
          </p:cNvSpPr>
          <p:nvPr/>
        </p:nvSpPr>
        <p:spPr>
          <a:xfrm xmlns:a="http://schemas.openxmlformats.org/drawingml/2006/main">
            <a:off x="6229350" y="2143125"/>
            <a:ext cx="504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Required before rollout</a:t>
            </a:r>
          </a:p>
        </p:txBody>
      </p:sp>
      <p:sp>
        <p:nvSpPr>
          <p:cNvPr id="8" name="">
            <a:extLst xmlns:a="http://schemas.openxmlformats.org/drawingml/2006/main">
              <a:ext uri="{FF2B5EF4-FFF2-40B4-BE49-F238E27FC236}">
                <a16:creationId xmlns:a16="http://schemas.microsoft.com/office/drawing/2014/main" id="{CA7103A3-1AEB-422B-B3FF-A1BA61326270}"/>
              </a:ext>
            </a:extLst>
          </p:cNvPr>
          <p:cNvSpPr>
            <a:spLocks xmlns:a="http://schemas.openxmlformats.org/drawingml/2006/main" noGrp="1"/>
          </p:cNvSpPr>
          <p:nvPr/>
        </p:nvSpPr>
        <p:spPr>
          <a:xfrm xmlns:a="http://schemas.openxmlformats.org/drawingml/2006/main">
            <a:off x="6229350" y="2581275"/>
            <a:ext cx="5048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24B"/>
                </a:solidFill>
                <a:latin typeface="Arial"/>
                <a:ea typeface="Arial"/>
                <a:cs typeface="Arial"/>
              </a:defRPr>
            </a:pPr>
            <a:r>
              <a:rPr sz="1875" b="0">
                <a:solidFill>
                  <a:srgbClr val="14324B"/>
                </a:solidFill>
                <a:latin typeface="Arial"/>
                <a:ea typeface="Arial"/>
                <a:cs typeface="Arial"/>
              </a:rPr>
              <a:t>Company signing, a verified HTTPS service, device GPS/camera and offline-shift acceptance.</a:t>
            </a:r>
          </a:p>
        </p:txBody>
      </p:sp>
      <p:sp>
        <p:nvSpPr>
          <p:cNvPr id="9" name="">
            <a:extLst xmlns:a="http://schemas.openxmlformats.org/drawingml/2006/main">
              <a:ext uri="{FF2B5EF4-FFF2-40B4-BE49-F238E27FC236}">
                <a16:creationId xmlns:a16="http://schemas.microsoft.com/office/drawing/2014/main" id="{26270273-25E0-4106-8705-4AE78EC744D3}"/>
              </a:ext>
            </a:extLst>
          </p:cNvPr>
          <p:cNvSpPr>
            <a:spLocks xmlns:a="http://schemas.openxmlformats.org/drawingml/2006/main" noGrp="1"/>
          </p:cNvSpPr>
          <p:nvPr/>
        </p:nvSpPr>
        <p:spPr>
          <a:xfrm xmlns:a="http://schemas.openxmlformats.org/drawingml/2006/main">
            <a:off x="609600" y="3952875"/>
            <a:ext cx="504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Local evidence protection</a:t>
            </a:r>
          </a:p>
        </p:txBody>
      </p:sp>
      <p:sp>
        <p:nvSpPr>
          <p:cNvPr id="10" name="">
            <a:extLst xmlns:a="http://schemas.openxmlformats.org/drawingml/2006/main">
              <a:ext uri="{FF2B5EF4-FFF2-40B4-BE49-F238E27FC236}">
                <a16:creationId xmlns:a16="http://schemas.microsoft.com/office/drawing/2014/main" id="{C808B981-EED4-4DCA-9B3C-378C3CE71D03}"/>
              </a:ext>
            </a:extLst>
          </p:cNvPr>
          <p:cNvSpPr>
            <a:spLocks xmlns:a="http://schemas.openxmlformats.org/drawingml/2006/main" noGrp="1"/>
          </p:cNvSpPr>
          <p:nvPr/>
        </p:nvSpPr>
        <p:spPr>
          <a:xfrm xmlns:a="http://schemas.openxmlformats.org/drawingml/2006/main">
            <a:off x="609600" y="4391025"/>
            <a:ext cx="5048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24B"/>
                </a:solidFill>
                <a:latin typeface="Arial"/>
                <a:ea typeface="Arial"/>
                <a:cs typeface="Arial"/>
              </a:defRPr>
            </a:pPr>
            <a:r>
              <a:rPr sz="1875" b="0">
                <a:solidFill>
                  <a:srgbClr val="14324B"/>
                </a:solidFill>
                <a:latin typeface="Arial"/>
                <a:ea typeface="Arial"/>
                <a:cs typeface="Arial"/>
              </a:rPr>
              <a:t>Authenticated encryption protects native packs and queues. Browser queues remain separate.</a:t>
            </a:r>
          </a:p>
        </p:txBody>
      </p:sp>
      <p:sp>
        <p:nvSpPr>
          <p:cNvPr id="11" name="">
            <a:extLst xmlns:a="http://schemas.openxmlformats.org/drawingml/2006/main">
              <a:ext uri="{FF2B5EF4-FFF2-40B4-BE49-F238E27FC236}">
                <a16:creationId xmlns:a16="http://schemas.microsoft.com/office/drawing/2014/main" id="{3276962C-150D-402D-9BC7-5BB9DCB47440}"/>
              </a:ext>
            </a:extLst>
          </p:cNvPr>
          <p:cNvSpPr>
            <a:spLocks xmlns:a="http://schemas.openxmlformats.org/drawingml/2006/main" noGrp="1"/>
          </p:cNvSpPr>
          <p:nvPr/>
        </p:nvSpPr>
        <p:spPr>
          <a:xfrm xmlns:a="http://schemas.openxmlformats.org/drawingml/2006/main">
            <a:off x="6229350" y="3952875"/>
            <a:ext cx="504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268D5"/>
                </a:solidFill>
                <a:latin typeface="Arial"/>
                <a:ea typeface="Arial"/>
                <a:cs typeface="Arial"/>
              </a:defRPr>
            </a:pPr>
            <a:r>
              <a:rPr sz="2100" b="1">
                <a:solidFill>
                  <a:srgbClr val="1268D5"/>
                </a:solidFill>
                <a:latin typeface="Arial"/>
                <a:ea typeface="Arial"/>
                <a:cs typeface="Arial"/>
              </a:rPr>
              <a:t>Planned mobile depth</a:t>
            </a:r>
          </a:p>
        </p:txBody>
      </p:sp>
      <p:sp>
        <p:nvSpPr>
          <p:cNvPr id="12" name="">
            <a:extLst xmlns:a="http://schemas.openxmlformats.org/drawingml/2006/main">
              <a:ext uri="{FF2B5EF4-FFF2-40B4-BE49-F238E27FC236}">
                <a16:creationId xmlns:a16="http://schemas.microsoft.com/office/drawing/2014/main" id="{646A2892-8421-4130-AD19-2D07A9E5219F}"/>
              </a:ext>
            </a:extLst>
          </p:cNvPr>
          <p:cNvSpPr>
            <a:spLocks xmlns:a="http://schemas.openxmlformats.org/drawingml/2006/main" noGrp="1"/>
          </p:cNvSpPr>
          <p:nvPr/>
        </p:nvSpPr>
        <p:spPr>
          <a:xfrm xmlns:a="http://schemas.openxmlformats.org/drawingml/2006/main">
            <a:off x="6229350" y="4391025"/>
            <a:ext cx="5048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24B"/>
                </a:solidFill>
                <a:latin typeface="Arial"/>
                <a:ea typeface="Arial"/>
                <a:cs typeface="Arial"/>
              </a:defRPr>
            </a:pPr>
            <a:r>
              <a:rPr sz="1875" b="0">
                <a:solidFill>
                  <a:srgbClr val="14324B"/>
                </a:solidFill>
                <a:latin typeface="Arial"/>
                <a:ea typeface="Arial"/>
                <a:cs typeface="Arial"/>
              </a:rPr>
              <a:t>Named identity and crew scopes, licensed offline maps, delta sync and managed dispatch.</a:t>
            </a:r>
          </a:p>
        </p:txBody>
      </p:sp>
      <p:sp>
        <p:nvSpPr>
          <p:cNvPr id="13" name="">
            <a:extLst xmlns:a="http://schemas.openxmlformats.org/drawingml/2006/main">
              <a:ext uri="{FF2B5EF4-FFF2-40B4-BE49-F238E27FC236}">
                <a16:creationId xmlns:a16="http://schemas.microsoft.com/office/drawing/2014/main" id="{D8434612-38DF-4487-B304-A5B24826BEC3}"/>
              </a:ext>
            </a:extLst>
          </p:cNvPr>
          <p:cNvSpPr>
            <a:spLocks xmlns:a="http://schemas.openxmlformats.org/drawingml/2006/main" noGrp="1"/>
          </p:cNvSpPr>
          <p:nvPr/>
        </p:nvSpPr>
        <p:spPr>
          <a:xfrm xmlns:a="http://schemas.openxmlformats.org/drawingml/2006/main">
            <a:off x="609600" y="6010275"/>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62798C"/>
                </a:solidFill>
                <a:latin typeface="Arial"/>
                <a:ea typeface="Arial"/>
                <a:cs typeface="Arial"/>
              </a:defRPr>
            </a:pPr>
            <a:r>
              <a:rPr sz="1575" b="0">
                <a:solidFill>
                  <a:srgbClr val="62798C"/>
                </a:solidFill>
                <a:latin typeface="Arial"/>
                <a:ea typeface="Arial"/>
                <a:cs typeface="Arial"/>
              </a:rPr>
              <a:t>No public App Store or Google Play release is claimed. Live cloud/domain verification is pending.</a:t>
            </a:r>
          </a:p>
        </p:txBody>
      </p:sp>
    </p:spTree>
    <p:extLst>
      <p:ext uri="{BB962C8B-B14F-4D97-AF65-F5344CB8AC3E}">
        <p14:creationId xmlns:p14="http://schemas.microsoft.com/office/powerpoint/2010/main" val="149379925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8A52522-9D65-4CD5-AB09-1715A8649698}"/>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Excavation corridor review</a:t>
            </a:r>
          </a:p>
        </p:txBody>
      </p:sp>
      <p:sp>
        <p:nvSpPr>
          <p:cNvPr id="2" name="">
            <a:extLst xmlns:a="http://schemas.openxmlformats.org/drawingml/2006/main">
              <a:ext uri="{FF2B5EF4-FFF2-40B4-BE49-F238E27FC236}">
                <a16:creationId xmlns:a16="http://schemas.microsoft.com/office/drawing/2014/main" id="{F70173DA-B6D8-4CBA-956F-590BF49B525A}"/>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Check a proposed alignment against every utility using geodesic proximity.</a:t>
            </a:r>
          </a:p>
        </p:txBody>
      </p:sp>
      <p:sp>
        <p:nvSpPr>
          <p:cNvPr id="3" name="">
            <a:extLst xmlns:a="http://schemas.openxmlformats.org/drawingml/2006/main">
              <a:ext uri="{FF2B5EF4-FFF2-40B4-BE49-F238E27FC236}">
                <a16:creationId xmlns:a16="http://schemas.microsoft.com/office/drawing/2014/main" id="{274EFA87-A159-45C1-8F52-D49E8DE97F9E}"/>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BE96AD63-167E-4D71-AD32-46A115B7FD69}"/>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20</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7cb454c109d4a74"/>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52D8B62-F834-4316-B5EA-0B05606966C2}"/>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Nearby assets, segment distances and nominal depth differences support an internal review.</a:t>
            </a:r>
          </a:p>
        </p:txBody>
      </p:sp>
    </p:spTree>
    <p:extLst>
      <p:ext uri="{BB962C8B-B14F-4D97-AF65-F5344CB8AC3E}">
        <p14:creationId xmlns:p14="http://schemas.microsoft.com/office/powerpoint/2010/main" val="90535674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2A403BC-7434-4B46-A87E-C87B86735C34}"/>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Guidance in the flow of work</a:t>
            </a:r>
          </a:p>
        </p:txBody>
      </p:sp>
      <p:sp>
        <p:nvSpPr>
          <p:cNvPr id="2" name="">
            <a:extLst xmlns:a="http://schemas.openxmlformats.org/drawingml/2006/main">
              <a:ext uri="{FF2B5EF4-FFF2-40B4-BE49-F238E27FC236}">
                <a16:creationId xmlns:a16="http://schemas.microsoft.com/office/drawing/2014/main" id="{701D630D-E0F7-4511-8CA7-A3E45E406615}"/>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Four role paths across ten modules explain objectives, actions and handovers.</a:t>
            </a:r>
          </a:p>
        </p:txBody>
      </p:sp>
      <p:sp>
        <p:nvSpPr>
          <p:cNvPr id="3" name="">
            <a:extLst xmlns:a="http://schemas.openxmlformats.org/drawingml/2006/main">
              <a:ext uri="{FF2B5EF4-FFF2-40B4-BE49-F238E27FC236}">
                <a16:creationId xmlns:a16="http://schemas.microsoft.com/office/drawing/2014/main" id="{20E7D88B-7026-44C7-A9C1-A4B83203FB8D}"/>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D946A40E-FEA3-4635-A3E3-03CFF9D2D87C}"/>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21</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ceca1da32fa425d"/>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32948F8-857B-4587-91D1-62A629CE9D1A}"/>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Administrator • Engineer • Field • Viewer — linked to the detailed user guide.</a:t>
            </a:r>
          </a:p>
        </p:txBody>
      </p:sp>
    </p:spTree>
    <p:extLst>
      <p:ext uri="{BB962C8B-B14F-4D97-AF65-F5344CB8AC3E}">
        <p14:creationId xmlns:p14="http://schemas.microsoft.com/office/powerpoint/2010/main" val="107940484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1ABD562-8496-411D-89F2-37581A9791B3}"/>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A product website that starts the conversation</a:t>
            </a:r>
          </a:p>
        </p:txBody>
      </p:sp>
      <p:sp>
        <p:nvSpPr>
          <p:cNvPr id="2" name="">
            <a:extLst xmlns:a="http://schemas.openxmlformats.org/drawingml/2006/main">
              <a:ext uri="{FF2B5EF4-FFF2-40B4-BE49-F238E27FC236}">
                <a16:creationId xmlns:a16="http://schemas.microsoft.com/office/drawing/2014/main" id="{7DCB8773-A22A-4304-8B01-9AA4F31A9E17}"/>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Public features, utility coverage, benefits, resources and an enquiry form.</a:t>
            </a:r>
          </a:p>
        </p:txBody>
      </p:sp>
      <p:sp>
        <p:nvSpPr>
          <p:cNvPr id="3" name="">
            <a:extLst xmlns:a="http://schemas.openxmlformats.org/drawingml/2006/main">
              <a:ext uri="{FF2B5EF4-FFF2-40B4-BE49-F238E27FC236}">
                <a16:creationId xmlns:a16="http://schemas.microsoft.com/office/drawing/2014/main" id="{F0559258-04D0-4479-AD3D-5312520439B2}"/>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CF0B43B5-09FE-4021-8E9B-03945C83C980}"/>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22</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2dca750d9504178"/>
          <a:stretch xmlns:a="http://schemas.openxmlformats.org/drawingml/2006/main"/>
        </p:blipFill>
        <p:spPr>
          <a:xfrm xmlns:a="http://schemas.openxmlformats.org/drawingml/2006/main">
            <a:off x="1986013" y="1847850"/>
            <a:ext cx="8219975" cy="40671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BFCAB47-3BA1-4794-A91B-DA811345B600}"/>
              </a:ext>
            </a:extLst>
          </p:cNvPr>
          <p:cNvSpPr>
            <a:spLocks xmlns:a="http://schemas.openxmlformats.org/drawingml/2006/main" noGrp="1"/>
          </p:cNvSpPr>
          <p:nvPr/>
        </p:nvSpPr>
        <p:spPr>
          <a:xfrm xmlns:a="http://schemas.openxmlformats.org/drawingml/2006/main">
            <a:off x="609600" y="60674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62798C"/>
                </a:solidFill>
                <a:latin typeface="Arial"/>
                <a:ea typeface="Arial"/>
                <a:cs typeface="Arial"/>
              </a:defRPr>
            </a:pPr>
            <a:r>
              <a:rPr sz="1425" b="0">
                <a:solidFill>
                  <a:srgbClr val="62798C"/>
                </a:solidFill>
                <a:latin typeface="Arial"/>
                <a:ea typeface="Arial"/>
                <a:cs typeface="Arial"/>
              </a:rPr>
              <a:t>Enquiries receive a reference and enter a private administrator inbox with follow-up history.</a:t>
            </a:r>
          </a:p>
        </p:txBody>
      </p:sp>
    </p:spTree>
    <p:extLst>
      <p:ext uri="{BB962C8B-B14F-4D97-AF65-F5344CB8AC3E}">
        <p14:creationId xmlns:p14="http://schemas.microsoft.com/office/powerpoint/2010/main" val="185574328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95B08D9-4442-4392-BC04-EF6740F68396}"/>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Migration and integration boundaries</a:t>
            </a:r>
          </a:p>
        </p:txBody>
      </p:sp>
      <p:sp>
        <p:nvSpPr>
          <p:cNvPr id="2" name="">
            <a:extLst xmlns:a="http://schemas.openxmlformats.org/drawingml/2006/main">
              <a:ext uri="{FF2B5EF4-FFF2-40B4-BE49-F238E27FC236}">
                <a16:creationId xmlns:a16="http://schemas.microsoft.com/office/drawing/2014/main" id="{81E66296-D9F2-4A3B-9874-AF8BA7F88809}"/>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Import connected utility records and retain an auditable source of change.</a:t>
            </a:r>
          </a:p>
        </p:txBody>
      </p:sp>
      <p:sp>
        <p:nvSpPr>
          <p:cNvPr id="3" name="">
            <a:extLst xmlns:a="http://schemas.openxmlformats.org/drawingml/2006/main">
              <a:ext uri="{FF2B5EF4-FFF2-40B4-BE49-F238E27FC236}">
                <a16:creationId xmlns:a16="http://schemas.microsoft.com/office/drawing/2014/main" id="{CFEE2B5B-93D6-4C49-AB36-4D3F67E8DBB5}"/>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C172B1C5-208D-411B-A1B0-C72091D99823}"/>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23</a:t>
            </a:r>
          </a:p>
        </p:txBody>
      </p:sp>
      <p:sp>
        <p:nvSpPr>
          <p:cNvPr id="5" name="">
            <a:extLst xmlns:a="http://schemas.openxmlformats.org/drawingml/2006/main">
              <a:ext uri="{FF2B5EF4-FFF2-40B4-BE49-F238E27FC236}">
                <a16:creationId xmlns:a16="http://schemas.microsoft.com/office/drawing/2014/main" id="{21971AEE-87BB-4705-AC0A-AE5489D616B7}"/>
              </a:ext>
            </a:extLst>
          </p:cNvPr>
          <p:cNvSpPr>
            <a:spLocks xmlns:a="http://schemas.openxmlformats.org/drawingml/2006/main" noGrp="1"/>
          </p:cNvSpPr>
          <p:nvPr/>
        </p:nvSpPr>
        <p:spPr>
          <a:xfrm xmlns:a="http://schemas.openxmlformats.org/drawingml/2006/main">
            <a:off x="60960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Atomic GeoJSON import</a:t>
            </a:r>
          </a:p>
        </p:txBody>
      </p:sp>
      <p:sp>
        <p:nvSpPr>
          <p:cNvPr id="6" name="">
            <a:extLst xmlns:a="http://schemas.openxmlformats.org/drawingml/2006/main">
              <a:ext uri="{FF2B5EF4-FFF2-40B4-BE49-F238E27FC236}">
                <a16:creationId xmlns:a16="http://schemas.microsoft.com/office/drawing/2014/main" id="{43A2C3AD-DB21-4425-B8FC-FC61DD095BD1}"/>
              </a:ext>
            </a:extLst>
          </p:cNvPr>
          <p:cNvSpPr>
            <a:spLocks xmlns:a="http://schemas.openxmlformats.org/drawingml/2006/main" noGrp="1"/>
          </p:cNvSpPr>
          <p:nvPr/>
        </p:nvSpPr>
        <p:spPr>
          <a:xfrm xmlns:a="http://schemas.openxmlformats.org/drawingml/2006/main">
            <a:off x="60960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Typed points and two-endpoint lines; dry-run checks, duplicates and endpoint geometry validation.</a:t>
            </a:r>
          </a:p>
        </p:txBody>
      </p:sp>
      <p:sp>
        <p:nvSpPr>
          <p:cNvPr id="7" name="">
            <a:extLst xmlns:a="http://schemas.openxmlformats.org/drawingml/2006/main">
              <a:ext uri="{FF2B5EF4-FFF2-40B4-BE49-F238E27FC236}">
                <a16:creationId xmlns:a16="http://schemas.microsoft.com/office/drawing/2014/main" id="{58B17A0A-905F-4FAA-A847-CA26DE2B26F5}"/>
              </a:ext>
            </a:extLst>
          </p:cNvPr>
          <p:cNvSpPr>
            <a:spLocks xmlns:a="http://schemas.openxmlformats.org/drawingml/2006/main" noGrp="1"/>
          </p:cNvSpPr>
          <p:nvPr/>
        </p:nvSpPr>
        <p:spPr>
          <a:xfrm xmlns:a="http://schemas.openxmlformats.org/drawingml/2006/main">
            <a:off x="6229350" y="21431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Export and review</a:t>
            </a:r>
          </a:p>
        </p:txBody>
      </p:sp>
      <p:sp>
        <p:nvSpPr>
          <p:cNvPr id="8" name="">
            <a:extLst xmlns:a="http://schemas.openxmlformats.org/drawingml/2006/main">
              <a:ext uri="{FF2B5EF4-FFF2-40B4-BE49-F238E27FC236}">
                <a16:creationId xmlns:a16="http://schemas.microsoft.com/office/drawing/2014/main" id="{AACCF32A-E3C4-4A6B-8D5B-BC968644CE74}"/>
              </a:ext>
            </a:extLst>
          </p:cNvPr>
          <p:cNvSpPr>
            <a:spLocks xmlns:a="http://schemas.openxmlformats.org/drawingml/2006/main" noGrp="1"/>
          </p:cNvSpPr>
          <p:nvPr/>
        </p:nvSpPr>
        <p:spPr>
          <a:xfrm xmlns:a="http://schemas.openxmlformats.org/drawingml/2006/main">
            <a:off x="6229350" y="25527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Network GeoJSON, inventory CSV, engineering results and priced quantities.</a:t>
            </a:r>
          </a:p>
        </p:txBody>
      </p:sp>
      <p:sp>
        <p:nvSpPr>
          <p:cNvPr id="9" name="">
            <a:extLst xmlns:a="http://schemas.openxmlformats.org/drawingml/2006/main">
              <a:ext uri="{FF2B5EF4-FFF2-40B4-BE49-F238E27FC236}">
                <a16:creationId xmlns:a16="http://schemas.microsoft.com/office/drawing/2014/main" id="{9B38EACA-49C0-4D17-9F1D-A44F08AD9F39}"/>
              </a:ext>
            </a:extLst>
          </p:cNvPr>
          <p:cNvSpPr>
            <a:spLocks xmlns:a="http://schemas.openxmlformats.org/drawingml/2006/main" noGrp="1"/>
          </p:cNvSpPr>
          <p:nvPr/>
        </p:nvSpPr>
        <p:spPr>
          <a:xfrm xmlns:a="http://schemas.openxmlformats.org/drawingml/2006/main">
            <a:off x="60960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Operational integrity</a:t>
            </a:r>
          </a:p>
        </p:txBody>
      </p:sp>
      <p:sp>
        <p:nvSpPr>
          <p:cNvPr id="10" name="">
            <a:extLst xmlns:a="http://schemas.openxmlformats.org/drawingml/2006/main">
              <a:ext uri="{FF2B5EF4-FFF2-40B4-BE49-F238E27FC236}">
                <a16:creationId xmlns:a16="http://schemas.microsoft.com/office/drawing/2014/main" id="{1B9437E1-897B-4CD8-B4EB-59A1F5F22D39}"/>
              </a:ext>
            </a:extLst>
          </p:cNvPr>
          <p:cNvSpPr>
            <a:spLocks xmlns:a="http://schemas.openxmlformats.org/drawingml/2006/main" noGrp="1"/>
          </p:cNvSpPr>
          <p:nvPr/>
        </p:nvSpPr>
        <p:spPr>
          <a:xfrm xmlns:a="http://schemas.openxmlformats.org/drawingml/2006/main">
            <a:off x="60960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Idempotent field uploads, transaction locks for fibre allocation and a verifiable audit chain.</a:t>
            </a:r>
          </a:p>
        </p:txBody>
      </p:sp>
      <p:sp>
        <p:nvSpPr>
          <p:cNvPr id="11" name="">
            <a:extLst xmlns:a="http://schemas.openxmlformats.org/drawingml/2006/main">
              <a:ext uri="{FF2B5EF4-FFF2-40B4-BE49-F238E27FC236}">
                <a16:creationId xmlns:a16="http://schemas.microsoft.com/office/drawing/2014/main" id="{3D6BB866-E847-4FF1-8998-635E89196BEE}"/>
              </a:ext>
            </a:extLst>
          </p:cNvPr>
          <p:cNvSpPr>
            <a:spLocks xmlns:a="http://schemas.openxmlformats.org/drawingml/2006/main" noGrp="1"/>
          </p:cNvSpPr>
          <p:nvPr/>
        </p:nvSpPr>
        <p:spPr>
          <a:xfrm xmlns:a="http://schemas.openxmlformats.org/drawingml/2006/main">
            <a:off x="6229350" y="3476625"/>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268D5"/>
                </a:solidFill>
                <a:latin typeface="Arial"/>
                <a:ea typeface="Arial"/>
                <a:cs typeface="Arial"/>
              </a:defRPr>
            </a:pPr>
            <a:r>
              <a:rPr sz="2100" b="1">
                <a:solidFill>
                  <a:srgbClr val="1268D5"/>
                </a:solidFill>
                <a:latin typeface="Arial"/>
                <a:ea typeface="Arial"/>
                <a:cs typeface="Arial"/>
              </a:rPr>
              <a:t>Enterprise adapters</a:t>
            </a:r>
          </a:p>
        </p:txBody>
      </p:sp>
      <p:sp>
        <p:nvSpPr>
          <p:cNvPr id="12" name="">
            <a:extLst xmlns:a="http://schemas.openxmlformats.org/drawingml/2006/main">
              <a:ext uri="{FF2B5EF4-FFF2-40B4-BE49-F238E27FC236}">
                <a16:creationId xmlns:a16="http://schemas.microsoft.com/office/drawing/2014/main" id="{0AA3484B-270E-4D5C-890E-F4EE556E2C00}"/>
              </a:ext>
            </a:extLst>
          </p:cNvPr>
          <p:cNvSpPr>
            <a:spLocks xmlns:a="http://schemas.openxmlformats.org/drawingml/2006/main" noGrp="1"/>
          </p:cNvSpPr>
          <p:nvPr/>
        </p:nvSpPr>
        <p:spPr>
          <a:xfrm xmlns:a="http://schemas.openxmlformats.org/drawingml/2006/main">
            <a:off x="6229350" y="388620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14324B"/>
                </a:solidFill>
                <a:latin typeface="Arial"/>
                <a:ea typeface="Arial"/>
                <a:cs typeface="Arial"/>
              </a:defRPr>
            </a:pPr>
            <a:r>
              <a:rPr sz="1800" b="0">
                <a:solidFill>
                  <a:srgbClr val="14324B"/>
                </a:solidFill>
                <a:latin typeface="Arial"/>
                <a:ea typeface="Arial"/>
                <a:cs typeface="Arial"/>
              </a:rPr>
              <a:t>mGIS, telemetry, ERP, billing and OMS need tenant access and agreed data contracts.</a:t>
            </a:r>
          </a:p>
        </p:txBody>
      </p:sp>
    </p:spTree>
    <p:extLst>
      <p:ext uri="{BB962C8B-B14F-4D97-AF65-F5344CB8AC3E}">
        <p14:creationId xmlns:p14="http://schemas.microsoft.com/office/powerpoint/2010/main" val="63241832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0E53054-498F-4EC9-BCA9-41EC9F947F96}"/>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4324B"/>
                </a:solidFill>
                <a:latin typeface="Arial"/>
                <a:ea typeface="Arial"/>
                <a:cs typeface="Arial"/>
              </a:defRPr>
            </a:pPr>
            <a:r>
              <a:rPr sz="3300" b="1">
                <a:solidFill>
                  <a:srgbClr val="14324B"/>
                </a:solidFill>
                <a:latin typeface="Arial"/>
                <a:ea typeface="Arial"/>
                <a:cs typeface="Arial"/>
              </a:rPr>
              <a:t>A deployable product foundation</a:t>
            </a:r>
          </a:p>
        </p:txBody>
      </p:sp>
      <p:sp>
        <p:nvSpPr>
          <p:cNvPr id="2" name="">
            <a:extLst xmlns:a="http://schemas.openxmlformats.org/drawingml/2006/main">
              <a:ext uri="{FF2B5EF4-FFF2-40B4-BE49-F238E27FC236}">
                <a16:creationId xmlns:a16="http://schemas.microsoft.com/office/drawing/2014/main" id="{2A63E9FD-6138-47FF-902C-5EC8AB3A1388}"/>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2798C"/>
                </a:solidFill>
                <a:latin typeface="Arial"/>
                <a:ea typeface="Arial"/>
                <a:cs typeface="Arial"/>
              </a:defRPr>
            </a:pPr>
            <a:r>
              <a:rPr sz="1725" b="0">
                <a:solidFill>
                  <a:srgbClr val="62798C"/>
                </a:solidFill>
                <a:latin typeface="Arial"/>
                <a:ea typeface="Arial"/>
                <a:cs typeface="Arial"/>
              </a:rPr>
              <a:t>Public product information and a protected utility workspace.</a:t>
            </a:r>
          </a:p>
        </p:txBody>
      </p:sp>
      <p:sp>
        <p:nvSpPr>
          <p:cNvPr id="3" name="">
            <a:extLst xmlns:a="http://schemas.openxmlformats.org/drawingml/2006/main">
              <a:ext uri="{FF2B5EF4-FFF2-40B4-BE49-F238E27FC236}">
                <a16:creationId xmlns:a16="http://schemas.microsoft.com/office/drawing/2014/main" id="{1C81164A-CCDC-4996-BBD7-1D00FED38E07}"/>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Mappls Utility Platform  /  Product overview  /  </a:t>
            </a:r>
            <a:r>
              <a:rPr sz="1050" b="0">
                <a:solidFill>
                  <a:srgbClr val="62798C"/>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BB880748-FE15-4A1A-A86A-55D8316A0284}"/>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62798C"/>
                </a:solidFill>
                <a:latin typeface="Arial"/>
                <a:ea typeface="Arial"/>
                <a:cs typeface="Arial"/>
              </a:defRPr>
            </a:pPr>
            <a:r>
              <a:rPr sz="1050" b="0">
                <a:solidFill>
                  <a:srgbClr val="62798C"/>
                </a:solidFill>
                <a:latin typeface="Arial"/>
                <a:ea typeface="Arial"/>
                <a:cs typeface="Arial"/>
              </a:rPr>
              <a:t>24</a:t>
            </a:r>
          </a:p>
        </p:txBody>
      </p:sp>
      <p:graphicFrame>
        <p:nvGraphicFramePr>
          <p:cNvPr id="12" name=""/>
          <p:cNvGraphicFramePr/>
          <p:nvPr/>
        </p:nvGraphicFramePr>
        <p:xfrm>
          <a:off xmlns:a="http://schemas.openxmlformats.org/drawingml/2006/main" x="609600" y="1981200"/>
          <a:ext xmlns:a="http://schemas.openxmlformats.org/drawingml/2006/main" cx="10972800" cy="3905250"/>
        </p:xfrm>
        <a:graphic xmlns:a="http://schemas.openxmlformats.org/drawingml/2006/main">
          <a:graphicData uri="http://schemas.openxmlformats.org/drawingml/2006/table">
            <a:tbl>
              <a:tblPr/>
              <a:tblGrid>
                <a:gridCol w="3429000"/>
                <a:gridCol w="7543800"/>
              </a:tblGrid>
              <a:tr h="557893">
                <a:tc>
                  <a:txBody>
                    <a:bodyPr>
                      <a:noAutofit/>
                    </a:bodyPr>
                    <a:lstStyle/>
                    <a:p>
                      <a:r>
                        <a:rPr sz="1800" b="1">
                          <a:solidFill>
                            <a:srgbClr val="FFFFFF"/>
                          </a:solidFill>
                          <a:latin typeface="Arial"/>
                          <a:ea typeface="Arial"/>
                          <a:cs typeface="Arial"/>
                        </a:rPr>
                        <a:t>Layer</a:t>
                      </a:r>
                    </a:p>
                  </a:txBody>
                  <a:tcPr marL="91440" marR="91440" marT="45720" marB="45720">
                    <a:solidFill>
                      <a:srgbClr val="102B46"/>
                    </a:solidFill>
                  </a:tcPr>
                </a:tc>
                <a:tc>
                  <a:txBody>
                    <a:bodyPr>
                      <a:noAutofit/>
                    </a:bodyPr>
                    <a:lstStyle/>
                    <a:p>
                      <a:r>
                        <a:rPr sz="1800" b="1">
                          <a:solidFill>
                            <a:srgbClr val="FFFFFF"/>
                          </a:solidFill>
                          <a:latin typeface="Arial"/>
                          <a:ea typeface="Arial"/>
                          <a:cs typeface="Arial"/>
                        </a:rPr>
                        <a:t>Delivery</a:t>
                      </a:r>
                    </a:p>
                  </a:txBody>
                  <a:tcPr marL="91440" marR="91440" marT="45720" marB="45720">
                    <a:solidFill>
                      <a:srgbClr val="102B46"/>
                    </a:solidFill>
                  </a:tcPr>
                </a:tc>
              </a:tr>
              <a:tr h="557893">
                <a:tc>
                  <a:txBody>
                    <a:bodyPr>
                      <a:noAutofit/>
                    </a:bodyPr>
                    <a:lstStyle/>
                    <a:p>
                      <a:r>
                        <a:rPr sz="1800" b="0">
                          <a:solidFill>
                            <a:srgbClr val="14324B"/>
                          </a:solidFill>
                          <a:latin typeface="Arial"/>
                          <a:ea typeface="Arial"/>
                          <a:cs typeface="Arial"/>
                        </a:rPr>
                        <a:t>User experience</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Web platform and native Android / iOS field apps</a:t>
                      </a:r>
                    </a:p>
                  </a:txBody>
                  <a:tcPr marL="91440" marR="91440" marT="45720" marB="45720">
                    <a:solidFill>
                      <a:srgbClr val="F0F5F9"/>
                    </a:solidFill>
                  </a:tcPr>
                </a:tc>
              </a:tr>
              <a:tr h="557893">
                <a:tc>
                  <a:txBody>
                    <a:bodyPr>
                      <a:noAutofit/>
                    </a:bodyPr>
                    <a:lstStyle/>
                    <a:p>
                      <a:r>
                        <a:rPr sz="1800" b="0">
                          <a:solidFill>
                            <a:srgbClr val="14324B"/>
                          </a:solidFill>
                          <a:latin typeface="Arial"/>
                          <a:ea typeface="Arial"/>
                          <a:cs typeface="Arial"/>
                        </a:rPr>
                        <a:t>Location services</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Mappls vector SDK, Search API and navigation link</a:t>
                      </a:r>
                    </a:p>
                  </a:txBody>
                  <a:tcPr marL="91440" marR="91440" marT="45720" marB="45720">
                    <a:solidFill>
                      <a:srgbClr val="FFFFFF"/>
                    </a:solidFill>
                  </a:tcPr>
                </a:tc>
              </a:tr>
              <a:tr h="557893">
                <a:tc>
                  <a:txBody>
                    <a:bodyPr>
                      <a:noAutofit/>
                    </a:bodyPr>
                    <a:lstStyle/>
                    <a:p>
                      <a:r>
                        <a:rPr sz="1800" b="0">
                          <a:solidFill>
                            <a:srgbClr val="14324B"/>
                          </a:solidFill>
                          <a:latin typeface="Arial"/>
                          <a:ea typeface="Arial"/>
                          <a:cs typeface="Arial"/>
                        </a:rPr>
                        <a:t>Engineering application</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FastAPI with seven typed utility domains</a:t>
                      </a:r>
                    </a:p>
                  </a:txBody>
                  <a:tcPr marL="91440" marR="91440" marT="45720" marB="45720">
                    <a:solidFill>
                      <a:srgbClr val="F0F5F9"/>
                    </a:solidFill>
                  </a:tcPr>
                </a:tc>
              </a:tr>
              <a:tr h="557893">
                <a:tc>
                  <a:txBody>
                    <a:bodyPr>
                      <a:noAutofit/>
                    </a:bodyPr>
                    <a:lstStyle/>
                    <a:p>
                      <a:r>
                        <a:rPr sz="1800" b="0">
                          <a:solidFill>
                            <a:srgbClr val="14324B"/>
                          </a:solidFill>
                          <a:latin typeface="Arial"/>
                          <a:ea typeface="Arial"/>
                          <a:cs typeface="Arial"/>
                        </a:rPr>
                        <a:t>Spatial database</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PostgreSQL 16 / PostGIS and geographic indexes</a:t>
                      </a:r>
                    </a:p>
                  </a:txBody>
                  <a:tcPr marL="91440" marR="91440" marT="45720" marB="45720">
                    <a:solidFill>
                      <a:srgbClr val="FFFFFF"/>
                    </a:solidFill>
                  </a:tcPr>
                </a:tc>
              </a:tr>
              <a:tr h="557893">
                <a:tc>
                  <a:txBody>
                    <a:bodyPr>
                      <a:noAutofit/>
                    </a:bodyPr>
                    <a:lstStyle/>
                    <a:p>
                      <a:r>
                        <a:rPr sz="1800" b="0">
                          <a:solidFill>
                            <a:srgbClr val="14324B"/>
                          </a:solidFill>
                          <a:latin typeface="Arial"/>
                          <a:ea typeface="Arial"/>
                          <a:cs typeface="Arial"/>
                        </a:rPr>
                        <a:t>Delivery</a:t>
                      </a:r>
                    </a:p>
                  </a:txBody>
                  <a:tcPr marL="91440" marR="91440" marT="45720" marB="45720">
                    <a:solidFill>
                      <a:srgbClr val="F0F5F9"/>
                    </a:solidFill>
                  </a:tcPr>
                </a:tc>
                <a:tc>
                  <a:txBody>
                    <a:bodyPr>
                      <a:noAutofit/>
                    </a:bodyPr>
                    <a:lstStyle/>
                    <a:p>
                      <a:r>
                        <a:rPr sz="1800" b="0">
                          <a:solidFill>
                            <a:srgbClr val="14324B"/>
                          </a:solidFill>
                          <a:latin typeface="Arial"/>
                          <a:ea typeface="Arial"/>
                          <a:cs typeface="Arial"/>
                        </a:rPr>
                        <a:t>Docker locally; mobile pilot; cloud verification pending</a:t>
                      </a:r>
                    </a:p>
                  </a:txBody>
                  <a:tcPr marL="91440" marR="91440" marT="45720" marB="45720">
                    <a:solidFill>
                      <a:srgbClr val="F0F5F9"/>
                    </a:solidFill>
                  </a:tcPr>
                </a:tc>
              </a:tr>
              <a:tr h="557893">
                <a:tc>
                  <a:txBody>
                    <a:bodyPr>
                      <a:noAutofit/>
                    </a:bodyPr>
                    <a:lstStyle/>
                    <a:p>
                      <a:r>
                        <a:rPr sz="1800" b="0">
                          <a:solidFill>
                            <a:srgbClr val="14324B"/>
                          </a:solidFill>
                          <a:latin typeface="Arial"/>
                          <a:ea typeface="Arial"/>
                          <a:cs typeface="Arial"/>
                        </a:rPr>
                        <a:t>Source and materials</a:t>
                      </a:r>
                    </a:p>
                  </a:txBody>
                  <a:tcPr marL="91440" marR="91440" marT="45720" marB="45720">
                    <a:solidFill>
                      <a:srgbClr val="FFFFFF"/>
                    </a:solidFill>
                  </a:tcPr>
                </a:tc>
                <a:tc>
                  <a:txBody>
                    <a:bodyPr>
                      <a:noAutofit/>
                    </a:bodyPr>
                    <a:lstStyle/>
                    <a:p>
                      <a:r>
                        <a:rPr sz="1800" b="0">
                          <a:solidFill>
                            <a:srgbClr val="14324B"/>
                          </a:solidFill>
                          <a:latin typeface="Arial"/>
                          <a:ea typeface="Arial"/>
                          <a:cs typeface="Arial"/>
                        </a:rPr>
                        <a:t>Private GitLab project: rohan/mappls-utility-gis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132935440"/>
      </p:ext>
    </p:extLst>
  </p:cSld>
</p:sld>
</file>

<file path=ppt/slides/slide25.xml><?xml version="1.0" encoding="utf-8"?>
<p:sld xmlns:p="http://schemas.openxmlformats.org/presentationml/2006/main">
  <p:cSld>
    <p:bg>
      <p:bgPr>
        <a:solidFill xmlns:a="http://schemas.openxmlformats.org/drawingml/2006/main">
          <a:srgbClr val="102B4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F92FFC0-A083-4AC1-9654-B7B8705514E8}"/>
              </a:ext>
            </a:extLst>
          </p:cNvPr>
          <p:cNvSpPr>
            <a:spLocks xmlns:a="http://schemas.openxmlformats.org/drawingml/2006/main" noGrp="1"/>
          </p:cNvSpPr>
          <p:nvPr/>
        </p:nvSpPr>
        <p:spPr>
          <a:xfrm xmlns:a="http://schemas.openxmlformats.org/drawingml/2006/main">
            <a:off x="609600" y="438150"/>
            <a:ext cx="10953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Pilot acceptance</a:t>
            </a:r>
          </a:p>
        </p:txBody>
      </p:sp>
      <p:sp>
        <p:nvSpPr>
          <p:cNvPr id="2" name="">
            <a:extLst xmlns:a="http://schemas.openxmlformats.org/drawingml/2006/main">
              <a:ext uri="{FF2B5EF4-FFF2-40B4-BE49-F238E27FC236}">
                <a16:creationId xmlns:a16="http://schemas.microsoft.com/office/drawing/2014/main" id="{4FA6FA79-96F1-4576-A80C-7E2109CA7199}"/>
              </a:ext>
            </a:extLst>
          </p:cNvPr>
          <p:cNvSpPr>
            <a:spLocks xmlns:a="http://schemas.openxmlformats.org/drawingml/2006/main" noGrp="1"/>
          </p:cNvSpPr>
          <p:nvPr/>
        </p:nvSpPr>
        <p:spPr>
          <a:xfrm xmlns:a="http://schemas.openxmlformats.org/drawingml/2006/main">
            <a:off x="609600" y="12382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5CEE2"/>
                </a:solidFill>
                <a:latin typeface="Arial"/>
                <a:ea typeface="Arial"/>
                <a:cs typeface="Arial"/>
              </a:defRPr>
            </a:pPr>
            <a:r>
              <a:rPr sz="1725" b="0">
                <a:solidFill>
                  <a:srgbClr val="B5CEE2"/>
                </a:solidFill>
                <a:latin typeface="Arial"/>
                <a:ea typeface="Arial"/>
                <a:cs typeface="Arial"/>
              </a:rPr>
              <a:t>Start with a defined service area, accountable owners and measurable acceptance.</a:t>
            </a:r>
          </a:p>
        </p:txBody>
      </p:sp>
      <p:sp>
        <p:nvSpPr>
          <p:cNvPr id="3" name="">
            <a:extLst xmlns:a="http://schemas.openxmlformats.org/drawingml/2006/main">
              <a:ext uri="{FF2B5EF4-FFF2-40B4-BE49-F238E27FC236}">
                <a16:creationId xmlns:a16="http://schemas.microsoft.com/office/drawing/2014/main" id="{0B29F5AE-91AC-4715-BEDF-3A68897BF350}"/>
              </a:ext>
            </a:extLst>
          </p:cNvPr>
          <p:cNvSpPr>
            <a:spLocks xmlns:a="http://schemas.openxmlformats.org/drawingml/2006/main" noGrp="1"/>
          </p:cNvSpPr>
          <p:nvPr/>
        </p:nvSpPr>
        <p:spPr>
          <a:xfrm xmlns:a="http://schemas.openxmlformats.org/drawingml/2006/main">
            <a:off x="609600" y="6467475"/>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99B9D1"/>
                </a:solidFill>
                <a:latin typeface="Arial"/>
                <a:ea typeface="Arial"/>
                <a:cs typeface="Arial"/>
              </a:defRPr>
            </a:pPr>
            <a:r>
              <a:rPr sz="1050" b="0">
                <a:solidFill>
                  <a:srgbClr val="99B9D1"/>
                </a:solidFill>
                <a:latin typeface="Arial"/>
                <a:ea typeface="Arial"/>
                <a:cs typeface="Arial"/>
              </a:rPr>
              <a:t>Mappls Utility Platform  /  Product overview  /  </a:t>
            </a:r>
            <a:r>
              <a:rPr sz="1050" b="0">
                <a:solidFill>
                  <a:srgbClr val="99B9D1"/>
                </a:solidFill>
                <a:latin typeface="Arial"/>
                <a:ea typeface="Arial"/>
                <a:cs typeface="Arial"/>
              </a:rPr>
              <a:t>Release 0.5</a:t>
            </a:r>
          </a:p>
        </p:txBody>
      </p:sp>
      <p:sp>
        <p:nvSpPr>
          <p:cNvPr id="4" name="">
            <a:extLst xmlns:a="http://schemas.openxmlformats.org/drawingml/2006/main">
              <a:ext uri="{FF2B5EF4-FFF2-40B4-BE49-F238E27FC236}">
                <a16:creationId xmlns:a16="http://schemas.microsoft.com/office/drawing/2014/main" id="{D6796E5B-8D96-46A7-8EF2-97E48DE56E31}"/>
              </a:ext>
            </a:extLst>
          </p:cNvPr>
          <p:cNvSpPr>
            <a:spLocks xmlns:a="http://schemas.openxmlformats.org/drawingml/2006/main" noGrp="1"/>
          </p:cNvSpPr>
          <p:nvPr/>
        </p:nvSpPr>
        <p:spPr>
          <a:xfrm xmlns:a="http://schemas.openxmlformats.org/drawingml/2006/main">
            <a:off x="11049000" y="6467475"/>
            <a:ext cx="5143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99B9D1"/>
                </a:solidFill>
                <a:latin typeface="Arial"/>
                <a:ea typeface="Arial"/>
                <a:cs typeface="Arial"/>
              </a:defRPr>
            </a:pPr>
            <a:r>
              <a:rPr sz="1050" b="0">
                <a:solidFill>
                  <a:srgbClr val="99B9D1"/>
                </a:solidFill>
                <a:latin typeface="Arial"/>
                <a:ea typeface="Arial"/>
                <a:cs typeface="Arial"/>
              </a:rPr>
              <a:t>25</a:t>
            </a:r>
          </a:p>
        </p:txBody>
      </p:sp>
      <p:sp>
        <p:nvSpPr>
          <p:cNvPr id="5" name="">
            <a:extLst xmlns:a="http://schemas.openxmlformats.org/drawingml/2006/main">
              <a:ext uri="{FF2B5EF4-FFF2-40B4-BE49-F238E27FC236}">
                <a16:creationId xmlns:a16="http://schemas.microsoft.com/office/drawing/2014/main" id="{77CC022F-486E-45A5-8A6C-AA202F7EF74D}"/>
              </a:ext>
            </a:extLst>
          </p:cNvPr>
          <p:cNvSpPr>
            <a:spLocks xmlns:a="http://schemas.openxmlformats.org/drawingml/2006/main" noGrp="1"/>
          </p:cNvSpPr>
          <p:nvPr/>
        </p:nvSpPr>
        <p:spPr>
          <a:xfrm xmlns:a="http://schemas.openxmlformats.org/drawingml/2006/main">
            <a:off x="609600" y="2076450"/>
            <a:ext cx="66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58B8EC"/>
                </a:solidFill>
                <a:latin typeface="Arial"/>
                <a:ea typeface="Arial"/>
                <a:cs typeface="Arial"/>
              </a:defRPr>
            </a:pPr>
            <a:r>
              <a:rPr sz="2550" b="1">
                <a:solidFill>
                  <a:srgbClr val="58B8EC"/>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01B024AA-DAA4-4C94-AF14-C28996D5B926}"/>
              </a:ext>
            </a:extLst>
          </p:cNvPr>
          <p:cNvSpPr>
            <a:spLocks xmlns:a="http://schemas.openxmlformats.org/drawingml/2006/main" noGrp="1"/>
          </p:cNvSpPr>
          <p:nvPr/>
        </p:nvSpPr>
        <p:spPr>
          <a:xfrm xmlns:a="http://schemas.openxmlformats.org/drawingml/2006/main">
            <a:off x="1476375" y="2076450"/>
            <a:ext cx="981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FFFF"/>
                </a:solidFill>
                <a:latin typeface="Arial"/>
                <a:ea typeface="Arial"/>
                <a:cs typeface="Arial"/>
              </a:defRPr>
            </a:pPr>
            <a:r>
              <a:rPr sz="2175" b="1">
                <a:solidFill>
                  <a:srgbClr val="FFFFFF"/>
                </a:solidFill>
                <a:latin typeface="Arial"/>
                <a:ea typeface="Arial"/>
                <a:cs typeface="Arial"/>
              </a:rPr>
              <a:t>Reconcile surveyed networks</a:t>
            </a:r>
          </a:p>
        </p:txBody>
      </p:sp>
      <p:sp>
        <p:nvSpPr>
          <p:cNvPr id="7" name="">
            <a:extLst xmlns:a="http://schemas.openxmlformats.org/drawingml/2006/main">
              <a:ext uri="{FF2B5EF4-FFF2-40B4-BE49-F238E27FC236}">
                <a16:creationId xmlns:a16="http://schemas.microsoft.com/office/drawing/2014/main" id="{EE8BFE96-7070-4E31-AC8E-D20E89592489}"/>
              </a:ext>
            </a:extLst>
          </p:cNvPr>
          <p:cNvSpPr>
            <a:spLocks xmlns:a="http://schemas.openxmlformats.org/drawingml/2006/main" noGrp="1"/>
          </p:cNvSpPr>
          <p:nvPr/>
        </p:nvSpPr>
        <p:spPr>
          <a:xfrm xmlns:a="http://schemas.openxmlformats.org/drawingml/2006/main">
            <a:off x="1476375" y="2486025"/>
            <a:ext cx="9810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ED5E6"/>
                </a:solidFill>
                <a:latin typeface="Arial"/>
                <a:ea typeface="Arial"/>
                <a:cs typeface="Arial"/>
              </a:defRPr>
            </a:pPr>
            <a:r>
              <a:rPr sz="1725" b="0">
                <a:solidFill>
                  <a:srgbClr val="BED5E6"/>
                </a:solidFill>
                <a:latin typeface="Arial"/>
                <a:ea typeface="Arial"/>
                <a:cs typeface="Arial"/>
              </a:rPr>
              <a:t>Validate identifiers, connectivity, control states and cross-utility dependencies.</a:t>
            </a:r>
          </a:p>
        </p:txBody>
      </p:sp>
      <p:sp>
        <p:nvSpPr>
          <p:cNvPr id="8" name="">
            <a:extLst xmlns:a="http://schemas.openxmlformats.org/drawingml/2006/main">
              <a:ext uri="{FF2B5EF4-FFF2-40B4-BE49-F238E27FC236}">
                <a16:creationId xmlns:a16="http://schemas.microsoft.com/office/drawing/2014/main" id="{7978F9A8-E8E9-4E58-BFFF-7AE39E1DEF30}"/>
              </a:ext>
            </a:extLst>
          </p:cNvPr>
          <p:cNvSpPr>
            <a:spLocks xmlns:a="http://schemas.openxmlformats.org/drawingml/2006/main" noGrp="1"/>
          </p:cNvSpPr>
          <p:nvPr/>
        </p:nvSpPr>
        <p:spPr>
          <a:xfrm xmlns:a="http://schemas.openxmlformats.org/drawingml/2006/main">
            <a:off x="609600" y="3086100"/>
            <a:ext cx="66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58B8EC"/>
                </a:solidFill>
                <a:latin typeface="Arial"/>
                <a:ea typeface="Arial"/>
                <a:cs typeface="Arial"/>
              </a:defRPr>
            </a:pPr>
            <a:r>
              <a:rPr sz="2550" b="1">
                <a:solidFill>
                  <a:srgbClr val="58B8EC"/>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DDF0040D-0981-4BB2-9375-CDDAC7B2D0A5}"/>
              </a:ext>
            </a:extLst>
          </p:cNvPr>
          <p:cNvSpPr>
            <a:spLocks xmlns:a="http://schemas.openxmlformats.org/drawingml/2006/main" noGrp="1"/>
          </p:cNvSpPr>
          <p:nvPr/>
        </p:nvSpPr>
        <p:spPr>
          <a:xfrm xmlns:a="http://schemas.openxmlformats.org/drawingml/2006/main">
            <a:off x="1476375" y="3086100"/>
            <a:ext cx="981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FFFF"/>
                </a:solidFill>
                <a:latin typeface="Arial"/>
                <a:ea typeface="Arial"/>
                <a:cs typeface="Arial"/>
              </a:defRPr>
            </a:pPr>
            <a:r>
              <a:rPr sz="2175" b="1">
                <a:solidFill>
                  <a:srgbClr val="FFFFFF"/>
                </a:solidFill>
                <a:latin typeface="Arial"/>
                <a:ea typeface="Arial"/>
                <a:cs typeface="Arial"/>
              </a:rPr>
              <a:t>Calibrate domain models</a:t>
            </a:r>
          </a:p>
        </p:txBody>
      </p:sp>
      <p:sp>
        <p:nvSpPr>
          <p:cNvPr id="10" name="">
            <a:extLst xmlns:a="http://schemas.openxmlformats.org/drawingml/2006/main">
              <a:ext uri="{FF2B5EF4-FFF2-40B4-BE49-F238E27FC236}">
                <a16:creationId xmlns:a16="http://schemas.microsoft.com/office/drawing/2014/main" id="{51D9E6A4-C01F-4180-A8BC-E9379F75F6DE}"/>
              </a:ext>
            </a:extLst>
          </p:cNvPr>
          <p:cNvSpPr>
            <a:spLocks xmlns:a="http://schemas.openxmlformats.org/drawingml/2006/main" noGrp="1"/>
          </p:cNvSpPr>
          <p:nvPr/>
        </p:nvSpPr>
        <p:spPr>
          <a:xfrm xmlns:a="http://schemas.openxmlformats.org/drawingml/2006/main">
            <a:off x="1476375" y="3495675"/>
            <a:ext cx="9810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ED5E6"/>
                </a:solidFill>
                <a:latin typeface="Arial"/>
                <a:ea typeface="Arial"/>
                <a:cs typeface="Arial"/>
              </a:defRPr>
            </a:pPr>
            <a:r>
              <a:rPr sz="1725" b="0">
                <a:solidFill>
                  <a:srgbClr val="BED5E6"/>
                </a:solidFill>
                <a:latin typeface="Arial"/>
                <a:ea typeface="Arial"/>
                <a:cs typeface="Arial"/>
              </a:rPr>
              <a:t>Agree engineering thresholds and integrate specialised solvers where required.</a:t>
            </a:r>
          </a:p>
        </p:txBody>
      </p:sp>
      <p:sp>
        <p:nvSpPr>
          <p:cNvPr id="11" name="">
            <a:extLst xmlns:a="http://schemas.openxmlformats.org/drawingml/2006/main">
              <a:ext uri="{FF2B5EF4-FFF2-40B4-BE49-F238E27FC236}">
                <a16:creationId xmlns:a16="http://schemas.microsoft.com/office/drawing/2014/main" id="{1A9FECE8-BBF4-4D22-9F6B-E02E27E2E9D7}"/>
              </a:ext>
            </a:extLst>
          </p:cNvPr>
          <p:cNvSpPr>
            <a:spLocks xmlns:a="http://schemas.openxmlformats.org/drawingml/2006/main" noGrp="1"/>
          </p:cNvSpPr>
          <p:nvPr/>
        </p:nvSpPr>
        <p:spPr>
          <a:xfrm xmlns:a="http://schemas.openxmlformats.org/drawingml/2006/main">
            <a:off x="609600" y="4095750"/>
            <a:ext cx="66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58B8EC"/>
                </a:solidFill>
                <a:latin typeface="Arial"/>
                <a:ea typeface="Arial"/>
                <a:cs typeface="Arial"/>
              </a:defRPr>
            </a:pPr>
            <a:r>
              <a:rPr sz="2550" b="1">
                <a:solidFill>
                  <a:srgbClr val="58B8EC"/>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05C9772-FE85-42D0-831D-9D331E8CE578}"/>
              </a:ext>
            </a:extLst>
          </p:cNvPr>
          <p:cNvSpPr>
            <a:spLocks xmlns:a="http://schemas.openxmlformats.org/drawingml/2006/main" noGrp="1"/>
          </p:cNvSpPr>
          <p:nvPr/>
        </p:nvSpPr>
        <p:spPr>
          <a:xfrm xmlns:a="http://schemas.openxmlformats.org/drawingml/2006/main">
            <a:off x="1476375" y="4095750"/>
            <a:ext cx="981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FFFF"/>
                </a:solidFill>
                <a:latin typeface="Arial"/>
                <a:ea typeface="Arial"/>
                <a:cs typeface="Arial"/>
              </a:defRPr>
            </a:pPr>
            <a:r>
              <a:rPr sz="2175" b="1">
                <a:solidFill>
                  <a:srgbClr val="FFFFFF"/>
                </a:solidFill>
                <a:latin typeface="Arial"/>
                <a:ea typeface="Arial"/>
                <a:cs typeface="Arial"/>
              </a:rPr>
              <a:t>Connect licensed enterprise services</a:t>
            </a:r>
          </a:p>
        </p:txBody>
      </p:sp>
      <p:sp>
        <p:nvSpPr>
          <p:cNvPr id="13" name="">
            <a:extLst xmlns:a="http://schemas.openxmlformats.org/drawingml/2006/main">
              <a:ext uri="{FF2B5EF4-FFF2-40B4-BE49-F238E27FC236}">
                <a16:creationId xmlns:a16="http://schemas.microsoft.com/office/drawing/2014/main" id="{6A681253-F9FF-49A9-A0FB-EB983DAC0338}"/>
              </a:ext>
            </a:extLst>
          </p:cNvPr>
          <p:cNvSpPr>
            <a:spLocks xmlns:a="http://schemas.openxmlformats.org/drawingml/2006/main" noGrp="1"/>
          </p:cNvSpPr>
          <p:nvPr/>
        </p:nvSpPr>
        <p:spPr>
          <a:xfrm xmlns:a="http://schemas.openxmlformats.org/drawingml/2006/main">
            <a:off x="1476375" y="4505325"/>
            <a:ext cx="9810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ED5E6"/>
                </a:solidFill>
                <a:latin typeface="Arial"/>
                <a:ea typeface="Arial"/>
                <a:cs typeface="Arial"/>
              </a:defRPr>
            </a:pPr>
            <a:r>
              <a:rPr sz="1725" b="0">
                <a:solidFill>
                  <a:srgbClr val="BED5E6"/>
                </a:solidFill>
                <a:latin typeface="Arial"/>
                <a:ea typeface="Arial"/>
                <a:cs typeface="Arial"/>
              </a:rPr>
              <a:t>Activate mGIS, identity, billing, telemetry and workforce tenant interfaces.</a:t>
            </a:r>
          </a:p>
        </p:txBody>
      </p:sp>
      <p:sp>
        <p:nvSpPr>
          <p:cNvPr id="14" name="">
            <a:extLst xmlns:a="http://schemas.openxmlformats.org/drawingml/2006/main">
              <a:ext uri="{FF2B5EF4-FFF2-40B4-BE49-F238E27FC236}">
                <a16:creationId xmlns:a16="http://schemas.microsoft.com/office/drawing/2014/main" id="{7E2852C9-8A2D-4250-ABA1-188843028382}"/>
              </a:ext>
            </a:extLst>
          </p:cNvPr>
          <p:cNvSpPr>
            <a:spLocks xmlns:a="http://schemas.openxmlformats.org/drawingml/2006/main" noGrp="1"/>
          </p:cNvSpPr>
          <p:nvPr/>
        </p:nvSpPr>
        <p:spPr>
          <a:xfrm xmlns:a="http://schemas.openxmlformats.org/drawingml/2006/main">
            <a:off x="609600" y="5105400"/>
            <a:ext cx="66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58B8EC"/>
                </a:solidFill>
                <a:latin typeface="Arial"/>
                <a:ea typeface="Arial"/>
                <a:cs typeface="Arial"/>
              </a:defRPr>
            </a:pPr>
            <a:r>
              <a:rPr sz="2550" b="1">
                <a:solidFill>
                  <a:srgbClr val="58B8EC"/>
                </a:solidFill>
                <a:latin typeface="Arial"/>
                <a:ea typeface="Arial"/>
                <a:cs typeface="Arial"/>
              </a:rPr>
              <a:t>04</a:t>
            </a:r>
          </a:p>
        </p:txBody>
      </p:sp>
      <p:sp>
        <p:nvSpPr>
          <p:cNvPr id="15" name="">
            <a:extLst xmlns:a="http://schemas.openxmlformats.org/drawingml/2006/main">
              <a:ext uri="{FF2B5EF4-FFF2-40B4-BE49-F238E27FC236}">
                <a16:creationId xmlns:a16="http://schemas.microsoft.com/office/drawing/2014/main" id="{E92351FE-2EFF-4BD1-8BC8-38F944EB1AA5}"/>
              </a:ext>
            </a:extLst>
          </p:cNvPr>
          <p:cNvSpPr>
            <a:spLocks xmlns:a="http://schemas.openxmlformats.org/drawingml/2006/main" noGrp="1"/>
          </p:cNvSpPr>
          <p:nvPr/>
        </p:nvSpPr>
        <p:spPr>
          <a:xfrm xmlns:a="http://schemas.openxmlformats.org/drawingml/2006/main">
            <a:off x="1476375" y="5105400"/>
            <a:ext cx="981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FFFF"/>
                </a:solidFill>
                <a:latin typeface="Arial"/>
                <a:ea typeface="Arial"/>
                <a:cs typeface="Arial"/>
              </a:defRPr>
            </a:pPr>
            <a:r>
              <a:rPr sz="2175" b="1">
                <a:solidFill>
                  <a:srgbClr val="FFFFFF"/>
                </a:solidFill>
                <a:latin typeface="Arial"/>
                <a:ea typeface="Arial"/>
                <a:cs typeface="Arial"/>
              </a:rPr>
              <a:t>Prove operational readiness</a:t>
            </a:r>
          </a:p>
        </p:txBody>
      </p:sp>
      <p:sp>
        <p:nvSpPr>
          <p:cNvPr id="16" name="">
            <a:extLst xmlns:a="http://schemas.openxmlformats.org/drawingml/2006/main">
              <a:ext uri="{FF2B5EF4-FFF2-40B4-BE49-F238E27FC236}">
                <a16:creationId xmlns:a16="http://schemas.microsoft.com/office/drawing/2014/main" id="{C35299EF-1946-4CE9-BFC6-93AA07710740}"/>
              </a:ext>
            </a:extLst>
          </p:cNvPr>
          <p:cNvSpPr>
            <a:spLocks xmlns:a="http://schemas.openxmlformats.org/drawingml/2006/main" noGrp="1"/>
          </p:cNvSpPr>
          <p:nvPr/>
        </p:nvSpPr>
        <p:spPr>
          <a:xfrm xmlns:a="http://schemas.openxmlformats.org/drawingml/2006/main">
            <a:off x="1476375" y="5514975"/>
            <a:ext cx="9810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ED5E6"/>
                </a:solidFill>
                <a:latin typeface="Arial"/>
                <a:ea typeface="Arial"/>
                <a:cs typeface="Arial"/>
              </a:defRPr>
            </a:pPr>
            <a:r>
              <a:rPr sz="1725" b="0">
                <a:solidFill>
                  <a:srgbClr val="BED5E6"/>
                </a:solidFill>
                <a:latin typeface="Arial"/>
                <a:ea typeface="Arial"/>
                <a:cs typeface="Arial"/>
              </a:rPr>
              <a:t>Validate signed devices, offline recovery, security and engineering review.</a:t>
            </a:r>
          </a:p>
        </p:txBody>
      </p:sp>
    </p:spTree>
    <p:extLst>
      <p:ext uri="{BB962C8B-B14F-4D97-AF65-F5344CB8AC3E}">
        <p14:creationId xmlns:p14="http://schemas.microsoft.com/office/powerpoint/2010/main" val="4684177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2026-09-24T15:41:54.1310000Z</dcterms:created>
  <dcterms:modified xsi:type="dcterms:W3CDTF">2026-09-24T15:41:54.1310000Z</dcterms:modified>
</coreProperties>
</file>