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d12618453ea4789" /><Relationship Type="http://schemas.openxmlformats.org/officeDocument/2006/relationships/extended-properties" Target="/docProps/app.xml" Id="R6c900318d83d40ff" /><Relationship Type="http://schemas.openxmlformats.org/officeDocument/2006/relationships/officeDocument" Target="/ppt/presentation.xml" Id="Rba562ce46db645b4" /></Relationships>
</file>

<file path=ppt/presentation.xml><?xml version="1.0" encoding="utf-8"?>
<p:presentation xmlns:p="http://schemas.openxmlformats.org/presentationml/2006/main">
  <p:sldMasterIdLst>
    <p:sldMasterId xmlns:r="http://schemas.openxmlformats.org/officeDocument/2006/relationships" id="2147483648" r:id="R29e7f828c5994d6c"/>
  </p:sldMasterIdLst>
  <p:notesMasterIdLst>
    <p:notesMasterId xmlns:r="http://schemas.openxmlformats.org/officeDocument/2006/relationships" r:id="Rd3c8b9b237e548cf"/>
  </p:notesMasterIdLst>
  <p:sldIdLst>
    <p:sldId xmlns:r="http://schemas.openxmlformats.org/officeDocument/2006/relationships" id="256" r:id="R45ff006b74fe40a7"/>
    <p:sldId xmlns:r="http://schemas.openxmlformats.org/officeDocument/2006/relationships" id="257" r:id="Rf328b066a28c4c95"/>
    <p:sldId xmlns:r="http://schemas.openxmlformats.org/officeDocument/2006/relationships" id="258" r:id="R5a23ca91cdb54ef3"/>
    <p:sldId xmlns:r="http://schemas.openxmlformats.org/officeDocument/2006/relationships" id="259" r:id="Rb2a05b00a15044dc"/>
    <p:sldId xmlns:r="http://schemas.openxmlformats.org/officeDocument/2006/relationships" id="260" r:id="R6d9e1add6302450e"/>
    <p:sldId xmlns:r="http://schemas.openxmlformats.org/officeDocument/2006/relationships" id="261" r:id="R5e5157b56933401e"/>
    <p:sldId xmlns:r="http://schemas.openxmlformats.org/officeDocument/2006/relationships" id="262" r:id="R957948da5b50449e"/>
    <p:sldId xmlns:r="http://schemas.openxmlformats.org/officeDocument/2006/relationships" id="263" r:id="Rd227ee5d8f8f4ba2"/>
    <p:sldId xmlns:r="http://schemas.openxmlformats.org/officeDocument/2006/relationships" id="264" r:id="Rf2666fee151c4cae"/>
    <p:sldId xmlns:r="http://schemas.openxmlformats.org/officeDocument/2006/relationships" id="265" r:id="Re51b02becd9840be"/>
    <p:sldId xmlns:r="http://schemas.openxmlformats.org/officeDocument/2006/relationships" id="266" r:id="Re859f32be3f34dc3"/>
    <p:sldId xmlns:r="http://schemas.openxmlformats.org/officeDocument/2006/relationships" id="267" r:id="R9da89183e16945c7"/>
    <p:sldId xmlns:r="http://schemas.openxmlformats.org/officeDocument/2006/relationships" id="268" r:id="R8a4b49992e76458b"/>
    <p:sldId xmlns:r="http://schemas.openxmlformats.org/officeDocument/2006/relationships" id="269" r:id="R04120f987dbd4366"/>
    <p:sldId xmlns:r="http://schemas.openxmlformats.org/officeDocument/2006/relationships" id="270" r:id="R9c67fbc211b34a8e"/>
    <p:sldId xmlns:r="http://schemas.openxmlformats.org/officeDocument/2006/relationships" id="271" r:id="R7b578072449f4b4f"/>
    <p:sldId xmlns:r="http://schemas.openxmlformats.org/officeDocument/2006/relationships" id="272" r:id="Rc68a7f6a862e4afa"/>
    <p:sldId xmlns:r="http://schemas.openxmlformats.org/officeDocument/2006/relationships" id="273" r:id="Re03a084b048c4209"/>
    <p:sldId xmlns:r="http://schemas.openxmlformats.org/officeDocument/2006/relationships" id="274" r:id="R2e8e8c52ee8544d9"/>
    <p:sldId xmlns:r="http://schemas.openxmlformats.org/officeDocument/2006/relationships" id="275" r:id="Red295cc010a04b0a"/>
    <p:sldId xmlns:r="http://schemas.openxmlformats.org/officeDocument/2006/relationships" id="276" r:id="R8449f63b40b341a3"/>
    <p:sldId xmlns:r="http://schemas.openxmlformats.org/officeDocument/2006/relationships" id="277" r:id="Rd9e9a58d11f74820"/>
    <p:sldId xmlns:r="http://schemas.openxmlformats.org/officeDocument/2006/relationships" id="278" r:id="R41266865b9fc4e43"/>
    <p:sldId xmlns:r="http://schemas.openxmlformats.org/officeDocument/2006/relationships" id="279" r:id="R2e3e9499847c4fec"/>
    <p:sldId xmlns:r="http://schemas.openxmlformats.org/officeDocument/2006/relationships" id="280" r:id="R43ec7329ed2643a8"/>
    <p:sldId xmlns:r="http://schemas.openxmlformats.org/officeDocument/2006/relationships" id="281" r:id="R3dc231d3cafc46aa"/>
    <p:sldId xmlns:r="http://schemas.openxmlformats.org/officeDocument/2006/relationships" id="282" r:id="Rcdbe81530aba4dab"/>
    <p:sldId xmlns:r="http://schemas.openxmlformats.org/officeDocument/2006/relationships" id="283" r:id="Rff83231b80a34dfa"/>
    <p:sldId xmlns:r="http://schemas.openxmlformats.org/officeDocument/2006/relationships" id="284" r:id="Rbf5e8b46362d41d7"/>
    <p:sldId xmlns:r="http://schemas.openxmlformats.org/officeDocument/2006/relationships" id="285" r:id="Re62fe0500ad14356"/>
    <p:sldId xmlns:r="http://schemas.openxmlformats.org/officeDocument/2006/relationships" id="286" r:id="R1dbc1049049d4174"/>
    <p:sldId xmlns:r="http://schemas.openxmlformats.org/officeDocument/2006/relationships" id="287" r:id="Rd4e251f1e3d04fc1"/>
    <p:sldId xmlns:r="http://schemas.openxmlformats.org/officeDocument/2006/relationships" id="288" r:id="R1e998ad9859d4eb0"/>
    <p:sldId xmlns:r="http://schemas.openxmlformats.org/officeDocument/2006/relationships" id="289" r:id="R0d3d3b4744564ee2"/>
    <p:sldId xmlns:r="http://schemas.openxmlformats.org/officeDocument/2006/relationships" id="290" r:id="R6904fc6e041044cc"/>
    <p:sldId xmlns:r="http://schemas.openxmlformats.org/officeDocument/2006/relationships" id="291" r:id="R0ea1658b979d484a"/>
    <p:sldId xmlns:r="http://schemas.openxmlformats.org/officeDocument/2006/relationships" id="292" r:id="Rbd48717133af4283"/>
    <p:sldId xmlns:r="http://schemas.openxmlformats.org/officeDocument/2006/relationships" id="293" r:id="Re711c202f7ab4245"/>
    <p:sldId xmlns:r="http://schemas.openxmlformats.org/officeDocument/2006/relationships" id="294" r:id="R1ca13ead07dc4ff8"/>
    <p:sldId xmlns:r="http://schemas.openxmlformats.org/officeDocument/2006/relationships" id="295" r:id="Rf9fba6e4d8584c31"/>
    <p:sldId xmlns:r="http://schemas.openxmlformats.org/officeDocument/2006/relationships" id="296" r:id="R4950494722b84ae4"/>
    <p:sldId xmlns:r="http://schemas.openxmlformats.org/officeDocument/2006/relationships" id="297" r:id="Rade80b5f33a34afc"/>
    <p:sldId xmlns:r="http://schemas.openxmlformats.org/officeDocument/2006/relationships" id="298" r:id="R6927e662ffa24d06"/>
    <p:sldId xmlns:r="http://schemas.openxmlformats.org/officeDocument/2006/relationships" id="299" r:id="R996b7d19a3a14212"/>
    <p:sldId xmlns:r="http://schemas.openxmlformats.org/officeDocument/2006/relationships" id="300" r:id="Rabef5814e3284469"/>
    <p:sldId xmlns:r="http://schemas.openxmlformats.org/officeDocument/2006/relationships" id="301" r:id="R3988aca5ed5f4717"/>
    <p:sldId xmlns:r="http://schemas.openxmlformats.org/officeDocument/2006/relationships" id="302" r:id="R2b63cf48f2004664"/>
    <p:sldId xmlns:r="http://schemas.openxmlformats.org/officeDocument/2006/relationships" id="303" r:id="R686e50d795424430"/>
    <p:sldId xmlns:r="http://schemas.openxmlformats.org/officeDocument/2006/relationships" id="304" r:id="R309a0c0ad71249a5"/>
    <p:sldId xmlns:r="http://schemas.openxmlformats.org/officeDocument/2006/relationships" id="305" r:id="Rd0c4ad1d2c894179"/>
    <p:sldId xmlns:r="http://schemas.openxmlformats.org/officeDocument/2006/relationships" id="306" r:id="Rdc9ffd87fc8441a9"/>
    <p:sldId xmlns:r="http://schemas.openxmlformats.org/officeDocument/2006/relationships" id="307" r:id="R923d370434044a63"/>
    <p:sldId xmlns:r="http://schemas.openxmlformats.org/officeDocument/2006/relationships" id="308" r:id="R86c3a41577544079"/>
    <p:sldId xmlns:r="http://schemas.openxmlformats.org/officeDocument/2006/relationships" id="309" r:id="R00fb4e6e858149ef"/>
    <p:sldId xmlns:r="http://schemas.openxmlformats.org/officeDocument/2006/relationships" id="310" r:id="Rae4394c4b05a40b1"/>
    <p:sldId xmlns:r="http://schemas.openxmlformats.org/officeDocument/2006/relationships" id="311" r:id="R1b447b9245664251"/>
    <p:sldId xmlns:r="http://schemas.openxmlformats.org/officeDocument/2006/relationships" id="312" r:id="Rc8094cf0230e44e1"/>
    <p:sldId xmlns:r="http://schemas.openxmlformats.org/officeDocument/2006/relationships" id="313" r:id="R84ad8d4b762e40f8"/>
    <p:sldId xmlns:r="http://schemas.openxmlformats.org/officeDocument/2006/relationships" id="314" r:id="Re743506f6b96497c"/>
    <p:sldId xmlns:r="http://schemas.openxmlformats.org/officeDocument/2006/relationships" id="315" r:id="R98a7b06e2611434d"/>
    <p:sldId xmlns:r="http://schemas.openxmlformats.org/officeDocument/2006/relationships" id="316" r:id="R3a8f612359b5443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30f52775ee843d9" /><Relationship Type="http://schemas.openxmlformats.org/officeDocument/2006/relationships/slideMaster" Target="/ppt/slideMasters/slideMaster1.xml" Id="R29e7f828c5994d6c" /><Relationship Type="http://schemas.openxmlformats.org/officeDocument/2006/relationships/notesMaster" Target="/ppt/notesMasters/notesMaster1.xml" Id="Rd3c8b9b237e548cf" /><Relationship Type="http://schemas.openxmlformats.org/officeDocument/2006/relationships/presProps" Target="/ppt/presProps.xml" Id="Rc7ebf885ccb34d05" /><Relationship Type="http://schemas.openxmlformats.org/officeDocument/2006/relationships/tableStyles" Target="/ppt/tableStyles.xml" Id="Rb6397fb2b5f54a32" /><Relationship Type="http://schemas.openxmlformats.org/officeDocument/2006/relationships/slide" Target="/ppt/slides/slide1.xml" Id="R45ff006b74fe40a7" /><Relationship Type="http://schemas.openxmlformats.org/officeDocument/2006/relationships/slide" Target="/ppt/slides/slide2.xml" Id="Rf328b066a28c4c95" /><Relationship Type="http://schemas.openxmlformats.org/officeDocument/2006/relationships/slide" Target="/ppt/slides/slide3.xml" Id="R5a23ca91cdb54ef3" /><Relationship Type="http://schemas.openxmlformats.org/officeDocument/2006/relationships/slide" Target="/ppt/slides/slide4.xml" Id="Rb2a05b00a15044dc" /><Relationship Type="http://schemas.openxmlformats.org/officeDocument/2006/relationships/slide" Target="/ppt/slides/slide5.xml" Id="R6d9e1add6302450e" /><Relationship Type="http://schemas.openxmlformats.org/officeDocument/2006/relationships/slide" Target="/ppt/slides/slide6.xml" Id="R5e5157b56933401e" /><Relationship Type="http://schemas.openxmlformats.org/officeDocument/2006/relationships/slide" Target="/ppt/slides/slide7.xml" Id="R957948da5b50449e" /><Relationship Type="http://schemas.openxmlformats.org/officeDocument/2006/relationships/slide" Target="/ppt/slides/slide8.xml" Id="Rd227ee5d8f8f4ba2" /><Relationship Type="http://schemas.openxmlformats.org/officeDocument/2006/relationships/slide" Target="/ppt/slides/slide9.xml" Id="Rf2666fee151c4cae" /><Relationship Type="http://schemas.openxmlformats.org/officeDocument/2006/relationships/slide" Target="/ppt/slides/slide10.xml" Id="Re51b02becd9840be" /><Relationship Type="http://schemas.openxmlformats.org/officeDocument/2006/relationships/slide" Target="/ppt/slides/slide11.xml" Id="Re859f32be3f34dc3" /><Relationship Type="http://schemas.openxmlformats.org/officeDocument/2006/relationships/slide" Target="/ppt/slides/slide12.xml" Id="R9da89183e16945c7" /><Relationship Type="http://schemas.openxmlformats.org/officeDocument/2006/relationships/slide" Target="/ppt/slides/slide13.xml" Id="R8a4b49992e76458b" /><Relationship Type="http://schemas.openxmlformats.org/officeDocument/2006/relationships/slide" Target="/ppt/slides/slide14.xml" Id="R04120f987dbd4366" /><Relationship Type="http://schemas.openxmlformats.org/officeDocument/2006/relationships/slide" Target="/ppt/slides/slide15.xml" Id="R9c67fbc211b34a8e" /><Relationship Type="http://schemas.openxmlformats.org/officeDocument/2006/relationships/slide" Target="/ppt/slides/slide16.xml" Id="R7b578072449f4b4f" /><Relationship Type="http://schemas.openxmlformats.org/officeDocument/2006/relationships/slide" Target="/ppt/slides/slide17.xml" Id="Rc68a7f6a862e4afa" /><Relationship Type="http://schemas.openxmlformats.org/officeDocument/2006/relationships/slide" Target="/ppt/slides/slide18.xml" Id="Re03a084b048c4209" /><Relationship Type="http://schemas.openxmlformats.org/officeDocument/2006/relationships/slide" Target="/ppt/slides/slide19.xml" Id="R2e8e8c52ee8544d9" /><Relationship Type="http://schemas.openxmlformats.org/officeDocument/2006/relationships/slide" Target="/ppt/slides/slide20.xml" Id="Red295cc010a04b0a" /><Relationship Type="http://schemas.openxmlformats.org/officeDocument/2006/relationships/slide" Target="/ppt/slides/slide21.xml" Id="R8449f63b40b341a3" /><Relationship Type="http://schemas.openxmlformats.org/officeDocument/2006/relationships/slide" Target="/ppt/slides/slide22.xml" Id="Rd9e9a58d11f74820" /><Relationship Type="http://schemas.openxmlformats.org/officeDocument/2006/relationships/slide" Target="/ppt/slides/slide23.xml" Id="R41266865b9fc4e43" /><Relationship Type="http://schemas.openxmlformats.org/officeDocument/2006/relationships/slide" Target="/ppt/slides/slide24.xml" Id="R2e3e9499847c4fec" /><Relationship Type="http://schemas.openxmlformats.org/officeDocument/2006/relationships/slide" Target="/ppt/slides/slide25.xml" Id="R43ec7329ed2643a8" /><Relationship Type="http://schemas.openxmlformats.org/officeDocument/2006/relationships/slide" Target="/ppt/slides/slide26.xml" Id="R3dc231d3cafc46aa" /><Relationship Type="http://schemas.openxmlformats.org/officeDocument/2006/relationships/slide" Target="/ppt/slides/slide27.xml" Id="Rcdbe81530aba4dab" /><Relationship Type="http://schemas.openxmlformats.org/officeDocument/2006/relationships/slide" Target="/ppt/slides/slide28.xml" Id="Rff83231b80a34dfa" /><Relationship Type="http://schemas.openxmlformats.org/officeDocument/2006/relationships/slide" Target="/ppt/slides/slide29.xml" Id="Rbf5e8b46362d41d7" /><Relationship Type="http://schemas.openxmlformats.org/officeDocument/2006/relationships/slide" Target="/ppt/slides/slide30.xml" Id="Re62fe0500ad14356" /><Relationship Type="http://schemas.openxmlformats.org/officeDocument/2006/relationships/slide" Target="/ppt/slides/slide31.xml" Id="R1dbc1049049d4174" /><Relationship Type="http://schemas.openxmlformats.org/officeDocument/2006/relationships/slide" Target="/ppt/slides/slide32.xml" Id="Rd4e251f1e3d04fc1" /><Relationship Type="http://schemas.openxmlformats.org/officeDocument/2006/relationships/slide" Target="/ppt/slides/slide33.xml" Id="R1e998ad9859d4eb0" /><Relationship Type="http://schemas.openxmlformats.org/officeDocument/2006/relationships/slide" Target="/ppt/slides/slide34.xml" Id="R0d3d3b4744564ee2" /><Relationship Type="http://schemas.openxmlformats.org/officeDocument/2006/relationships/slide" Target="/ppt/slides/slide35.xml" Id="R6904fc6e041044cc" /><Relationship Type="http://schemas.openxmlformats.org/officeDocument/2006/relationships/slide" Target="/ppt/slides/slide36.xml" Id="R0ea1658b979d484a" /><Relationship Type="http://schemas.openxmlformats.org/officeDocument/2006/relationships/slide" Target="/ppt/slides/slide37.xml" Id="Rbd48717133af4283" /><Relationship Type="http://schemas.openxmlformats.org/officeDocument/2006/relationships/slide" Target="/ppt/slides/slide38.xml" Id="Re711c202f7ab4245" /><Relationship Type="http://schemas.openxmlformats.org/officeDocument/2006/relationships/slide" Target="/ppt/slides/slide39.xml" Id="R1ca13ead07dc4ff8" /><Relationship Type="http://schemas.openxmlformats.org/officeDocument/2006/relationships/slide" Target="/ppt/slides/slide40.xml" Id="Rf9fba6e4d8584c31" /><Relationship Type="http://schemas.openxmlformats.org/officeDocument/2006/relationships/slide" Target="/ppt/slides/slide41.xml" Id="R4950494722b84ae4" /><Relationship Type="http://schemas.openxmlformats.org/officeDocument/2006/relationships/slide" Target="/ppt/slides/slide42.xml" Id="Rade80b5f33a34afc" /><Relationship Type="http://schemas.openxmlformats.org/officeDocument/2006/relationships/slide" Target="/ppt/slides/slide43.xml" Id="R6927e662ffa24d06" /><Relationship Type="http://schemas.openxmlformats.org/officeDocument/2006/relationships/slide" Target="/ppt/slides/slide44.xml" Id="R996b7d19a3a14212" /><Relationship Type="http://schemas.openxmlformats.org/officeDocument/2006/relationships/slide" Target="/ppt/slides/slide45.xml" Id="Rabef5814e3284469" /><Relationship Type="http://schemas.openxmlformats.org/officeDocument/2006/relationships/slide" Target="/ppt/slides/slide46.xml" Id="R3988aca5ed5f4717" /><Relationship Type="http://schemas.openxmlformats.org/officeDocument/2006/relationships/slide" Target="/ppt/slides/slide47.xml" Id="R2b63cf48f2004664" /><Relationship Type="http://schemas.openxmlformats.org/officeDocument/2006/relationships/slide" Target="/ppt/slides/slide48.xml" Id="R686e50d795424430" /><Relationship Type="http://schemas.openxmlformats.org/officeDocument/2006/relationships/slide" Target="/ppt/slides/slide49.xml" Id="R309a0c0ad71249a5" /><Relationship Type="http://schemas.openxmlformats.org/officeDocument/2006/relationships/slide" Target="/ppt/slides/slide50.xml" Id="Rd0c4ad1d2c894179" /><Relationship Type="http://schemas.openxmlformats.org/officeDocument/2006/relationships/slide" Target="/ppt/slides/slide51.xml" Id="Rdc9ffd87fc8441a9" /><Relationship Type="http://schemas.openxmlformats.org/officeDocument/2006/relationships/slide" Target="/ppt/slides/slide52.xml" Id="R923d370434044a63" /><Relationship Type="http://schemas.openxmlformats.org/officeDocument/2006/relationships/slide" Target="/ppt/slides/slide53.xml" Id="R86c3a41577544079" /><Relationship Type="http://schemas.openxmlformats.org/officeDocument/2006/relationships/slide" Target="/ppt/slides/slide54.xml" Id="R00fb4e6e858149ef" /><Relationship Type="http://schemas.openxmlformats.org/officeDocument/2006/relationships/slide" Target="/ppt/slides/slide55.xml" Id="Rae4394c4b05a40b1" /><Relationship Type="http://schemas.openxmlformats.org/officeDocument/2006/relationships/slide" Target="/ppt/slides/slide56.xml" Id="R1b447b9245664251" /><Relationship Type="http://schemas.openxmlformats.org/officeDocument/2006/relationships/slide" Target="/ppt/slides/slide57.xml" Id="Rc8094cf0230e44e1" /><Relationship Type="http://schemas.openxmlformats.org/officeDocument/2006/relationships/slide" Target="/ppt/slides/slide58.xml" Id="R84ad8d4b762e40f8" /><Relationship Type="http://schemas.openxmlformats.org/officeDocument/2006/relationships/slide" Target="/ppt/slides/slide59.xml" Id="Re743506f6b96497c" /><Relationship Type="http://schemas.openxmlformats.org/officeDocument/2006/relationships/slide" Target="/ppt/slides/slide60.xml" Id="R98a7b06e2611434d" /><Relationship Type="http://schemas.openxmlformats.org/officeDocument/2006/relationships/slide" Target="/ppt/slides/slide61.xml" Id="R3a8f612359b5443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a04787816fc46b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a9f89cd34824093" /><Relationship Type="http://schemas.openxmlformats.org/officeDocument/2006/relationships/notesMaster" Target="/ppt/notesMasters/notesMaster1.xml" Id="R00b70c49aee04b73" /></Relationships>
</file>

<file path=ppt/notesSlides/_rels/notesSlide2.xml.rels>&#65279;<?xml version="1.0" encoding="utf-8"?><Relationships xmlns="http://schemas.openxmlformats.org/package/2006/relationships"><Relationship Type="http://schemas.openxmlformats.org/officeDocument/2006/relationships/slide" Target="/ppt/slides/slide2.xml" Id="R1364cb105af34748" /><Relationship Type="http://schemas.openxmlformats.org/officeDocument/2006/relationships/notesMaster" Target="/ppt/notesMasters/notesMaster1.xml" Id="R5691c8b676b845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09a76758c04c8f" /><Relationship Type="http://schemas.openxmlformats.org/officeDocument/2006/relationships/notesMaster" Target="/ppt/notesMasters/notesMaster1.xml" Id="Rbb2de0b271314c17" /></Relationships>
</file>

<file path=ppt/notesSlides/_rels/notesSlide4.xml.rels>&#65279;<?xml version="1.0" encoding="utf-8"?><Relationships xmlns="http://schemas.openxmlformats.org/package/2006/relationships"><Relationship Type="http://schemas.openxmlformats.org/officeDocument/2006/relationships/slide" Target="/ppt/slides/slide4.xml" Id="Rcdfd41b2b3484379" /><Relationship Type="http://schemas.openxmlformats.org/officeDocument/2006/relationships/notesMaster" Target="/ppt/notesMasters/notesMaster1.xml" Id="Ra4b8b774aeda4aa6"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19c143c7284614" /><Relationship Type="http://schemas.openxmlformats.org/officeDocument/2006/relationships/notesMaster" Target="/ppt/notesMasters/notesMaster1.xml" Id="R142f5a743a6c489f" /></Relationships>
</file>

<file path=ppt/notesSlides/_rels/notesSlide6.xml.rels>&#65279;<?xml version="1.0" encoding="utf-8"?><Relationships xmlns="http://schemas.openxmlformats.org/package/2006/relationships"><Relationship Type="http://schemas.openxmlformats.org/officeDocument/2006/relationships/slide" Target="/ppt/slides/slide6.xml" Id="R11980d27195846a6" /><Relationship Type="http://schemas.openxmlformats.org/officeDocument/2006/relationships/notesMaster" Target="/ppt/notesMasters/notesMaster1.xml" Id="R7d55088efe0b419e"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90f54937554b71" /><Relationship Type="http://schemas.openxmlformats.org/officeDocument/2006/relationships/notesMaster" Target="/ppt/notesMasters/notesMaster1.xml" Id="R31cef9933611433f"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038689f7ac4ae9" /><Relationship Type="http://schemas.openxmlformats.org/officeDocument/2006/relationships/notesMaster" Target="/ppt/notesMasters/notesMaster1.xml" Id="R9be0ca38bd164075" /></Relationships>
</file>

<file path=ppt/notesSlides/_rels/notesSlide9.xml.rels>&#65279;<?xml version="1.0" encoding="utf-8"?><Relationships xmlns="http://schemas.openxmlformats.org/package/2006/relationships"><Relationship Type="http://schemas.openxmlformats.org/officeDocument/2006/relationships/slide" Target="/ppt/slides/slide9.xml" Id="Rc7a44b985ee243d4" /><Relationship Type="http://schemas.openxmlformats.org/officeDocument/2006/relationships/notesMaster" Target="/ppt/notesMasters/notesMaster1.xml" Id="R435049e1c9734c5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bce8e4cdbc64f73" /><Relationship Type="http://schemas.openxmlformats.org/officeDocument/2006/relationships/notesMaster" Target="/ppt/notesMasters/notesMaster1.xml" Id="Rd7a24cf1f50d43f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521c325600f47ef" /><Relationship Type="http://schemas.openxmlformats.org/officeDocument/2006/relationships/notesMaster" Target="/ppt/notesMasters/notesMaster1.xml" Id="R83779e4d13524be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9082a20b4e24ede" /><Relationship Type="http://schemas.openxmlformats.org/officeDocument/2006/relationships/notesMaster" Target="/ppt/notesMasters/notesMaster1.xml" Id="R64f60aa9d6784d0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238a077a50d4a1c" /><Relationship Type="http://schemas.openxmlformats.org/officeDocument/2006/relationships/notesMaster" Target="/ppt/notesMasters/notesMaster1.xml" Id="Rb196e933a6204e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154940499c340da" /><Relationship Type="http://schemas.openxmlformats.org/officeDocument/2006/relationships/notesMaster" Target="/ppt/notesMasters/notesMaster1.xml" Id="R1f1f86e0d0f346b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c14ce26bb9d4e5e" /><Relationship Type="http://schemas.openxmlformats.org/officeDocument/2006/relationships/notesMaster" Target="/ppt/notesMasters/notesMaster1.xml" Id="R01ff8cd883af42f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bc06d984b0a4a2a" /><Relationship Type="http://schemas.openxmlformats.org/officeDocument/2006/relationships/notesMaster" Target="/ppt/notesMasters/notesMaster1.xml" Id="Rfad28b0d0dab44c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8819968cde64416" /><Relationship Type="http://schemas.openxmlformats.org/officeDocument/2006/relationships/notesMaster" Target="/ppt/notesMasters/notesMaster1.xml" Id="Ra07e95ce5c824c2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141c98433eb43e7" /><Relationship Type="http://schemas.openxmlformats.org/officeDocument/2006/relationships/notesMaster" Target="/ppt/notesMasters/notesMaster1.xml" Id="Ra52f24b161744e3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40ce8499e984fc1" /><Relationship Type="http://schemas.openxmlformats.org/officeDocument/2006/relationships/notesMaster" Target="/ppt/notesMasters/notesMaster1.xml" Id="Rcacb2918e041440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c0f497cb4ef438a" /><Relationship Type="http://schemas.openxmlformats.org/officeDocument/2006/relationships/notesMaster" Target="/ppt/notesMasters/notesMaster1.xml" Id="R1a7487158c68432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a71ac14247a48bc" /><Relationship Type="http://schemas.openxmlformats.org/officeDocument/2006/relationships/notesMaster" Target="/ppt/notesMasters/notesMaster1.xml" Id="R271668e76a2345f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0bd2fe71b774a87" /><Relationship Type="http://schemas.openxmlformats.org/officeDocument/2006/relationships/notesMaster" Target="/ppt/notesMasters/notesMaster1.xml" Id="Rad95653911404ec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f03fc2bb4ec4398" /><Relationship Type="http://schemas.openxmlformats.org/officeDocument/2006/relationships/notesMaster" Target="/ppt/notesMasters/notesMaster1.xml" Id="R54138c3bd574426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c324aa26f9d4bd2" /><Relationship Type="http://schemas.openxmlformats.org/officeDocument/2006/relationships/notesMaster" Target="/ppt/notesMasters/notesMaster1.xml" Id="R7d98d5033aa6436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0a83241730b41cc" /><Relationship Type="http://schemas.openxmlformats.org/officeDocument/2006/relationships/notesMaster" Target="/ppt/notesMasters/notesMaster1.xml" Id="R82d834a5f9d14e1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12578b96b0647d8" /><Relationship Type="http://schemas.openxmlformats.org/officeDocument/2006/relationships/notesMaster" Target="/ppt/notesMasters/notesMaster1.xml" Id="Ra0d8b6ad9241491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1c8d87e446a4dc1" /><Relationship Type="http://schemas.openxmlformats.org/officeDocument/2006/relationships/notesMaster" Target="/ppt/notesMasters/notesMaster1.xml" Id="R39bb2c7723fd442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1394f2734914886" /><Relationship Type="http://schemas.openxmlformats.org/officeDocument/2006/relationships/notesMaster" Target="/ppt/notesMasters/notesMaster1.xml" Id="R33ec1aa20f8b4ad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d76a1df3fb24113" /><Relationship Type="http://schemas.openxmlformats.org/officeDocument/2006/relationships/notesMaster" Target="/ppt/notesMasters/notesMaster1.xml" Id="R1be5e51b1a924c4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def2816750c4bba" /><Relationship Type="http://schemas.openxmlformats.org/officeDocument/2006/relationships/notesMaster" Target="/ppt/notesMasters/notesMaster1.xml" Id="R7e4103391214452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fdddb70e71242f7" /><Relationship Type="http://schemas.openxmlformats.org/officeDocument/2006/relationships/notesMaster" Target="/ppt/notesMasters/notesMaster1.xml" Id="R7c28cb60dbb14d7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b1a161cea56431e" /><Relationship Type="http://schemas.openxmlformats.org/officeDocument/2006/relationships/notesMaster" Target="/ppt/notesMasters/notesMaster1.xml" Id="Rc2d575fc4c664e2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db253a428c4430d" /><Relationship Type="http://schemas.openxmlformats.org/officeDocument/2006/relationships/notesMaster" Target="/ppt/notesMasters/notesMaster1.xml" Id="Rd155614041e84d7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f10b143d7d94969" /><Relationship Type="http://schemas.openxmlformats.org/officeDocument/2006/relationships/notesMaster" Target="/ppt/notesMasters/notesMaster1.xml" Id="R10a1b246802b4c0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680aa938fca4720" /><Relationship Type="http://schemas.openxmlformats.org/officeDocument/2006/relationships/notesMaster" Target="/ppt/notesMasters/notesMaster1.xml" Id="R9f5be81124c14fc1"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317b6ab77054182" /><Relationship Type="http://schemas.openxmlformats.org/officeDocument/2006/relationships/notesMaster" Target="/ppt/notesMasters/notesMaster1.xml" Id="R6e9843c216484dd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65f178927404dfa" /><Relationship Type="http://schemas.openxmlformats.org/officeDocument/2006/relationships/notesMaster" Target="/ppt/notesMasters/notesMaster1.xml" Id="R4e709807bf02411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d0beb76c304466b" /><Relationship Type="http://schemas.openxmlformats.org/officeDocument/2006/relationships/notesMaster" Target="/ppt/notesMasters/notesMaster1.xml" Id="R6817f9be3a35487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3cfa19b80324de4" /><Relationship Type="http://schemas.openxmlformats.org/officeDocument/2006/relationships/notesMaster" Target="/ppt/notesMasters/notesMaster1.xml" Id="Rb2889e878bac474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063eaf9025848a2" /><Relationship Type="http://schemas.openxmlformats.org/officeDocument/2006/relationships/notesMaster" Target="/ppt/notesMasters/notesMaster1.xml" Id="R1970c91e53854dd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246baa9581a84a30" /><Relationship Type="http://schemas.openxmlformats.org/officeDocument/2006/relationships/notesMaster" Target="/ppt/notesMasters/notesMaster1.xml" Id="Ra23f7ca7bf364613"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6f3dd7033d24719" /><Relationship Type="http://schemas.openxmlformats.org/officeDocument/2006/relationships/notesMaster" Target="/ppt/notesMasters/notesMaster1.xml" Id="Ref415268b7434f37"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999f6d7c8034a31" /><Relationship Type="http://schemas.openxmlformats.org/officeDocument/2006/relationships/notesMaster" Target="/ppt/notesMasters/notesMaster1.xml" Id="R009c017c29b546b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6089c7555a1483b" /><Relationship Type="http://schemas.openxmlformats.org/officeDocument/2006/relationships/notesMaster" Target="/ppt/notesMasters/notesMaster1.xml" Id="R5e6ba7d8e5b54e67"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38a87fbe1504700" /><Relationship Type="http://schemas.openxmlformats.org/officeDocument/2006/relationships/notesMaster" Target="/ppt/notesMasters/notesMaster1.xml" Id="R7e0de59798cd449e"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48f0e6221014e19" /><Relationship Type="http://schemas.openxmlformats.org/officeDocument/2006/relationships/notesMaster" Target="/ppt/notesMasters/notesMaster1.xml" Id="R1f9e12693a9c4fd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d8cb3979070b4d22" /><Relationship Type="http://schemas.openxmlformats.org/officeDocument/2006/relationships/notesMaster" Target="/ppt/notesMasters/notesMaster1.xml" Id="R334ce1f938fa477b"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afa03cc09ef44710" /><Relationship Type="http://schemas.openxmlformats.org/officeDocument/2006/relationships/notesMaster" Target="/ppt/notesMasters/notesMaster1.xml" Id="R5702a78c39b34005"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82cf40208dc540f6" /><Relationship Type="http://schemas.openxmlformats.org/officeDocument/2006/relationships/notesMaster" Target="/ppt/notesMasters/notesMaster1.xml" Id="R93dee63710724e83"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7fe3ddc5afd8493d" /><Relationship Type="http://schemas.openxmlformats.org/officeDocument/2006/relationships/notesMaster" Target="/ppt/notesMasters/notesMaster1.xml" Id="R45bff280e15a4d2d"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71a03ef0695c485a" /><Relationship Type="http://schemas.openxmlformats.org/officeDocument/2006/relationships/notesMaster" Target="/ppt/notesMasters/notesMaster1.xml" Id="R85709d6240fb4056"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7556bb2fa6904d36" /><Relationship Type="http://schemas.openxmlformats.org/officeDocument/2006/relationships/notesMaster" Target="/ppt/notesMasters/notesMaster1.xml" Id="Rba5adc1ea3764d1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99a08a4ddead45cd" /><Relationship Type="http://schemas.openxmlformats.org/officeDocument/2006/relationships/notesMaster" Target="/ppt/notesMasters/notesMaster1.xml" Id="Ra440d21b08a4435c"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fe76e0a4247b4b6c" /><Relationship Type="http://schemas.openxmlformats.org/officeDocument/2006/relationships/notesMaster" Target="/ppt/notesMasters/notesMaster1.xml" Id="Rbe3eda6d3c914cdd"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0c16127490294a86" /><Relationship Type="http://schemas.openxmlformats.org/officeDocument/2006/relationships/notesMaster" Target="/ppt/notesMasters/notesMaster1.xml" Id="Rf15bead3ac094a7f"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24fa39230d924b38" /><Relationship Type="http://schemas.openxmlformats.org/officeDocument/2006/relationships/notesMaster" Target="/ppt/notesMasters/notesMaster1.xml" Id="R7e407028dd13485c"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f0a49c54ab84bb3" /><Relationship Type="http://schemas.openxmlformats.org/officeDocument/2006/relationships/notesMaster" Target="/ppt/notesMasters/notesMaster1.xml" Id="Rb6494b072d5141ae"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cf9fbc476f8b4e5c" /><Relationship Type="http://schemas.openxmlformats.org/officeDocument/2006/relationships/notesMaster" Target="/ppt/notesMasters/notesMaster1.xml" Id="R2fee5f4a116b4b9c"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95e657f5447343ce" /><Relationship Type="http://schemas.openxmlformats.org/officeDocument/2006/relationships/notesMaster" Target="/ppt/notesMasters/notesMaster1.xml" Id="R883b462db0474fe6"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ad4c2ce8464421e" /><Relationship Type="http://schemas.openxmlformats.org/officeDocument/2006/relationships/notesMaster" Target="/ppt/notesMasters/notesMaster1.xml" Id="R6a5ea333f9a94092"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7be173813a224cb8" /><Relationship Type="http://schemas.openxmlformats.org/officeDocument/2006/relationships/notesMaster" Target="/ppt/notesMasters/notesMaster1.xml" Id="R9cf58c48cccf4ee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Mappls Utility Platform release 0.5 pilot. This manual covers implemented software behavior and training examples. Organization-approved physical operating procedures remain separate. Credentials are provided privately. Content source: MapmyIndia repository https://gitlab.mapmyindia.com/rohan/mappls-utility-gis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illustrated procedure is followed by a matching app screen. Use Slide Sorter or the slide numbers to navigate.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manual describes the implemented pilot. Software guidance is not an organization-approved physical operating procedure. Synthetic demonstration records support practice. Sign-in credentials are supplied separately from this shareable manual.</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Shared roles are the pilot access model. Individual crew authorization is not implemented.</a:t>
            </a:r>
          </a:p>
          <a:p xmlns:a="http://schemas.openxmlformats.org/drawingml/2006/main">
            <a:r>
              <a:t/>
            </a:r>
          </a:p>
          <a:p xmlns:a="http://schemas.openxmlformats.org/drawingml/2006/main">
            <a:r>
              <a:t>Source: app/verticals/api.py; app/public_site.py; app/main.py</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module includes a role objective, procedure, expected output and suggested next module.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username is required beyond the role selector in this pilot. The web and native apps use the same role credentials. A web session lasts eight hours. Keep passwords out of shared manuals and screenshots.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Select Role, enter the separately supplied password, then Sign in.</a:t>
            </a:r>
          </a:p>
          <a:p xmlns:a="http://schemas.openxmlformats.org/drawingml/2006/main">
            <a:r>
              <a:t/>
            </a:r>
          </a:p>
          <a:p xmlns:a="http://schemas.openxmlformats.org/drawingml/2006/main">
            <a:r>
              <a:t>1. Select Role, enter the separately supplied password, then Sign in.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service-connection count is not a unique-premises count across utilities. Source/outfall connectivity is a graph result. Engineering screening reports simplified calculations with stated assumptions.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Asset ID identifies the equipment. Lifecycle and Recorded control state describe different aspects of the model.</a:t>
            </a:r>
          </a:p>
          <a:p xmlns:a="http://schemas.openxmlformats.org/drawingml/2006/main">
            <a:r>
              <a:t/>
            </a:r>
          </a:p>
          <a:p xmlns:a="http://schemas.openxmlformats.org/drawingml/2006/main">
            <a:r>
              <a:t>1. Asset ID identifies the equipment. Lifecycle and Recorded control state describe different aspects of the model.</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Viewer reviews the same indicators and passes discrepancies to the owner. Field users use the overview for context before opening their work assignment. Demonstration values are not live operational telemetry.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Read the district totals, open a utility card and assign investigation of the findings.</a:t>
            </a:r>
          </a:p>
          <a:p xmlns:a="http://schemas.openxmlformats.org/drawingml/2006/main">
            <a:r>
              <a:t/>
            </a:r>
          </a:p>
          <a:p xmlns:a="http://schemas.openxmlformats.org/drawingml/2006/main">
            <a:r>
              <a:t>1. Read the district totals, open a utility card and assign investigation of the findings.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Fit network adjusts the extent. Internet access and the licensed Mappls service are needed for the basemap. Search results and tabular equipment data can still establish that records exist when map loading fails.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Filter the list, select equipment and inspect its card. Scroll down to the details and trace actions.</a:t>
            </a:r>
          </a:p>
          <a:p xmlns:a="http://schemas.openxmlformats.org/drawingml/2006/main">
            <a:r>
              <a:t/>
            </a:r>
          </a:p>
          <a:p xmlns:a="http://schemas.openxmlformats.org/drawingml/2006/main">
            <a:r>
              <a:t>1. Filter the list, select equipment and inspect its card. Scroll down to the details and trace actions.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Maintain asset identity and engineering units. Imported line geometry uses two endpoints in this implementation. Treat endpoint length as an approximation where the surveyed route differs. Revised records can invalidate stale analyses and field evidence.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Enter the endpoints and segment attributes, then review the units before Save connection.</a:t>
            </a:r>
          </a:p>
          <a:p xmlns:a="http://schemas.openxmlformats.org/drawingml/2006/main">
            <a:r>
              <a:t/>
            </a:r>
          </a:p>
          <a:p xmlns:a="http://schemas.openxmlformats.org/drawingml/2006/main">
            <a:r>
              <a:t>1. Enter the endpoints and segment attributes, then review the units before Save connection.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Dependencies are recorded relationships, not inferred co-location. A nearby electricity asset does not automatically supply a water station. The organization must validate the dependency and any redundancy.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Choose Provider and Dependent equipment. Explain the dependency and backup assumption before saving.</a:t>
            </a:r>
          </a:p>
          <a:p xmlns:a="http://schemas.openxmlformats.org/drawingml/2006/main">
            <a:r>
              <a:t/>
            </a:r>
          </a:p>
          <a:p xmlns:a="http://schemas.openxmlformats.org/drawingml/2006/main">
            <a:r>
              <a:t>1. Choose Provider and Dependent equipment. Explain the dependency and backup assumption before saving.</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module opens with a calculated read-only source preview. Open electrical controls and closed fluid controls interrupt traversal. Power follows recorded conductor direction. Collection networks lead toward treatment/outfalls. Other networks use recorded physical connectivity.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Set Start equipment, Mode and barriers. Run trace, then review reached assets and the source-found result.</a:t>
            </a:r>
          </a:p>
          <a:p xmlns:a="http://schemas.openxmlformats.org/drawingml/2006/main">
            <a:r>
              <a:t/>
            </a:r>
          </a:p>
          <a:p xmlns:a="http://schemas.openxmlformats.org/drawingml/2006/main">
            <a:r>
              <a:t>1. Set Start equipment, Mode and barriers. Run trace, then review reached assets and the source-found result.</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simplified screening models. Use the utility-specific input assumptions in the next slides and the application result. Exported values are only as current as the network revision and recorded attributes.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Read the metric, result, unit and review limit. Export screening from the top of the module.</a:t>
            </a:r>
          </a:p>
          <a:p xmlns:a="http://schemas.openxmlformats.org/drawingml/2006/main">
            <a:r>
              <a:t/>
            </a:r>
          </a:p>
          <a:p xmlns:a="http://schemas.openxmlformats.org/drawingml/2006/main">
            <a:r>
              <a:t>1. Read the metric, result, unit and review limit. Export screening from the top of the module.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Detailed load flow, protection coordination and validated network simulation remain separate engineering work.</a:t>
            </a:r>
          </a:p>
          <a:p xmlns:a="http://schemas.openxmlformats.org/drawingml/2006/main">
            <a:r>
              <a:t/>
            </a:r>
          </a:p>
          <a:p xmlns:a="http://schemas.openxmlformats.org/drawingml/2006/main">
            <a:r>
              <a:t>Source: docs/engineering-models.md; app/verticals/engineering.py</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the recorded geometry and units. Field and specialist review determine operational use.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volumes must describe the same boundary and accounting period. NRW includes authorized unbilled consumption. The result does not distinguish apparent from real losses or automatically reconcile customer billing systems.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10,000 m³ input, 7,600 m³ billed and 400 m³ authorized unbilled produce 24% NRW and 2,000 m³ water loss.</a:t>
            </a:r>
          </a:p>
          <a:p xmlns:a="http://schemas.openxmlformats.org/drawingml/2006/main">
            <a:r>
              <a:t/>
            </a:r>
          </a:p>
          <a:p xmlns:a="http://schemas.openxmlformats.org/drawingml/2006/main">
            <a:r>
              <a:t>1. 10,000 m³ input, 7,600 m³ billed and 400 m³ authorized unbilled produce 24% NRW and 2,000 m³ water loss.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Assessment uses recorded connectivity and dependencies. Isolation candidates are planning results. Site verification and approved operating authority remain necessary for actual isolation. Opening the module displays a read-only example assessment.</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Choose the failure target and analysis, then Assess network. Review affected services before creating an incident.</a:t>
            </a:r>
          </a:p>
          <a:p xmlns:a="http://schemas.openxmlformats.org/drawingml/2006/main">
            <a:r>
              <a:t/>
            </a:r>
          </a:p>
          <a:p xmlns:a="http://schemas.openxmlformats.org/drawingml/2006/main">
            <a:r>
              <a:t>1. Choose the failure target and analysis, then Assess network. Review affected services before creating an incident.</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assessed incident can return to Reported for reassessment. The web transition form asks for at least 15 characters of review notes. Record the evidence and responsible decision, not only a status word.</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Review the impact evidence and scroll through the record to its history and next permitted lifecycle action.</a:t>
            </a:r>
          </a:p>
          <a:p xmlns:a="http://schemas.openxmlformats.org/drawingml/2006/main">
            <a:r>
              <a:t/>
            </a:r>
          </a:p>
          <a:p xmlns:a="http://schemas.openxmlformats.org/drawingml/2006/main">
            <a:r>
              <a:t>1. Review the impact evidence and scroll through the record to its history and next permitted lifecycle action.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demo network contains a shared uplink, so diverse protection may be unavailable. Atomic reservation prevents duplicate allocation of the same core. Viewer and field users may preview but cannot reserve. Release returns capacity and requires confirmed service withdrawal.</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Find feasible route shows the proposed core, path and optical margin. Reserve circuit commits capacity after review.</a:t>
            </a:r>
          </a:p>
          <a:p xmlns:a="http://schemas.openxmlformats.org/drawingml/2006/main">
            <a:r>
              <a:t/>
            </a:r>
          </a:p>
          <a:p xmlns:a="http://schemas.openxmlformats.org/drawingml/2006/main">
            <a:r>
              <a:t>1. Find feasible route shows the proposed core, path and optical margin. Reserve circuit commits capacity after review.</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current editor uses typed JSON, not a graphical CAD drawing tool. The bill of materials uses endpoint lengths and entered rates. It excludes taxes, accessories, wastage and construction tolerances. Coordinate source/target direction with the utility model.</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Edit equipment, endpoints, attributes and rates. Validate and save draft keeps the proposal separate from operating assets.</a:t>
            </a:r>
          </a:p>
          <a:p xmlns:a="http://schemas.openxmlformats.org/drawingml/2006/main">
            <a:r>
              <a:t/>
            </a:r>
          </a:p>
          <a:p xmlns:a="http://schemas.openxmlformats.org/drawingml/2006/main">
            <a:r>
              <a:t>1. Edit equipment, endpoints, attributes and rates. Validate and save draft keeps the proposal separate from operating assets.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Submitted or approved designs may return to Draft. Network changes invalidate pending approval/commissioning and require revision and resubmission. Commissioning commits the proposed records atomically. Do not use this action merely to preview a proposal.</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Review the BOM and current state. Submitted starts review; later approval and commissioning require the permitted role.</a:t>
            </a:r>
          </a:p>
          <a:p xmlns:a="http://schemas.openxmlformats.org/drawingml/2006/main">
            <a:r>
              <a:t/>
            </a:r>
          </a:p>
          <a:p xmlns:a="http://schemas.openxmlformats.org/drawingml/2006/main">
            <a:r>
              <a:t>1. Review the BOM and current state. Submitted starts review; later approval and commissioning require the permitted role.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Native and browser inspection queues are separate. Assignment records do not enforce individual crew authorization in the shared-role pilot. Creation requires admin/engineer. Field users can execute existing work.</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Set the asset, crew, date and checklist. Assign work, then have the native crew refresh its field pack.</a:t>
            </a:r>
          </a:p>
          <a:p xmlns:a="http://schemas.openxmlformats.org/drawingml/2006/main">
            <a:r>
              <a:t/>
            </a:r>
          </a:p>
          <a:p xmlns:a="http://schemas.openxmlformats.org/drawingml/2006/main">
            <a:r>
              <a:t>1. Set the asset, crew, date and checklist. Assign work, then have the native crew refresh its field pack.</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browser supports an offline inspection queue. Keep the same browser profile and its site data until synchronization succeeds. The native app provides additional offline work transitions/readings and encrypted storage. Browser GPS/photo permissions depend on the browser.</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Select the asset, record condition and notes, attach evidence and Save to device queue. Sync inspections sends the browser queue.</a:t>
            </a:r>
          </a:p>
          <a:p xmlns:a="http://schemas.openxmlformats.org/drawingml/2006/main">
            <a:r>
              <a:t/>
            </a:r>
          </a:p>
          <a:p xmlns:a="http://schemas.openxmlformats.org/drawingml/2006/main">
            <a:r>
              <a:t>1. Select the asset, record condition and notes, attach evidence and Save to device queue. Sync inspections sends the browser queue.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Completion requires the full checklist and at least ten characters of evidence. The work record and inspection history are related evidence, but an inspection alone does not automatically complete a job. Use native Work for queued mobile transitions.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Complete the required checks and notes before Complete work. This example is already In Progress.</a:t>
            </a:r>
          </a:p>
          <a:p xmlns:a="http://schemas.openxmlformats.org/drawingml/2006/main">
            <a:r>
              <a:t/>
            </a:r>
          </a:p>
          <a:p xmlns:a="http://schemas.openxmlformats.org/drawingml/2006/main">
            <a:r>
              <a:t>1. Complete the required checks and notes before Complete work. This example is already In Progress.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form is not a live telemetry feed. Gas concentration, pressure above recorded MAOP and low water head can generate review flags. A flag is a prompt for review, not operational clearance or an automatic emergency notification.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Select the asset and metric. Use its displayed unit, observation time and instrument context before saving.</a:t>
            </a:r>
          </a:p>
          <a:p xmlns:a="http://schemas.openxmlformats.org/drawingml/2006/main">
            <a:r>
              <a:t/>
            </a:r>
          </a:p>
          <a:p xmlns:a="http://schemas.openxmlformats.org/drawingml/2006/main">
            <a:r>
              <a:t>1. Select the asset and metric. Use its displayed unit, observation time and instrument context before saving.</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the exact metric offered for the selected equipment. Input bounds are not safe operating limits.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selected endpoints form the assessed alignment. Unknown or nominal depths require independent confirmation. Internal review does not issue a statutory dig permit. A changed network revision requires reassessment before review/approval.</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Set the endpoints, buffer and excavation depth. Review crossings and nearby utilities before Save review.</a:t>
            </a:r>
          </a:p>
          <a:p xmlns:a="http://schemas.openxmlformats.org/drawingml/2006/main">
            <a:r>
              <a:t/>
            </a:r>
          </a:p>
          <a:p xmlns:a="http://schemas.openxmlformats.org/drawingml/2006/main">
            <a:r>
              <a:t>1. Set the endpoints, buffer and excavation depth. Review crossings and nearby utilities before Save review.</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Points represent equipment. Segments use two endpoints and explicit references. The batch commits in one transaction. Retain source file/version and reviewer identity outside the shared-role record as required by the organization. Validation is not proof of survey accuracy.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Example fills a valid FeatureCollection. Validate reports counts and errors; Commit batch becomes available after validation.</a:t>
            </a:r>
          </a:p>
          <a:p xmlns:a="http://schemas.openxmlformats.org/drawingml/2006/main">
            <a:r>
              <a:t/>
            </a:r>
          </a:p>
          <a:p xmlns:a="http://schemas.openxmlformats.org/drawingml/2006/main">
            <a:r>
              <a:t>1. Example fills a valid FeatureCollection. Validate reports counts and errors; Commit batch becomes available after validation.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Audit verification checks the stored chain. It does not establish that a physical inspection occurred or that all upstream source data is correct. Available exports are data outputs, not a replacement for database backup and recovery.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Network GeoJSON and Inventory CSV export the registry. Verify audit chain reports the recorded audit-chain result.</a:t>
            </a:r>
          </a:p>
          <a:p xmlns:a="http://schemas.openxmlformats.org/drawingml/2006/main">
            <a:r>
              <a:t/>
            </a:r>
          </a:p>
          <a:p xmlns:a="http://schemas.openxmlformats.org/drawingml/2006/main">
            <a:r>
              <a:t>1. Network GeoJSON and Inventory CSV export the registry. Verify audit chain reports the recorded audit-chain result.</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enquiry inbox is separate from utility incidents. The public form obtains contact consent. Use authorized communication channels for actual follow-up and preserve enquiry privacy.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Choose follow-up status, enter the internal note and Save follow-up. This synthetic enquiry requires no customer response.</a:t>
            </a:r>
          </a:p>
          <a:p xmlns:a="http://schemas.openxmlformats.org/drawingml/2006/main">
            <a:r>
              <a:t/>
            </a:r>
          </a:p>
          <a:p xmlns:a="http://schemas.openxmlformats.org/drawingml/2006/main">
            <a:r>
              <a:t>1. Choose follow-up status, enter the internal note and Save follow-up. This synthetic enquiry requires no customer response.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application retains a shared map instance across modules and utilities. A map failure does not imply an empty register. No alternate basemap provider is substituted. Escalate persistent failures with module, utility, asset ID and time.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Compare the asset count and utility filter with the selected record. A connection failure offers Reload map connection.</a:t>
            </a:r>
          </a:p>
          <a:p xmlns:a="http://schemas.openxmlformats.org/drawingml/2006/main">
            <a:r>
              <a:t/>
            </a:r>
          </a:p>
          <a:p xmlns:a="http://schemas.openxmlformats.org/drawingml/2006/main">
            <a:r>
              <a:t>1. Compare the asset count and utility filter with the selected record. A connection failure offers Reload map connection.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clear browser data or uninstall a native app to resolve a sync issue while evidence remains unsent. Errors should be reported without passwords. Shared role accounts do not identify individual operators.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This screenshot follows the matching procedure. Use the asset register to verify the current record and revision before revising a stale form.</a:t>
            </a:r>
          </a:p>
          <a:p xmlns:a="http://schemas.openxmlformats.org/drawingml/2006/main">
            <a:r>
              <a:t/>
            </a:r>
          </a:p>
          <a:p xmlns:a="http://schemas.openxmlformats.org/drawingml/2006/main">
            <a:r>
              <a:t>1. Use the asset register to verify the current record and revision before revising a stale form.</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seeded district is synthetic and may have changed during other evaluations. If that ID is unavailable, use another existing consumer and record the substitution. This exercise can remain read-only.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Coordinate training mutations with other evaluators. Record simulated activity explicitly, with no claim of real site work. This exercise validates the software handover and does not certify physical-device GPS/camera performance.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walkthrough may stop at review to avoid altering the shared demonstration network. The software enforces approval roles, while the organization supplies construction acceptance criteria and individual accountability.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role-specific inline guide in each module and the mobile manual for native field work. The expected output should be understandable to the person receiving it without access to the original conversation.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Engineering screening does not replace certified simulation or approved safe-work procedures. The deployment uses synthetic demonstration data. Production readiness also requires identity, scale, recovery and organization-specific acceptance work.</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Mobile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fa7d26d4c2b414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f3327cf94d3465b" /><Relationship Type="http://schemas.openxmlformats.org/officeDocument/2006/relationships/slideLayout" Target="/ppt/slideLayouts/slideLayout1.xml" Id="Ra8917c23a2c3411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8917c23a2c3411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c9ca8c99b9340b2" /><Relationship Type="http://schemas.openxmlformats.org/officeDocument/2006/relationships/notesSlide" Target="/ppt/notesSlides/notesSlide1.xml" Id="R14557dca1d60411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4a7a75df9994def" /><Relationship Type="http://schemas.openxmlformats.org/officeDocument/2006/relationships/notesSlide" Target="/ppt/notesSlides/notesSlide2.xml" Id="R7a722ceef0bf467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fd32bdc686a4f67" /><Relationship Type="http://schemas.openxmlformats.org/officeDocument/2006/relationships/notesSlide" Target="/ppt/notesSlides/notesSlide3.xml" Id="R442979a610d340b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1c3de547a2a44cd" /><Relationship Type="http://schemas.openxmlformats.org/officeDocument/2006/relationships/notesSlide" Target="/ppt/notesSlides/notesSlide4.xml" Id="R03e82b5cc08f45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40d708a3dd04d6d" /><Relationship Type="http://schemas.openxmlformats.org/officeDocument/2006/relationships/notesSlide" Target="/ppt/notesSlides/notesSlide5.xml" Id="Redba3c9ea2fb433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7635c7a6c62403b" /><Relationship Type="http://schemas.openxmlformats.org/officeDocument/2006/relationships/notesSlide" Target="/ppt/notesSlides/notesSlide6.xml" Id="R1e7af71fd69d4d7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3d8df6dd96a4f70" /><Relationship Type="http://schemas.openxmlformats.org/officeDocument/2006/relationships/image" Target="/ppt/media/image.jpeg" Id="R63d537aa8f4943d6" /><Relationship Type="http://schemas.openxmlformats.org/officeDocument/2006/relationships/notesSlide" Target="/ppt/notesSlides/notesSlide7.xml" Id="R79873347d96c41b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f61d19295a24b08" /><Relationship Type="http://schemas.openxmlformats.org/officeDocument/2006/relationships/notesSlide" Target="/ppt/notesSlides/notesSlide8.xml" Id="Reffb914b1ed944e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ca1ed64276304334" /><Relationship Type="http://schemas.openxmlformats.org/officeDocument/2006/relationships/image" Target="/ppt/media/image2.jpeg" Id="R9e6c64eb21a54f6e" /><Relationship Type="http://schemas.openxmlformats.org/officeDocument/2006/relationships/notesSlide" Target="/ppt/notesSlides/notesSlide9.xml" Id="R81b3e6ae94d8424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ab6b30dafba4411" /><Relationship Type="http://schemas.openxmlformats.org/officeDocument/2006/relationships/notesSlide" Target="/ppt/notesSlides/notesSlide10.xml" Id="R7387821b5f364ed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ef6ea4678ab4ac4" /><Relationship Type="http://schemas.openxmlformats.org/officeDocument/2006/relationships/image" Target="/ppt/media/image3.jpeg" Id="R52e82efb7a03430c" /><Relationship Type="http://schemas.openxmlformats.org/officeDocument/2006/relationships/notesSlide" Target="/ppt/notesSlides/notesSlide11.xml" Id="R77af6004b0cf417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4f6b11e0a4e4ae9" /><Relationship Type="http://schemas.openxmlformats.org/officeDocument/2006/relationships/notesSlide" Target="/ppt/notesSlides/notesSlide12.xml" Id="Rf535c497f1ba495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f4f008392874873" /><Relationship Type="http://schemas.openxmlformats.org/officeDocument/2006/relationships/image" Target="/ppt/media/image4.jpeg" Id="Rbca1a15b195d43f9" /><Relationship Type="http://schemas.openxmlformats.org/officeDocument/2006/relationships/notesSlide" Target="/ppt/notesSlides/notesSlide13.xml" Id="R7dac998626b944a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3e936a83059f4dd9" /><Relationship Type="http://schemas.openxmlformats.org/officeDocument/2006/relationships/notesSlide" Target="/ppt/notesSlides/notesSlide14.xml" Id="R9b7917a1600a448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a38e575ec0a4cbe" /><Relationship Type="http://schemas.openxmlformats.org/officeDocument/2006/relationships/image" Target="/ppt/media/image5.jpeg" Id="R5083e29ed86648c7" /><Relationship Type="http://schemas.openxmlformats.org/officeDocument/2006/relationships/notesSlide" Target="/ppt/notesSlides/notesSlide15.xml" Id="R95d936c1e33b43d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de21ad6810a4e8a" /><Relationship Type="http://schemas.openxmlformats.org/officeDocument/2006/relationships/notesSlide" Target="/ppt/notesSlides/notesSlide16.xml" Id="R2e6a8f939719468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19d8c9def904d43" /><Relationship Type="http://schemas.openxmlformats.org/officeDocument/2006/relationships/image" Target="/ppt/media/image6.jpeg" Id="Rc2416ab033b845df" /><Relationship Type="http://schemas.openxmlformats.org/officeDocument/2006/relationships/notesSlide" Target="/ppt/notesSlides/notesSlide17.xml" Id="Re6bc6d3bd888486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a184efc3b2e46b9" /><Relationship Type="http://schemas.openxmlformats.org/officeDocument/2006/relationships/notesSlide" Target="/ppt/notesSlides/notesSlide18.xml" Id="R2554f9167e4342c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3abb0113d3b4cfe" /><Relationship Type="http://schemas.openxmlformats.org/officeDocument/2006/relationships/image" Target="/ppt/media/image7.jpeg" Id="R3a1385602b4a4394" /><Relationship Type="http://schemas.openxmlformats.org/officeDocument/2006/relationships/notesSlide" Target="/ppt/notesSlides/notesSlide19.xml" Id="Rcf51bc3f308d48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ae867a7d81d4ba3" /><Relationship Type="http://schemas.openxmlformats.org/officeDocument/2006/relationships/notesSlide" Target="/ppt/notesSlides/notesSlide20.xml" Id="R8501c59c1a8c4e4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84345922c3c14636" /><Relationship Type="http://schemas.openxmlformats.org/officeDocument/2006/relationships/image" Target="/ppt/media/image8.jpeg" Id="Rcdbbe3e749f54254" /><Relationship Type="http://schemas.openxmlformats.org/officeDocument/2006/relationships/notesSlide" Target="/ppt/notesSlides/notesSlide21.xml" Id="Rc6b7374a433f41f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62010e5fd7b4c39" /><Relationship Type="http://schemas.openxmlformats.org/officeDocument/2006/relationships/notesSlide" Target="/ppt/notesSlides/notesSlide22.xml" Id="R8b295b8b7dcb429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6d77f1321d7485c" /><Relationship Type="http://schemas.openxmlformats.org/officeDocument/2006/relationships/notesSlide" Target="/ppt/notesSlides/notesSlide23.xml" Id="R6af82b81fd564c4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6ff82b5d31c4b9b" /><Relationship Type="http://schemas.openxmlformats.org/officeDocument/2006/relationships/notesSlide" Target="/ppt/notesSlides/notesSlide24.xml" Id="Rd5ca9cd8a29843f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228277e91ffc45ac" /><Relationship Type="http://schemas.openxmlformats.org/officeDocument/2006/relationships/image" Target="/ppt/media/image9.jpeg" Id="Re1d50b17b93f48e0" /><Relationship Type="http://schemas.openxmlformats.org/officeDocument/2006/relationships/notesSlide" Target="/ppt/notesSlides/notesSlide25.xml" Id="R87915e4b4f274c7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2011edcdc816449d" /><Relationship Type="http://schemas.openxmlformats.org/officeDocument/2006/relationships/notesSlide" Target="/ppt/notesSlides/notesSlide26.xml" Id="R2c8e940ac69d409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115c0f403a064901" /><Relationship Type="http://schemas.openxmlformats.org/officeDocument/2006/relationships/image" Target="/ppt/media/image10.jpeg" Id="R608a840f24b948bf" /><Relationship Type="http://schemas.openxmlformats.org/officeDocument/2006/relationships/notesSlide" Target="/ppt/notesSlides/notesSlide27.xml" Id="Ra0bd9e9bf751488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1dee9b74e2e4379" /><Relationship Type="http://schemas.openxmlformats.org/officeDocument/2006/relationships/notesSlide" Target="/ppt/notesSlides/notesSlide28.xml" Id="Rad0ae2df471a44b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6f67bc7e7bad4be8" /><Relationship Type="http://schemas.openxmlformats.org/officeDocument/2006/relationships/image" Target="/ppt/media/image11.jpeg" Id="Rb1e79a19dfbb469a" /><Relationship Type="http://schemas.openxmlformats.org/officeDocument/2006/relationships/notesSlide" Target="/ppt/notesSlides/notesSlide29.xml" Id="R8286f9890485427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d1b97c3331774c2a" /><Relationship Type="http://schemas.openxmlformats.org/officeDocument/2006/relationships/notesSlide" Target="/ppt/notesSlides/notesSlide30.xml" Id="R71d058dc6bb44c0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138261dcdd824351" /><Relationship Type="http://schemas.openxmlformats.org/officeDocument/2006/relationships/image" Target="/ppt/media/image12.jpeg" Id="Re3bc8c61055340fc" /><Relationship Type="http://schemas.openxmlformats.org/officeDocument/2006/relationships/notesSlide" Target="/ppt/notesSlides/notesSlide31.xml" Id="R8f47ab47f26f461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dda1fdec9d264e84" /><Relationship Type="http://schemas.openxmlformats.org/officeDocument/2006/relationships/notesSlide" Target="/ppt/notesSlides/notesSlide32.xml" Id="Ra32a8f96e9974f7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33b2509cbe74258" /><Relationship Type="http://schemas.openxmlformats.org/officeDocument/2006/relationships/image" Target="/ppt/media/image13.jpeg" Id="R3218c169bb334e24" /><Relationship Type="http://schemas.openxmlformats.org/officeDocument/2006/relationships/notesSlide" Target="/ppt/notesSlides/notesSlide33.xml" Id="Raeb30b3244754b0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85aa5c53f944035" /><Relationship Type="http://schemas.openxmlformats.org/officeDocument/2006/relationships/notesSlide" Target="/ppt/notesSlides/notesSlide34.xml" Id="R3fe3df1399ca431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69a5d8c5d2974810" /><Relationship Type="http://schemas.openxmlformats.org/officeDocument/2006/relationships/image" Target="/ppt/media/image14.jpeg" Id="R39b40002548043d9" /><Relationship Type="http://schemas.openxmlformats.org/officeDocument/2006/relationships/notesSlide" Target="/ppt/notesSlides/notesSlide35.xml" Id="R308812ac84d54e8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04a38c6f3c9447d8" /><Relationship Type="http://schemas.openxmlformats.org/officeDocument/2006/relationships/notesSlide" Target="/ppt/notesSlides/notesSlide36.xml" Id="R449aa17827c843a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47baeb2b69b14768" /><Relationship Type="http://schemas.openxmlformats.org/officeDocument/2006/relationships/image" Target="/ppt/media/image15.jpeg" Id="R63eddec2b2e54e75" /><Relationship Type="http://schemas.openxmlformats.org/officeDocument/2006/relationships/notesSlide" Target="/ppt/notesSlides/notesSlide37.xml" Id="R2d1525641b4445f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6e0224da4a1547eb" /><Relationship Type="http://schemas.openxmlformats.org/officeDocument/2006/relationships/notesSlide" Target="/ppt/notesSlides/notesSlide38.xml" Id="R435aee6e2759449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acd6b96c72834a6d" /><Relationship Type="http://schemas.openxmlformats.org/officeDocument/2006/relationships/image" Target="/ppt/media/image16.jpeg" Id="Rd36a6e7897fd4ac1" /><Relationship Type="http://schemas.openxmlformats.org/officeDocument/2006/relationships/notesSlide" Target="/ppt/notesSlides/notesSlide39.xml" Id="Rc5f85e2581ce4bd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80f19887fc5c4d45" /><Relationship Type="http://schemas.openxmlformats.org/officeDocument/2006/relationships/notesSlide" Target="/ppt/notesSlides/notesSlide40.xml" Id="Ra33e84b36f0743c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f97f5b8d4cfc4e55" /><Relationship Type="http://schemas.openxmlformats.org/officeDocument/2006/relationships/image" Target="/ppt/media/image17.jpeg" Id="R6a40a58df55b4717" /><Relationship Type="http://schemas.openxmlformats.org/officeDocument/2006/relationships/notesSlide" Target="/ppt/notesSlides/notesSlide41.xml" Id="R2ec2d6de3fa94860"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b7cbcc1beb1a4a5d" /><Relationship Type="http://schemas.openxmlformats.org/officeDocument/2006/relationships/notesSlide" Target="/ppt/notesSlides/notesSlide42.xml" Id="R74a5aad75f23464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ea51220154714f55" /><Relationship Type="http://schemas.openxmlformats.org/officeDocument/2006/relationships/image" Target="/ppt/media/image18.jpeg" Id="R626051b465094304" /><Relationship Type="http://schemas.openxmlformats.org/officeDocument/2006/relationships/notesSlide" Target="/ppt/notesSlides/notesSlide43.xml" Id="R732b007e869742e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e04d4d6f6a7049f0" /><Relationship Type="http://schemas.openxmlformats.org/officeDocument/2006/relationships/notesSlide" Target="/ppt/notesSlides/notesSlide44.xml" Id="R10310cb55c0340f8"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11bc434f6f0b4a1f" /><Relationship Type="http://schemas.openxmlformats.org/officeDocument/2006/relationships/notesSlide" Target="/ppt/notesSlides/notesSlide45.xml" Id="R453e1e764700472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bc27816e90244f39" /><Relationship Type="http://schemas.openxmlformats.org/officeDocument/2006/relationships/image" Target="/ppt/media/image19.jpeg" Id="R9cbf0ecadde442b9" /><Relationship Type="http://schemas.openxmlformats.org/officeDocument/2006/relationships/notesSlide" Target="/ppt/notesSlides/notesSlide46.xml" Id="Rce33c7e496584e14"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f82457c6e8e042a1" /><Relationship Type="http://schemas.openxmlformats.org/officeDocument/2006/relationships/notesSlide" Target="/ppt/notesSlides/notesSlide47.xml" Id="R968db4047c174101"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d5aa5d5061114fe1" /><Relationship Type="http://schemas.openxmlformats.org/officeDocument/2006/relationships/image" Target="/ppt/media/image20.jpeg" Id="R5643a3a9434c4f46" /><Relationship Type="http://schemas.openxmlformats.org/officeDocument/2006/relationships/notesSlide" Target="/ppt/notesSlides/notesSlide48.xml" Id="R80bd4da7498a474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89dfaa811fdb4a02" /><Relationship Type="http://schemas.openxmlformats.org/officeDocument/2006/relationships/notesSlide" Target="/ppt/notesSlides/notesSlide49.xml" Id="R2532899bac794ba2"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1ea550fadd30434e" /><Relationship Type="http://schemas.openxmlformats.org/officeDocument/2006/relationships/image" Target="/ppt/media/image21.jpeg" Id="R07c6ba2d18a3428e" /><Relationship Type="http://schemas.openxmlformats.org/officeDocument/2006/relationships/notesSlide" Target="/ppt/notesSlides/notesSlide50.xml" Id="R44e9b6ecdb3c4794"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d027435f8fcb4bba" /><Relationship Type="http://schemas.openxmlformats.org/officeDocument/2006/relationships/notesSlide" Target="/ppt/notesSlides/notesSlide51.xml" Id="R4d90214e6d954f0f"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43ba105678234da5" /><Relationship Type="http://schemas.openxmlformats.org/officeDocument/2006/relationships/image" Target="/ppt/media/image22.jpeg" Id="R359a3676272a4e1a" /><Relationship Type="http://schemas.openxmlformats.org/officeDocument/2006/relationships/notesSlide" Target="/ppt/notesSlides/notesSlide52.xml" Id="Ra4f92a1abe7b4118"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91513163412f4fc2" /><Relationship Type="http://schemas.openxmlformats.org/officeDocument/2006/relationships/notesSlide" Target="/ppt/notesSlides/notesSlide53.xml" Id="Rc0b74f3fc8f141df"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73e283bfa0b0444c" /><Relationship Type="http://schemas.openxmlformats.org/officeDocument/2006/relationships/image" Target="/ppt/media/image23.jpeg" Id="Re5916edea0a64c8c" /><Relationship Type="http://schemas.openxmlformats.org/officeDocument/2006/relationships/notesSlide" Target="/ppt/notesSlides/notesSlide54.xml" Id="R36e87ddc5485419a"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7f2f513905b3402f" /><Relationship Type="http://schemas.openxmlformats.org/officeDocument/2006/relationships/notesSlide" Target="/ppt/notesSlides/notesSlide55.xml" Id="Rf1613b653a64445b"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2fb64743b5414303" /><Relationship Type="http://schemas.openxmlformats.org/officeDocument/2006/relationships/image" Target="/ppt/media/image24.jpeg" Id="R5955f464730b459b" /><Relationship Type="http://schemas.openxmlformats.org/officeDocument/2006/relationships/notesSlide" Target="/ppt/notesSlides/notesSlide56.xml" Id="R249ee62c916b446c"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0c5e96a8e94f4a08" /><Relationship Type="http://schemas.openxmlformats.org/officeDocument/2006/relationships/notesSlide" Target="/ppt/notesSlides/notesSlide57.xml" Id="R4cba95fa29e84b95"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0e3a271504504ac7" /><Relationship Type="http://schemas.openxmlformats.org/officeDocument/2006/relationships/notesSlide" Target="/ppt/notesSlides/notesSlide58.xml" Id="Re5f1de8723824b18"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8d3e88c3199a4045" /><Relationship Type="http://schemas.openxmlformats.org/officeDocument/2006/relationships/notesSlide" Target="/ppt/notesSlides/notesSlide59.xml" Id="Rc80ac8d41fd54d08"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b5ccc4b044c949aa" /><Relationship Type="http://schemas.openxmlformats.org/officeDocument/2006/relationships/notesSlide" Target="/ppt/notesSlides/notesSlide60.xml" Id="R335f553e0b974100"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ecf5e3a0870840b5" /><Relationship Type="http://schemas.openxmlformats.org/officeDocument/2006/relationships/notesSlide" Target="/ppt/notesSlides/notesSlide61.xml" Id="R0fda2cec3e334cc0" /></Relationships>
</file>

<file path=ppt/slides/slide1.xml><?xml version="1.0" encoding="utf-8"?>
<p:sld xmlns:p="http://schemas.openxmlformats.org/presentationml/2006/main">
  <p:cSld>
    <p:bg>
      <p:bgPr>
        <a:solidFill xmlns:a="http://schemas.openxmlformats.org/drawingml/2006/main">
          <a:srgbClr val="112B4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010C98B-5BF9-40BB-BF3D-B11AD56C7E18}"/>
              </a:ext>
            </a:extLst>
          </p:cNvPr>
          <p:cNvSpPr>
            <a:spLocks xmlns:a="http://schemas.openxmlformats.org/drawingml/2006/main" noGrp="1"/>
          </p:cNvSpPr>
          <p:nvPr/>
        </p:nvSpPr>
        <p:spPr>
          <a:xfrm xmlns:a="http://schemas.openxmlformats.org/drawingml/2006/main">
            <a:off x="609600" y="523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mappls</a:t>
            </a:r>
          </a:p>
        </p:txBody>
      </p:sp>
      <p:sp>
        <p:nvSpPr>
          <p:cNvPr id="2" name="">
            <a:extLst xmlns:a="http://schemas.openxmlformats.org/drawingml/2006/main">
              <a:ext uri="{FF2B5EF4-FFF2-40B4-BE49-F238E27FC236}">
                <a16:creationId xmlns:a16="http://schemas.microsoft.com/office/drawing/2014/main" id="{C377D073-30CD-4965-95EB-0ECED7B81BDD}"/>
              </a:ext>
            </a:extLst>
          </p:cNvPr>
          <p:cNvSpPr>
            <a:spLocks xmlns:a="http://schemas.openxmlformats.org/drawingml/2006/main" noGrp="1"/>
          </p:cNvSpPr>
          <p:nvPr/>
        </p:nvSpPr>
        <p:spPr>
          <a:xfrm xmlns:a="http://schemas.openxmlformats.org/drawingml/2006/main">
            <a:off x="628650" y="1143000"/>
            <a:ext cx="4762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A5BECF"/>
                </a:solidFill>
                <a:latin typeface="Arial"/>
                <a:ea typeface="Arial"/>
                <a:cs typeface="Arial"/>
              </a:defRPr>
            </a:pPr>
            <a:r>
              <a:rPr sz="1500" b="0">
                <a:solidFill>
                  <a:srgbClr val="A5BECF"/>
                </a:solidFill>
                <a:latin typeface="Arial"/>
                <a:ea typeface="Arial"/>
                <a:cs typeface="Arial"/>
              </a:rPr>
              <a:t>by MapmyIndia</a:t>
            </a:r>
          </a:p>
        </p:txBody>
      </p:sp>
      <p:sp>
        <p:nvSpPr>
          <p:cNvPr id="3" name="">
            <a:extLst xmlns:a="http://schemas.openxmlformats.org/drawingml/2006/main">
              <a:ext uri="{FF2B5EF4-FFF2-40B4-BE49-F238E27FC236}">
                <a16:creationId xmlns:a16="http://schemas.microsoft.com/office/drawing/2014/main" id="{A1C54117-885B-4F1D-8A50-591FFF293593}"/>
              </a:ext>
            </a:extLst>
          </p:cNvPr>
          <p:cNvSpPr>
            <a:spLocks xmlns:a="http://schemas.openxmlformats.org/drawingml/2006/main" noGrp="1"/>
          </p:cNvSpPr>
          <p:nvPr/>
        </p:nvSpPr>
        <p:spPr>
          <a:xfrm xmlns:a="http://schemas.openxmlformats.org/drawingml/2006/main">
            <a:off x="609600" y="242887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FFFFFF"/>
                </a:solidFill>
                <a:latin typeface="Arial"/>
                <a:ea typeface="Arial"/>
                <a:cs typeface="Arial"/>
              </a:defRPr>
            </a:pPr>
            <a:r>
              <a:rPr sz="4950" b="1">
                <a:solidFill>
                  <a:srgbClr val="FFFFFF"/>
                </a:solidFill>
                <a:latin typeface="Arial"/>
                <a:ea typeface="Arial"/>
                <a:cs typeface="Arial"/>
              </a:rPr>
              <a:t>Web app user manual</a:t>
            </a:r>
          </a:p>
        </p:txBody>
      </p:sp>
      <p:sp>
        <p:nvSpPr>
          <p:cNvPr id="4" name="">
            <a:extLst xmlns:a="http://schemas.openxmlformats.org/drawingml/2006/main">
              <a:ext uri="{FF2B5EF4-FFF2-40B4-BE49-F238E27FC236}">
                <a16:creationId xmlns:a16="http://schemas.microsoft.com/office/drawing/2014/main" id="{6C2954C5-D3D7-4507-B38C-D4E1CF69F351}"/>
              </a:ext>
            </a:extLst>
          </p:cNvPr>
          <p:cNvSpPr>
            <a:spLocks xmlns:a="http://schemas.openxmlformats.org/drawingml/2006/main" noGrp="1"/>
          </p:cNvSpPr>
          <p:nvPr/>
        </p:nvSpPr>
        <p:spPr>
          <a:xfrm xmlns:a="http://schemas.openxmlformats.org/drawingml/2006/main">
            <a:off x="628650" y="4057650"/>
            <a:ext cx="1057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CCE0EB"/>
                </a:solidFill>
                <a:latin typeface="Arial"/>
                <a:ea typeface="Arial"/>
                <a:cs typeface="Arial"/>
              </a:defRPr>
            </a:pPr>
            <a:r>
              <a:rPr sz="2100" b="0">
                <a:solidFill>
                  <a:srgbClr val="CCE0EB"/>
                </a:solidFill>
                <a:latin typeface="Arial"/>
                <a:ea typeface="Arial"/>
                <a:cs typeface="Arial"/>
              </a:rPr>
              <a:t>Release 0.5 / All ten modules / Roles, procedures and worked examples</a:t>
            </a:r>
          </a:p>
        </p:txBody>
      </p:sp>
      <p:sp>
        <p:nvSpPr>
          <p:cNvPr id="5" name="">
            <a:extLst xmlns:a="http://schemas.openxmlformats.org/drawingml/2006/main">
              <a:ext uri="{FF2B5EF4-FFF2-40B4-BE49-F238E27FC236}">
                <a16:creationId xmlns:a16="http://schemas.microsoft.com/office/drawing/2014/main" id="{1AF6EED6-C828-40B3-8F9A-8C01B73AD49A}"/>
              </a:ext>
            </a:extLst>
          </p:cNvPr>
          <p:cNvSpPr>
            <a:spLocks xmlns:a="http://schemas.openxmlformats.org/drawingml/2006/main" noGrp="1"/>
          </p:cNvSpPr>
          <p:nvPr/>
        </p:nvSpPr>
        <p:spPr>
          <a:xfrm xmlns:a="http://schemas.openxmlformats.org/drawingml/2006/main">
            <a:off x="628650" y="5353050"/>
            <a:ext cx="1057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FFFFFF"/>
                </a:solidFill>
                <a:latin typeface="Arial"/>
                <a:ea typeface="Arial"/>
                <a:cs typeface="Arial"/>
              </a:defRPr>
            </a:pPr>
            <a:r>
              <a:rPr sz="1950" b="0">
                <a:solidFill>
                  <a:srgbClr val="FFFFFF"/>
                </a:solidFill>
                <a:latin typeface="Arial"/>
                <a:ea typeface="Arial"/>
                <a:cs typeface="Arial"/>
              </a:rPr>
              <a:t>Operating procedures and step-by-step use</a:t>
            </a:r>
          </a:p>
        </p:txBody>
      </p:sp>
      <p:sp>
        <p:nvSpPr>
          <p:cNvPr id="6" name="">
            <a:extLst xmlns:a="http://schemas.openxmlformats.org/drawingml/2006/main">
              <a:ext uri="{FF2B5EF4-FFF2-40B4-BE49-F238E27FC236}">
                <a16:creationId xmlns:a16="http://schemas.microsoft.com/office/drawing/2014/main" id="{F6DC5128-7B7A-49C0-AD8F-D49FE7F80F5E}"/>
              </a:ext>
            </a:extLst>
          </p:cNvPr>
          <p:cNvSpPr>
            <a:spLocks xmlns:a="http://schemas.openxmlformats.org/drawingml/2006/main" noGrp="1"/>
          </p:cNvSpPr>
          <p:nvPr/>
        </p:nvSpPr>
        <p:spPr>
          <a:xfrm xmlns:a="http://schemas.openxmlformats.org/drawingml/2006/main">
            <a:off x="628650" y="6238875"/>
            <a:ext cx="10572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A5BECF"/>
                </a:solidFill>
                <a:latin typeface="Arial"/>
                <a:ea typeface="Arial"/>
                <a:cs typeface="Arial"/>
              </a:defRPr>
            </a:pPr>
            <a:r>
              <a:rPr sz="1200" b="0">
                <a:solidFill>
                  <a:srgbClr val="A5BECF"/>
                </a:solidFill>
                <a:latin typeface="Arial"/>
                <a:ea typeface="Arial"/>
                <a:cs typeface="Arial"/>
              </a:rPr>
              <a:t>24 September 2026</a:t>
            </a:r>
          </a:p>
        </p:txBody>
      </p:sp>
    </p:spTree>
    <p:extLst>
      <p:ext uri="{BB962C8B-B14F-4D97-AF65-F5344CB8AC3E}">
        <p14:creationId xmlns:p14="http://schemas.microsoft.com/office/powerpoint/2010/main" val="20571740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F28CA61-EFCF-4B10-B501-8C9CFE93F94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Manual contents</a:t>
            </a:r>
          </a:p>
        </p:txBody>
      </p:sp>
      <p:sp>
        <p:nvSpPr>
          <p:cNvPr id="2" name="">
            <a:extLst xmlns:a="http://schemas.openxmlformats.org/drawingml/2006/main">
              <a:ext uri="{FF2B5EF4-FFF2-40B4-BE49-F238E27FC236}">
                <a16:creationId xmlns:a16="http://schemas.microsoft.com/office/drawing/2014/main" id="{55D45DC6-C63E-44B9-83B7-82C56ED9D5D7}"/>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3000375"/>
                <a:gridCol w="6524625"/>
                <a:gridCol w="1447800"/>
              </a:tblGrid>
              <a:tr h="615950">
                <a:tc>
                  <a:txBody>
                    <a:bodyPr>
                      <a:noAutofit/>
                    </a:bodyPr>
                    <a:lstStyle/>
                    <a:p>
                      <a:r>
                        <a:rPr sz="1725" b="1">
                          <a:solidFill>
                            <a:srgbClr val="FFFFFF"/>
                          </a:solidFill>
                          <a:latin typeface="Arial"/>
                          <a:ea typeface="Arial"/>
                          <a:cs typeface="Arial"/>
                        </a:rPr>
                        <a:t>Section</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Topics</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Slides</a:t>
                      </a:r>
                    </a:p>
                  </a:txBody>
                  <a:tcPr marL="91440" marR="91440" marT="45720" marB="45720">
                    <a:solidFill>
                      <a:srgbClr val="112B43"/>
                    </a:solidFill>
                  </a:tcPr>
                </a:tc>
              </a:tr>
              <a:tr h="615950">
                <a:tc>
                  <a:txBody>
                    <a:bodyPr>
                      <a:noAutofit/>
                    </a:bodyPr>
                    <a:lstStyle/>
                    <a:p>
                      <a:r>
                        <a:rPr sz="1725" b="0">
                          <a:solidFill>
                            <a:srgbClr val="183349"/>
                          </a:solidFill>
                          <a:latin typeface="Arial"/>
                          <a:ea typeface="Arial"/>
                          <a:cs typeface="Arial"/>
                        </a:rPr>
                        <a:t>Getting started</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Roles, module directory, sign-in and terms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3–9</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Network and engineering</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Overview, registry, traces and screening</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10–25</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Service and design</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Incidents, fibre and reviewed extensions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26–35</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Work and evidence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Assignments, inspections, readings and corridors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36–46</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Data and support</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Imports, audit, enquiries, recovery and practice</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47–61</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62BBC973-F5B0-49B8-BF97-E07641061A80}"/>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Each illustrated procedure is followed by a matching app screen. Use Slide Sorter or the slide numbers to navigate.</a:t>
            </a:r>
          </a:p>
        </p:txBody>
      </p:sp>
      <p:sp>
        <p:nvSpPr>
          <p:cNvPr id="5" name="">
            <a:extLst xmlns:a="http://schemas.openxmlformats.org/drawingml/2006/main">
              <a:ext uri="{FF2B5EF4-FFF2-40B4-BE49-F238E27FC236}">
                <a16:creationId xmlns:a16="http://schemas.microsoft.com/office/drawing/2014/main" id="{371D008E-E5DC-4898-B92E-EC5B0CA757C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BC8BA76D-EE26-4773-829B-14A9CCE7ECA5}"/>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02</a:t>
            </a:r>
          </a:p>
        </p:txBody>
      </p:sp>
    </p:spTree>
    <p:extLst>
      <p:ext uri="{BB962C8B-B14F-4D97-AF65-F5344CB8AC3E}">
        <p14:creationId xmlns:p14="http://schemas.microsoft.com/office/powerpoint/2010/main" val="175884603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2F206C1-2A5C-4E27-9FED-5A9DE11484C3}"/>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Using the operating workspace</a:t>
            </a:r>
          </a:p>
        </p:txBody>
      </p:sp>
      <p:sp>
        <p:nvSpPr>
          <p:cNvPr id="2" name="">
            <a:extLst xmlns:a="http://schemas.openxmlformats.org/drawingml/2006/main">
              <a:ext uri="{FF2B5EF4-FFF2-40B4-BE49-F238E27FC236}">
                <a16:creationId xmlns:a16="http://schemas.microsoft.com/office/drawing/2014/main" id="{376435A5-2414-43D2-A6B2-5E892CD21E81}"/>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D75F703-2AE0-4629-8996-57A36CA79003}"/>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48F0A7EA-F166-4B18-9197-49B3DE90E799}"/>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9620F365-CF34-468E-9E0E-F6F06F75F6F1}"/>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Establish the baseline</a:t>
            </a:r>
          </a:p>
        </p:txBody>
      </p:sp>
      <p:sp>
        <p:nvSpPr>
          <p:cNvPr id="6" name="">
            <a:extLst xmlns:a="http://schemas.openxmlformats.org/drawingml/2006/main">
              <a:ext uri="{FF2B5EF4-FFF2-40B4-BE49-F238E27FC236}">
                <a16:creationId xmlns:a16="http://schemas.microsoft.com/office/drawing/2014/main" id="{E83C8370-D6CB-4937-A792-1F1AA58DFC7C}"/>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Verify equipment, connections, units and revisions before analysis or field assignment.</a:t>
            </a:r>
          </a:p>
        </p:txBody>
      </p:sp>
      <p:sp>
        <p:nvSpPr>
          <p:cNvPr id="7" name="">
            <a:extLst xmlns:a="http://schemas.openxmlformats.org/drawingml/2006/main">
              <a:ext uri="{FF2B5EF4-FFF2-40B4-BE49-F238E27FC236}">
                <a16:creationId xmlns:a16="http://schemas.microsoft.com/office/drawing/2014/main" id="{0360D003-73E9-4520-9ED7-9DA302631626}"/>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53DCC86F-C0E8-49F1-89B1-242A2B6ACDA6}"/>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Follow the work cycle</a:t>
            </a:r>
          </a:p>
        </p:txBody>
      </p:sp>
      <p:sp>
        <p:nvSpPr>
          <p:cNvPr id="9" name="">
            <a:extLst xmlns:a="http://schemas.openxmlformats.org/drawingml/2006/main">
              <a:ext uri="{FF2B5EF4-FFF2-40B4-BE49-F238E27FC236}">
                <a16:creationId xmlns:a16="http://schemas.microsoft.com/office/drawing/2014/main" id="{48944D03-5DDB-42BA-90FA-CABF15CD1593}"/>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Investigate, prepare a reviewed response or design, assign work and reconcile accepted evidence.</a:t>
            </a:r>
          </a:p>
        </p:txBody>
      </p:sp>
      <p:sp>
        <p:nvSpPr>
          <p:cNvPr id="10" name="">
            <a:extLst xmlns:a="http://schemas.openxmlformats.org/drawingml/2006/main">
              <a:ext uri="{FF2B5EF4-FFF2-40B4-BE49-F238E27FC236}">
                <a16:creationId xmlns:a16="http://schemas.microsoft.com/office/drawing/2014/main" id="{09BCAD72-C9BA-4CF5-A5EA-3055346AC02F}"/>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04D1B334-ECD4-4C0C-8807-B6E09671CB6D}"/>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Retain accountability</a:t>
            </a:r>
          </a:p>
        </p:txBody>
      </p:sp>
      <p:sp>
        <p:nvSpPr>
          <p:cNvPr id="12" name="">
            <a:extLst xmlns:a="http://schemas.openxmlformats.org/drawingml/2006/main">
              <a:ext uri="{FF2B5EF4-FFF2-40B4-BE49-F238E27FC236}">
                <a16:creationId xmlns:a16="http://schemas.microsoft.com/office/drawing/2014/main" id="{DDD13BB1-78BD-4275-BF78-B4B78AE96466}"/>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inline role guidance, record IDs and review notes to make each handover clear.</a:t>
            </a:r>
          </a:p>
        </p:txBody>
      </p:sp>
      <p:sp>
        <p:nvSpPr>
          <p:cNvPr id="13" name="">
            <a:extLst xmlns:a="http://schemas.openxmlformats.org/drawingml/2006/main">
              <a:ext uri="{FF2B5EF4-FFF2-40B4-BE49-F238E27FC236}">
                <a16:creationId xmlns:a16="http://schemas.microsoft.com/office/drawing/2014/main" id="{179E1325-2ACC-4186-91BD-6219110BE856}"/>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BB602E0-F5A0-4270-ACE9-101CA1B9E5D2}"/>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traceable record of the utility work and its review.</a:t>
            </a:r>
          </a:p>
        </p:txBody>
      </p:sp>
      <p:sp>
        <p:nvSpPr>
          <p:cNvPr id="15" name="">
            <a:extLst xmlns:a="http://schemas.openxmlformats.org/drawingml/2006/main">
              <a:ext uri="{FF2B5EF4-FFF2-40B4-BE49-F238E27FC236}">
                <a16:creationId xmlns:a16="http://schemas.microsoft.com/office/drawing/2014/main" id="{ED9BD87D-27E2-42BB-BC52-2C94BAC944E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1868C883-5285-4327-93F2-6212BB571F2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03</a:t>
            </a:r>
          </a:p>
        </p:txBody>
      </p:sp>
    </p:spTree>
    <p:extLst>
      <p:ext uri="{BB962C8B-B14F-4D97-AF65-F5344CB8AC3E}">
        <p14:creationId xmlns:p14="http://schemas.microsoft.com/office/powerpoint/2010/main" val="132025224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2B4E6FD-EC02-4363-959F-C4010E61BB0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Role permissions</a:t>
            </a:r>
          </a:p>
        </p:txBody>
      </p:sp>
      <p:sp>
        <p:nvSpPr>
          <p:cNvPr id="2" name="">
            <a:extLst xmlns:a="http://schemas.openxmlformats.org/drawingml/2006/main">
              <a:ext uri="{FF2B5EF4-FFF2-40B4-BE49-F238E27FC236}">
                <a16:creationId xmlns:a16="http://schemas.microsoft.com/office/drawing/2014/main" id="{0B3B38B0-1F87-4746-BD4C-7A2B80035CED}"/>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5181600"/>
                <a:gridCol w="1447800"/>
                <a:gridCol w="1447800"/>
                <a:gridCol w="1447800"/>
                <a:gridCol w="1447800"/>
              </a:tblGrid>
              <a:tr h="615950">
                <a:tc>
                  <a:txBody>
                    <a:bodyPr>
                      <a:noAutofit/>
                    </a:bodyPr>
                    <a:lstStyle/>
                    <a:p>
                      <a:r>
                        <a:rPr sz="1650" b="1">
                          <a:solidFill>
                            <a:srgbClr val="FFFFFF"/>
                          </a:solidFill>
                          <a:latin typeface="Arial"/>
                          <a:ea typeface="Arial"/>
                          <a:cs typeface="Arial"/>
                        </a:rPr>
                        <a:t>Action</a:t>
                      </a:r>
                    </a:p>
                  </a:txBody>
                  <a:tcPr marL="91440" marR="91440" marT="45720" marB="45720">
                    <a:solidFill>
                      <a:srgbClr val="112B43"/>
                    </a:solidFill>
                  </a:tcPr>
                </a:tc>
                <a:tc>
                  <a:txBody>
                    <a:bodyPr>
                      <a:noAutofit/>
                    </a:bodyPr>
                    <a:lstStyle/>
                    <a:p>
                      <a:r>
                        <a:rPr sz="1650" b="1">
                          <a:solidFill>
                            <a:srgbClr val="FFFFFF"/>
                          </a:solidFill>
                          <a:latin typeface="Arial"/>
                          <a:ea typeface="Arial"/>
                          <a:cs typeface="Arial"/>
                        </a:rPr>
                        <a:t>Admin</a:t>
                      </a:r>
                    </a:p>
                  </a:txBody>
                  <a:tcPr marL="91440" marR="91440" marT="45720" marB="45720">
                    <a:solidFill>
                      <a:srgbClr val="112B43"/>
                    </a:solidFill>
                  </a:tcPr>
                </a:tc>
                <a:tc>
                  <a:txBody>
                    <a:bodyPr>
                      <a:noAutofit/>
                    </a:bodyPr>
                    <a:lstStyle/>
                    <a:p>
                      <a:r>
                        <a:rPr sz="1650" b="1">
                          <a:solidFill>
                            <a:srgbClr val="FFFFFF"/>
                          </a:solidFill>
                          <a:latin typeface="Arial"/>
                          <a:ea typeface="Arial"/>
                          <a:cs typeface="Arial"/>
                        </a:rPr>
                        <a:t>Engineer</a:t>
                      </a:r>
                    </a:p>
                  </a:txBody>
                  <a:tcPr marL="91440" marR="91440" marT="45720" marB="45720">
                    <a:solidFill>
                      <a:srgbClr val="112B43"/>
                    </a:solidFill>
                  </a:tcPr>
                </a:tc>
                <a:tc>
                  <a:txBody>
                    <a:bodyPr>
                      <a:noAutofit/>
                    </a:bodyPr>
                    <a:lstStyle/>
                    <a:p>
                      <a:r>
                        <a:rPr sz="1650" b="1">
                          <a:solidFill>
                            <a:srgbClr val="FFFFFF"/>
                          </a:solidFill>
                          <a:latin typeface="Arial"/>
                          <a:ea typeface="Arial"/>
                          <a:cs typeface="Arial"/>
                        </a:rPr>
                        <a:t>Field</a:t>
                      </a:r>
                    </a:p>
                  </a:txBody>
                  <a:tcPr marL="91440" marR="91440" marT="45720" marB="45720">
                    <a:solidFill>
                      <a:srgbClr val="112B43"/>
                    </a:solidFill>
                  </a:tcPr>
                </a:tc>
                <a:tc>
                  <a:txBody>
                    <a:bodyPr>
                      <a:noAutofit/>
                    </a:bodyPr>
                    <a:lstStyle/>
                    <a:p>
                      <a:r>
                        <a:rPr sz="1650" b="1">
                          <a:solidFill>
                            <a:srgbClr val="FFFFFF"/>
                          </a:solidFill>
                          <a:latin typeface="Arial"/>
                          <a:ea typeface="Arial"/>
                          <a:cs typeface="Arial"/>
                        </a:rPr>
                        <a:t>Viewer</a:t>
                      </a:r>
                    </a:p>
                  </a:txBody>
                  <a:tcPr marL="91440" marR="91440" marT="45720" marB="45720">
                    <a:solidFill>
                      <a:srgbClr val="112B43"/>
                    </a:solidFill>
                  </a:tcPr>
                </a:tc>
              </a:tr>
              <a:tr h="615950">
                <a:tc>
                  <a:txBody>
                    <a:bodyPr>
                      <a:noAutofit/>
                    </a:bodyPr>
                    <a:lstStyle/>
                    <a:p>
                      <a:r>
                        <a:rPr sz="1650" b="0">
                          <a:solidFill>
                            <a:srgbClr val="183349"/>
                          </a:solidFill>
                          <a:latin typeface="Arial"/>
                          <a:ea typeface="Arial"/>
                          <a:cs typeface="Arial"/>
                        </a:rPr>
                        <a:t>Read records / analyze / export</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EAF2F6"/>
                    </a:solidFill>
                  </a:tcPr>
                </a:tc>
              </a:tr>
              <a:tr h="615950">
                <a:tc>
                  <a:txBody>
                    <a:bodyPr>
                      <a:noAutofit/>
                    </a:bodyPr>
                    <a:lstStyle/>
                    <a:p>
                      <a:r>
                        <a:rPr sz="1650" b="0">
                          <a:solidFill>
                            <a:srgbClr val="183349"/>
                          </a:solidFill>
                          <a:latin typeface="Arial"/>
                          <a:ea typeface="Arial"/>
                          <a:cs typeface="Arial"/>
                        </a:rPr>
                        <a:t>Edit registry / assign / draft / reserve</a:t>
                      </a:r>
                    </a:p>
                  </a:txBody>
                  <a:tcPr marL="91440" marR="91440" marT="45720" marB="45720">
                    <a:solidFill>
                      <a:srgbClr val="FFFFFF"/>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FFFFFF"/>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FFFFFF"/>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FFFFFF"/>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FFFFFF"/>
                    </a:solidFill>
                  </a:tcPr>
                </a:tc>
              </a:tr>
              <a:tr h="615950">
                <a:tc>
                  <a:txBody>
                    <a:bodyPr>
                      <a:noAutofit/>
                    </a:bodyPr>
                    <a:lstStyle/>
                    <a:p>
                      <a:r>
                        <a:rPr sz="1650" b="0">
                          <a:solidFill>
                            <a:srgbClr val="183349"/>
                          </a:solidFill>
                          <a:latin typeface="Arial"/>
                          <a:ea typeface="Arial"/>
                          <a:cs typeface="Arial"/>
                        </a:rPr>
                        <a:t>Inspect / read meters / complete work</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EAF2F6"/>
                    </a:solidFill>
                  </a:tcPr>
                </a:tc>
              </a:tr>
              <a:tr h="615950">
                <a:tc>
                  <a:txBody>
                    <a:bodyPr>
                      <a:noAutofit/>
                    </a:bodyPr>
                    <a:lstStyle/>
                    <a:p>
                      <a:r>
                        <a:rPr sz="1650" b="0">
                          <a:solidFill>
                            <a:srgbClr val="183349"/>
                          </a:solidFill>
                          <a:latin typeface="Arial"/>
                          <a:ea typeface="Arial"/>
                          <a:cs typeface="Arial"/>
                        </a:rPr>
                        <a:t>Approve / commission / close reviews</a:t>
                      </a:r>
                    </a:p>
                  </a:txBody>
                  <a:tcPr marL="91440" marR="91440" marT="45720" marB="45720">
                    <a:solidFill>
                      <a:srgbClr val="FFFFFF"/>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FFFFFF"/>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FFFFFF"/>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FFFFFF"/>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FFFFFF"/>
                    </a:solidFill>
                  </a:tcPr>
                </a:tc>
              </a:tr>
              <a:tr h="615950">
                <a:tc>
                  <a:txBody>
                    <a:bodyPr>
                      <a:noAutofit/>
                    </a:bodyPr>
                    <a:lstStyle/>
                    <a:p>
                      <a:r>
                        <a:rPr sz="1650" b="0">
                          <a:solidFill>
                            <a:srgbClr val="183349"/>
                          </a:solidFill>
                          <a:latin typeface="Arial"/>
                          <a:ea typeface="Arial"/>
                          <a:cs typeface="Arial"/>
                        </a:rPr>
                        <a:t>Enquiry inbox / audit verification</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Yes</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EAF2F6"/>
                    </a:solidFill>
                  </a:tcPr>
                </a:tc>
                <a:tc>
                  <a:txBody>
                    <a:bodyPr>
                      <a:noAutofit/>
                    </a:bodyPr>
                    <a:lstStyle/>
                    <a:p>
                      <a:r>
                        <a:rPr sz="1650" b="0">
                          <a:solidFill>
                            <a:srgbClr val="183349"/>
                          </a:solidFill>
                          <a:latin typeface="Arial"/>
                          <a:ea typeface="Arial"/>
                          <a:cs typeface="Arial"/>
                        </a:rPr>
                        <a:t>No</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DA51CF88-D7EF-4176-8B5D-3395FAA925A3}"/>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Shared roles are the pilot access model. Individual crew authorization is not implemented.</a:t>
            </a:r>
          </a:p>
        </p:txBody>
      </p:sp>
      <p:sp>
        <p:nvSpPr>
          <p:cNvPr id="5" name="">
            <a:extLst xmlns:a="http://schemas.openxmlformats.org/drawingml/2006/main">
              <a:ext uri="{FF2B5EF4-FFF2-40B4-BE49-F238E27FC236}">
                <a16:creationId xmlns:a16="http://schemas.microsoft.com/office/drawing/2014/main" id="{1BC694C0-0374-457A-BA7F-37EF1114273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BA994BC7-CB7F-4582-BC4D-6A126F80C0C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04</a:t>
            </a:r>
          </a:p>
        </p:txBody>
      </p:sp>
    </p:spTree>
    <p:extLst>
      <p:ext uri="{BB962C8B-B14F-4D97-AF65-F5344CB8AC3E}">
        <p14:creationId xmlns:p14="http://schemas.microsoft.com/office/powerpoint/2010/main" val="188764254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A374211-BCEC-4D70-82BD-AAA1D0C8BDA2}"/>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Where each job belongs</a:t>
            </a:r>
          </a:p>
        </p:txBody>
      </p:sp>
      <p:sp>
        <p:nvSpPr>
          <p:cNvPr id="2" name="">
            <a:extLst xmlns:a="http://schemas.openxmlformats.org/drawingml/2006/main">
              <a:ext uri="{FF2B5EF4-FFF2-40B4-BE49-F238E27FC236}">
                <a16:creationId xmlns:a16="http://schemas.microsoft.com/office/drawing/2014/main" id="{E2B24D97-6D25-47E6-806C-B8AF6250C360}"/>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615950">
                <a:tc>
                  <a:txBody>
                    <a:bodyPr>
                      <a:noAutofit/>
                    </a:bodyPr>
                    <a:lstStyle/>
                    <a:p>
                      <a:r>
                        <a:rPr sz="1725" b="1">
                          <a:solidFill>
                            <a:srgbClr val="FFFFFF"/>
                          </a:solidFill>
                          <a:latin typeface="Arial"/>
                          <a:ea typeface="Arial"/>
                          <a:cs typeface="Arial"/>
                        </a:rPr>
                        <a:t>Objective</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Module</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Primary owner</a:t>
                      </a:r>
                    </a:p>
                  </a:txBody>
                  <a:tcPr marL="91440" marR="91440" marT="45720" marB="45720">
                    <a:solidFill>
                      <a:srgbClr val="112B43"/>
                    </a:solidFill>
                  </a:tcPr>
                </a:tc>
              </a:tr>
              <a:tr h="615950">
                <a:tc>
                  <a:txBody>
                    <a:bodyPr>
                      <a:noAutofit/>
                    </a:bodyPr>
                    <a:lstStyle/>
                    <a:p>
                      <a:r>
                        <a:rPr sz="1725" b="0">
                          <a:solidFill>
                            <a:srgbClr val="183349"/>
                          </a:solidFill>
                          <a:latin typeface="Arial"/>
                          <a:ea typeface="Arial"/>
                          <a:cs typeface="Arial"/>
                        </a:rPr>
                        <a:t>Priorities and baseline</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District overview / Network explorer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Administrator / Engineer</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Service and capacity analysis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Engineering / Incidents / Fibre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Engineer, with admin review</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Change and delivery</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Design &amp; quantities / Field operations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Engineer / Field / Administrator</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Evidence and shared corridors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Observations / Excavation review</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Field / Engineer / Administrator</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Data and governance</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Data &amp; integrations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Engineer / Administrator</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95388867-8E15-4E9D-A9DA-7011C4082491}"/>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Each module includes a role objective, procedure, expected output and suggested next module.</a:t>
            </a:r>
          </a:p>
        </p:txBody>
      </p:sp>
      <p:sp>
        <p:nvSpPr>
          <p:cNvPr id="5" name="">
            <a:extLst xmlns:a="http://schemas.openxmlformats.org/drawingml/2006/main">
              <a:ext uri="{FF2B5EF4-FFF2-40B4-BE49-F238E27FC236}">
                <a16:creationId xmlns:a16="http://schemas.microsoft.com/office/drawing/2014/main" id="{5784D6E4-52A2-46A0-86AA-83953BC25315}"/>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A8C426A2-5113-4F2F-A160-E8AF22F18B6E}"/>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05</a:t>
            </a:r>
          </a:p>
        </p:txBody>
      </p:sp>
    </p:spTree>
    <p:extLst>
      <p:ext uri="{BB962C8B-B14F-4D97-AF65-F5344CB8AC3E}">
        <p14:creationId xmlns:p14="http://schemas.microsoft.com/office/powerpoint/2010/main" val="123667505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26C32A4-22FE-4A3A-AA44-B52627F7BDCA}"/>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Sign-in and the first session</a:t>
            </a:r>
          </a:p>
        </p:txBody>
      </p:sp>
      <p:sp>
        <p:nvSpPr>
          <p:cNvPr id="2" name="">
            <a:extLst xmlns:a="http://schemas.openxmlformats.org/drawingml/2006/main">
              <a:ext uri="{FF2B5EF4-FFF2-40B4-BE49-F238E27FC236}">
                <a16:creationId xmlns:a16="http://schemas.microsoft.com/office/drawing/2014/main" id="{07493F4E-8E86-4DD9-A590-55D4DA33C6A4}"/>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ACD2D86-96AC-4BE7-8879-48FE1909B215}"/>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161CE475-E60B-491C-9079-C9CCCC0A6A39}"/>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580AFAB7-08C0-46AE-ABC0-736BA3278906}"/>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Open the workspace</a:t>
            </a:r>
          </a:p>
        </p:txBody>
      </p:sp>
      <p:sp>
        <p:nvSpPr>
          <p:cNvPr id="6" name="">
            <a:extLst xmlns:a="http://schemas.openxmlformats.org/drawingml/2006/main">
              <a:ext uri="{FF2B5EF4-FFF2-40B4-BE49-F238E27FC236}">
                <a16:creationId xmlns:a16="http://schemas.microsoft.com/office/drawing/2014/main" id="{C4B2251A-5E35-4533-848B-22D12606343B}"/>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http://localhost:8190 for the local Docker evaluation. Select the requested role and enter its password.</a:t>
            </a:r>
          </a:p>
        </p:txBody>
      </p:sp>
      <p:sp>
        <p:nvSpPr>
          <p:cNvPr id="7" name="">
            <a:extLst xmlns:a="http://schemas.openxmlformats.org/drawingml/2006/main">
              <a:ext uri="{FF2B5EF4-FFF2-40B4-BE49-F238E27FC236}">
                <a16:creationId xmlns:a16="http://schemas.microsoft.com/office/drawing/2014/main" id="{2C66E5B9-12AC-4B77-ABA8-1F06C8FAAE27}"/>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34901592-D630-4855-9D1B-F059C8F4E41E}"/>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Select the utility</a:t>
            </a:r>
          </a:p>
        </p:txBody>
      </p:sp>
      <p:sp>
        <p:nvSpPr>
          <p:cNvPr id="9" name="">
            <a:extLst xmlns:a="http://schemas.openxmlformats.org/drawingml/2006/main">
              <a:ext uri="{FF2B5EF4-FFF2-40B4-BE49-F238E27FC236}">
                <a16:creationId xmlns:a16="http://schemas.microsoft.com/office/drawing/2014/main" id="{7927A33E-86B0-44C0-96A3-CAF31D96E961}"/>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Utility sector at the top right. All utilities gives district context across seven networks.</a:t>
            </a:r>
          </a:p>
        </p:txBody>
      </p:sp>
      <p:sp>
        <p:nvSpPr>
          <p:cNvPr id="10" name="">
            <a:extLst xmlns:a="http://schemas.openxmlformats.org/drawingml/2006/main">
              <a:ext uri="{FF2B5EF4-FFF2-40B4-BE49-F238E27FC236}">
                <a16:creationId xmlns:a16="http://schemas.microsoft.com/office/drawing/2014/main" id="{E651150D-8994-4FE8-A437-FE6BCF6DC397}"/>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5429224D-D2B0-4858-8A39-8967ACA60E9F}"/>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Read your guidance</a:t>
            </a:r>
          </a:p>
        </p:txBody>
      </p:sp>
      <p:sp>
        <p:nvSpPr>
          <p:cNvPr id="12" name="">
            <a:extLst xmlns:a="http://schemas.openxmlformats.org/drawingml/2006/main">
              <a:ext uri="{FF2B5EF4-FFF2-40B4-BE49-F238E27FC236}">
                <a16:creationId xmlns:a16="http://schemas.microsoft.com/office/drawing/2014/main" id="{522F3F35-8A2E-43B5-8DEC-E5DE2308CE5B}"/>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Review the inline job objective and role steps before changing records or running an assessment.</a:t>
            </a:r>
          </a:p>
        </p:txBody>
      </p:sp>
      <p:sp>
        <p:nvSpPr>
          <p:cNvPr id="13" name="">
            <a:extLst xmlns:a="http://schemas.openxmlformats.org/drawingml/2006/main">
              <a:ext uri="{FF2B5EF4-FFF2-40B4-BE49-F238E27FC236}">
                <a16:creationId xmlns:a16="http://schemas.microsoft.com/office/drawing/2014/main" id="{25EA326F-1765-49B0-BE44-AF8994718981}"/>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38D7142-F31D-41E1-9423-ED12EADF9EA9}"/>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Check: the sidebar role and selected utility match the task.</a:t>
            </a:r>
          </a:p>
        </p:txBody>
      </p:sp>
      <p:sp>
        <p:nvSpPr>
          <p:cNvPr id="15" name="">
            <a:extLst xmlns:a="http://schemas.openxmlformats.org/drawingml/2006/main">
              <a:ext uri="{FF2B5EF4-FFF2-40B4-BE49-F238E27FC236}">
                <a16:creationId xmlns:a16="http://schemas.microsoft.com/office/drawing/2014/main" id="{F0FB4D3A-488E-41ED-B8D4-7778849FA4B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D4BA3441-09F9-4CB4-AAE6-C0AF1654E9D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06</a:t>
            </a:r>
          </a:p>
        </p:txBody>
      </p:sp>
    </p:spTree>
    <p:extLst>
      <p:ext uri="{BB962C8B-B14F-4D97-AF65-F5344CB8AC3E}">
        <p14:creationId xmlns:p14="http://schemas.microsoft.com/office/powerpoint/2010/main" val="126870960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748518E-3528-4D7D-947A-37055D0C54C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Web sign-in</a:t>
            </a:r>
          </a:p>
        </p:txBody>
      </p:sp>
      <p:sp>
        <p:nvSpPr>
          <p:cNvPr id="2" name="">
            <a:extLst xmlns:a="http://schemas.openxmlformats.org/drawingml/2006/main">
              <a:ext uri="{FF2B5EF4-FFF2-40B4-BE49-F238E27FC236}">
                <a16:creationId xmlns:a16="http://schemas.microsoft.com/office/drawing/2014/main" id="{BEF11C64-A920-45C8-8522-CCF4454FD3C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3d537aa8f4943d6"/>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1F74875-128A-4671-86C7-2B3356BA6BEC}"/>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Select Role, enter the separately supplied password, then Sign in.</a:t>
            </a:r>
          </a:p>
        </p:txBody>
      </p:sp>
      <p:sp>
        <p:nvSpPr>
          <p:cNvPr id="5" name="">
            <a:extLst xmlns:a="http://schemas.openxmlformats.org/drawingml/2006/main">
              <a:ext uri="{FF2B5EF4-FFF2-40B4-BE49-F238E27FC236}">
                <a16:creationId xmlns:a16="http://schemas.microsoft.com/office/drawing/2014/main" id="{DB51C503-F846-467D-9021-CA3B554C318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69791D81-3467-4AED-852F-35BB46CA89F2}"/>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07</a:t>
            </a:r>
          </a:p>
        </p:txBody>
      </p:sp>
    </p:spTree>
    <p:extLst>
      <p:ext uri="{BB962C8B-B14F-4D97-AF65-F5344CB8AC3E}">
        <p14:creationId xmlns:p14="http://schemas.microsoft.com/office/powerpoint/2010/main" val="24310684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39F9701-50E6-42D2-9015-7002188E5B79}"/>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Terms and record versions</a:t>
            </a:r>
          </a:p>
        </p:txBody>
      </p:sp>
      <p:sp>
        <p:nvSpPr>
          <p:cNvPr id="2" name="">
            <a:extLst xmlns:a="http://schemas.openxmlformats.org/drawingml/2006/main">
              <a:ext uri="{FF2B5EF4-FFF2-40B4-BE49-F238E27FC236}">
                <a16:creationId xmlns:a16="http://schemas.microsoft.com/office/drawing/2014/main" id="{F0882C60-ECE7-4207-8000-44642CD73330}"/>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09419C5-B21D-4D51-854B-D8C74836A142}"/>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0FD04033-5A2B-4570-B056-316DBEF6BA5E}"/>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BB70564E-57AA-42DA-9915-1BBDD88F2E27}"/>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Asset and segment</a:t>
            </a:r>
          </a:p>
        </p:txBody>
      </p:sp>
      <p:sp>
        <p:nvSpPr>
          <p:cNvPr id="6" name="">
            <a:extLst xmlns:a="http://schemas.openxmlformats.org/drawingml/2006/main">
              <a:ext uri="{FF2B5EF4-FFF2-40B4-BE49-F238E27FC236}">
                <a16:creationId xmlns:a16="http://schemas.microsoft.com/office/drawing/2014/main" id="{2EDDE7BA-6714-4722-A589-562AC74DFE70}"/>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An asset identifies equipment. A segment connects source and target equipment within one utility.</a:t>
            </a:r>
          </a:p>
        </p:txBody>
      </p:sp>
      <p:sp>
        <p:nvSpPr>
          <p:cNvPr id="7" name="">
            <a:extLst xmlns:a="http://schemas.openxmlformats.org/drawingml/2006/main">
              <a:ext uri="{FF2B5EF4-FFF2-40B4-BE49-F238E27FC236}">
                <a16:creationId xmlns:a16="http://schemas.microsoft.com/office/drawing/2014/main" id="{9F08FDA0-D451-4314-9856-2BE132D32CBC}"/>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C332233E-B716-4269-9E37-450403E8E58A}"/>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Record and network revision</a:t>
            </a:r>
          </a:p>
        </p:txBody>
      </p:sp>
      <p:sp>
        <p:nvSpPr>
          <p:cNvPr id="9" name="">
            <a:extLst xmlns:a="http://schemas.openxmlformats.org/drawingml/2006/main">
              <a:ext uri="{FF2B5EF4-FFF2-40B4-BE49-F238E27FC236}">
                <a16:creationId xmlns:a16="http://schemas.microsoft.com/office/drawing/2014/main" id="{BED5EEC7-F2FF-46A7-B8D9-8774F7C4EE39}"/>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Record versions protect concurrent edits. Network revision identifies the topology used for an assessment.</a:t>
            </a:r>
          </a:p>
        </p:txBody>
      </p:sp>
      <p:sp>
        <p:nvSpPr>
          <p:cNvPr id="10" name="">
            <a:extLst xmlns:a="http://schemas.openxmlformats.org/drawingml/2006/main">
              <a:ext uri="{FF2B5EF4-FFF2-40B4-BE49-F238E27FC236}">
                <a16:creationId xmlns:a16="http://schemas.microsoft.com/office/drawing/2014/main" id="{34FF4CCF-924A-4CC5-8B08-7ED99630D61A}"/>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0EEEBAB-C5F9-4F54-BA7F-7A884A044793}"/>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Preview and recorded action</a:t>
            </a:r>
          </a:p>
        </p:txBody>
      </p:sp>
      <p:sp>
        <p:nvSpPr>
          <p:cNvPr id="12" name="">
            <a:extLst xmlns:a="http://schemas.openxmlformats.org/drawingml/2006/main">
              <a:ext uri="{FF2B5EF4-FFF2-40B4-BE49-F238E27FC236}">
                <a16:creationId xmlns:a16="http://schemas.microsoft.com/office/drawing/2014/main" id="{1E56CE89-A1CD-4721-B972-2B64FDC12E2E}"/>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Viewing or calculating a preview does not reserve a circuit, approve a design or record a new incident.</a:t>
            </a:r>
          </a:p>
        </p:txBody>
      </p:sp>
      <p:sp>
        <p:nvSpPr>
          <p:cNvPr id="13" name="">
            <a:extLst xmlns:a="http://schemas.openxmlformats.org/drawingml/2006/main">
              <a:ext uri="{FF2B5EF4-FFF2-40B4-BE49-F238E27FC236}">
                <a16:creationId xmlns:a16="http://schemas.microsoft.com/office/drawing/2014/main" id="{87A68F3B-5930-4892-BAB8-7DBFB8448708}"/>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E1BA158-DF84-40B6-970D-8256AA4672F4}"/>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Check: retain IDs and revision context with every exported or reviewed result.</a:t>
            </a:r>
          </a:p>
        </p:txBody>
      </p:sp>
      <p:sp>
        <p:nvSpPr>
          <p:cNvPr id="15" name="">
            <a:extLst xmlns:a="http://schemas.openxmlformats.org/drawingml/2006/main">
              <a:ext uri="{FF2B5EF4-FFF2-40B4-BE49-F238E27FC236}">
                <a16:creationId xmlns:a16="http://schemas.microsoft.com/office/drawing/2014/main" id="{74BB4F64-066E-45FD-911D-02A1E6028CF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C6CCA425-83EC-48E7-A0A8-6E6035154E7C}"/>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08</a:t>
            </a:r>
          </a:p>
        </p:txBody>
      </p:sp>
    </p:spTree>
    <p:extLst>
      <p:ext uri="{BB962C8B-B14F-4D97-AF65-F5344CB8AC3E}">
        <p14:creationId xmlns:p14="http://schemas.microsoft.com/office/powerpoint/2010/main" val="173928224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7A9939C-B0B7-458A-A71B-6A54B89C31A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Record identity and engineering attributes</a:t>
            </a:r>
          </a:p>
        </p:txBody>
      </p:sp>
      <p:sp>
        <p:nvSpPr>
          <p:cNvPr id="2" name="">
            <a:extLst xmlns:a="http://schemas.openxmlformats.org/drawingml/2006/main">
              <a:ext uri="{FF2B5EF4-FFF2-40B4-BE49-F238E27FC236}">
                <a16:creationId xmlns:a16="http://schemas.microsoft.com/office/drawing/2014/main" id="{4521EA45-06D1-430C-962B-1A70CC58CB0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e6c64eb21a54f6e"/>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25F4E84-8AF3-42E8-81E1-10972B4C995E}"/>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Asset ID identifies the equipment. Lifecycle and Recorded control state describe different aspects of the model.</a:t>
            </a:r>
          </a:p>
        </p:txBody>
      </p:sp>
      <p:sp>
        <p:nvSpPr>
          <p:cNvPr id="5" name="">
            <a:extLst xmlns:a="http://schemas.openxmlformats.org/drawingml/2006/main">
              <a:ext uri="{FF2B5EF4-FFF2-40B4-BE49-F238E27FC236}">
                <a16:creationId xmlns:a16="http://schemas.microsoft.com/office/drawing/2014/main" id="{DCBE6AAA-41B9-4785-AC8B-AA11AF2B8961}"/>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4CA5F8EA-2512-48E0-9AA4-2CB292046ABF}"/>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09</a:t>
            </a:r>
          </a:p>
        </p:txBody>
      </p:sp>
    </p:spTree>
    <p:extLst>
      <p:ext uri="{BB962C8B-B14F-4D97-AF65-F5344CB8AC3E}">
        <p14:creationId xmlns:p14="http://schemas.microsoft.com/office/powerpoint/2010/main" val="82488414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029B834-E175-476A-AD73-B253146325D9}"/>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District review and prioritization</a:t>
            </a:r>
          </a:p>
        </p:txBody>
      </p:sp>
      <p:sp>
        <p:nvSpPr>
          <p:cNvPr id="2" name="">
            <a:extLst xmlns:a="http://schemas.openxmlformats.org/drawingml/2006/main">
              <a:ext uri="{FF2B5EF4-FFF2-40B4-BE49-F238E27FC236}">
                <a16:creationId xmlns:a16="http://schemas.microsoft.com/office/drawing/2014/main" id="{1693F18B-B760-42A0-9751-2E9ED857DE25}"/>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3442ACB3-6CF2-4237-BAD0-C0F1E21FB25E}"/>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Administrator / Engineer</a:t>
            </a:r>
          </a:p>
        </p:txBody>
      </p:sp>
      <p:sp>
        <p:nvSpPr>
          <p:cNvPr id="4" name="">
            <a:extLst xmlns:a="http://schemas.openxmlformats.org/drawingml/2006/main">
              <a:ext uri="{FF2B5EF4-FFF2-40B4-BE49-F238E27FC236}">
                <a16:creationId xmlns:a16="http://schemas.microsoft.com/office/drawing/2014/main" id="{4BA04BC1-25F0-425E-AFAF-DB40E706702E}"/>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BABCEBFE-E457-435E-948D-1C1498564C6B}"/>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the district</a:t>
            </a:r>
          </a:p>
        </p:txBody>
      </p:sp>
      <p:sp>
        <p:nvSpPr>
          <p:cNvPr id="6" name="">
            <a:extLst xmlns:a="http://schemas.openxmlformats.org/drawingml/2006/main">
              <a:ext uri="{FF2B5EF4-FFF2-40B4-BE49-F238E27FC236}">
                <a16:creationId xmlns:a16="http://schemas.microsoft.com/office/drawing/2014/main" id="{8E1D26CA-BB97-4928-8EA3-82CE2DDF4003}"/>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District overview and select All utilities or the utility of interest.</a:t>
            </a:r>
          </a:p>
        </p:txBody>
      </p:sp>
      <p:sp>
        <p:nvSpPr>
          <p:cNvPr id="7" name="">
            <a:extLst xmlns:a="http://schemas.openxmlformats.org/drawingml/2006/main">
              <a:ext uri="{FF2B5EF4-FFF2-40B4-BE49-F238E27FC236}">
                <a16:creationId xmlns:a16="http://schemas.microsoft.com/office/drawing/2014/main" id="{CA8E9E3B-0BC9-4B77-90A9-056FA027B513}"/>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9691F491-35D5-4D3C-AE86-486C1BC9EC47}"/>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Investigate exceptions</a:t>
            </a:r>
          </a:p>
        </p:txBody>
      </p:sp>
      <p:sp>
        <p:nvSpPr>
          <p:cNvPr id="9" name="">
            <a:extLst xmlns:a="http://schemas.openxmlformats.org/drawingml/2006/main">
              <a:ext uri="{FF2B5EF4-FFF2-40B4-BE49-F238E27FC236}">
                <a16:creationId xmlns:a16="http://schemas.microsoft.com/office/drawing/2014/main" id="{4B353ECE-AB68-4C78-96C0-28C51E366FCC}"/>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Compare assets, connections, unserved equipment, engineering flags and recorded dependencies.</a:t>
            </a:r>
          </a:p>
        </p:txBody>
      </p:sp>
      <p:sp>
        <p:nvSpPr>
          <p:cNvPr id="10" name="">
            <a:extLst xmlns:a="http://schemas.openxmlformats.org/drawingml/2006/main">
              <a:ext uri="{FF2B5EF4-FFF2-40B4-BE49-F238E27FC236}">
                <a16:creationId xmlns:a16="http://schemas.microsoft.com/office/drawing/2014/main" id="{716568DF-9D65-4945-89A9-B70846FD3295}"/>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E18E1C89-02D1-4297-80B8-E62F9EAB11B4}"/>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Assign the next step</a:t>
            </a:r>
          </a:p>
        </p:txBody>
      </p:sp>
      <p:sp>
        <p:nvSpPr>
          <p:cNvPr id="12" name="">
            <a:extLst xmlns:a="http://schemas.openxmlformats.org/drawingml/2006/main">
              <a:ext uri="{FF2B5EF4-FFF2-40B4-BE49-F238E27FC236}">
                <a16:creationId xmlns:a16="http://schemas.microsoft.com/office/drawing/2014/main" id="{2F664859-E304-43BC-BFE4-B523D4ACFD44}"/>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Network explorer or Incidents &amp; isolation with a clear asset ID, issue and responsible owner.</a:t>
            </a:r>
          </a:p>
        </p:txBody>
      </p:sp>
      <p:sp>
        <p:nvSpPr>
          <p:cNvPr id="13" name="">
            <a:extLst xmlns:a="http://schemas.openxmlformats.org/drawingml/2006/main">
              <a:ext uri="{FF2B5EF4-FFF2-40B4-BE49-F238E27FC236}">
                <a16:creationId xmlns:a16="http://schemas.microsoft.com/office/drawing/2014/main" id="{7898E589-3A7C-4741-AE91-19270D824BC4}"/>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648340C-E8E3-4CF4-8AEE-CCBAB1F2AEAF}"/>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prioritized investigation or work handover.</a:t>
            </a:r>
          </a:p>
        </p:txBody>
      </p:sp>
      <p:sp>
        <p:nvSpPr>
          <p:cNvPr id="15" name="">
            <a:extLst xmlns:a="http://schemas.openxmlformats.org/drawingml/2006/main">
              <a:ext uri="{FF2B5EF4-FFF2-40B4-BE49-F238E27FC236}">
                <a16:creationId xmlns:a16="http://schemas.microsoft.com/office/drawing/2014/main" id="{E5B31B6B-21E5-4A2A-BAC6-739733AD9E7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6458243D-90B5-4D05-9EF8-B7BEA7C4AC4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10</a:t>
            </a:r>
          </a:p>
        </p:txBody>
      </p:sp>
    </p:spTree>
    <p:extLst>
      <p:ext uri="{BB962C8B-B14F-4D97-AF65-F5344CB8AC3E}">
        <p14:creationId xmlns:p14="http://schemas.microsoft.com/office/powerpoint/2010/main" val="59183409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4D405E2-E79F-4EE2-85BE-80A9239B9C59}"/>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District review on screen</a:t>
            </a:r>
          </a:p>
        </p:txBody>
      </p:sp>
      <p:sp>
        <p:nvSpPr>
          <p:cNvPr id="2" name="">
            <a:extLst xmlns:a="http://schemas.openxmlformats.org/drawingml/2006/main">
              <a:ext uri="{FF2B5EF4-FFF2-40B4-BE49-F238E27FC236}">
                <a16:creationId xmlns:a16="http://schemas.microsoft.com/office/drawing/2014/main" id="{DF681BBD-89A2-423C-A89B-860FC6C46283}"/>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2e82efb7a03430c"/>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6AB710-C468-4F7D-A257-CC50358DCACB}"/>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Read the district totals, open a utility card and assign investigation of the findings.</a:t>
            </a:r>
          </a:p>
        </p:txBody>
      </p:sp>
      <p:sp>
        <p:nvSpPr>
          <p:cNvPr id="5" name="">
            <a:extLst xmlns:a="http://schemas.openxmlformats.org/drawingml/2006/main">
              <a:ext uri="{FF2B5EF4-FFF2-40B4-BE49-F238E27FC236}">
                <a16:creationId xmlns:a16="http://schemas.microsoft.com/office/drawing/2014/main" id="{881E2B5A-0867-4D3B-9EBC-1B8421AD5BA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235D56F1-1532-4B74-AD1A-C26E84FAC98E}"/>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11</a:t>
            </a:r>
          </a:p>
        </p:txBody>
      </p:sp>
    </p:spTree>
    <p:extLst>
      <p:ext uri="{BB962C8B-B14F-4D97-AF65-F5344CB8AC3E}">
        <p14:creationId xmlns:p14="http://schemas.microsoft.com/office/powerpoint/2010/main" val="76154610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4562487-9038-4F59-AEF1-F07D30B18414}"/>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Finding and verifying an asset</a:t>
            </a:r>
          </a:p>
        </p:txBody>
      </p:sp>
      <p:sp>
        <p:nvSpPr>
          <p:cNvPr id="2" name="">
            <a:extLst xmlns:a="http://schemas.openxmlformats.org/drawingml/2006/main">
              <a:ext uri="{FF2B5EF4-FFF2-40B4-BE49-F238E27FC236}">
                <a16:creationId xmlns:a16="http://schemas.microsoft.com/office/drawing/2014/main" id="{3CCFF436-4818-453F-B07B-66A8FDB6B6B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530A385-2961-4489-AEF4-D72231F92D46}"/>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A9E2257F-7CA6-4966-B759-A5AFD88C11E5}"/>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F7E5C173-9D52-4AE6-AA91-EE6BCC791ABE}"/>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Search and select</a:t>
            </a:r>
          </a:p>
        </p:txBody>
      </p:sp>
      <p:sp>
        <p:nvSpPr>
          <p:cNvPr id="6" name="">
            <a:extLst xmlns:a="http://schemas.openxmlformats.org/drawingml/2006/main">
              <a:ext uri="{FF2B5EF4-FFF2-40B4-BE49-F238E27FC236}">
                <a16:creationId xmlns:a16="http://schemas.microsoft.com/office/drawing/2014/main" id="{3C63473A-4A1F-48E2-A87D-E00D35499A38}"/>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Choose the utility in Network explorer. Search the equipment list and select the matching record.</a:t>
            </a:r>
          </a:p>
        </p:txBody>
      </p:sp>
      <p:sp>
        <p:nvSpPr>
          <p:cNvPr id="7" name="">
            <a:extLst xmlns:a="http://schemas.openxmlformats.org/drawingml/2006/main">
              <a:ext uri="{FF2B5EF4-FFF2-40B4-BE49-F238E27FC236}">
                <a16:creationId xmlns:a16="http://schemas.microsoft.com/office/drawing/2014/main" id="{3DA1115F-2FD8-46C8-A0DF-E13D65DE7EE4}"/>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74E9CFCE-E5FE-40D0-B11D-BF908791A28C}"/>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Inspect the asset</a:t>
            </a:r>
          </a:p>
        </p:txBody>
      </p:sp>
      <p:sp>
        <p:nvSpPr>
          <p:cNvPr id="9" name="">
            <a:extLst xmlns:a="http://schemas.openxmlformats.org/drawingml/2006/main">
              <a:ext uri="{FF2B5EF4-FFF2-40B4-BE49-F238E27FC236}">
                <a16:creationId xmlns:a16="http://schemas.microsoft.com/office/drawing/2014/main" id="{B057A36A-6B35-468F-84D7-A8647D2CA03D}"/>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Asset details or Asset register. Check class, zone, lifecycle, coordinates and engineering attributes.</a:t>
            </a:r>
          </a:p>
        </p:txBody>
      </p:sp>
      <p:sp>
        <p:nvSpPr>
          <p:cNvPr id="10" name="">
            <a:extLst xmlns:a="http://schemas.openxmlformats.org/drawingml/2006/main">
              <a:ext uri="{FF2B5EF4-FFF2-40B4-BE49-F238E27FC236}">
                <a16:creationId xmlns:a16="http://schemas.microsoft.com/office/drawing/2014/main" id="{B9161F5F-56F2-41D7-B5C7-D6D06EB5E73E}"/>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27B6533D-AC85-4D8E-8E0C-46AEDB1E2354}"/>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Check context</a:t>
            </a:r>
          </a:p>
        </p:txBody>
      </p:sp>
      <p:sp>
        <p:nvSpPr>
          <p:cNvPr id="12" name="">
            <a:extLst xmlns:a="http://schemas.openxmlformats.org/drawingml/2006/main">
              <a:ext uri="{FF2B5EF4-FFF2-40B4-BE49-F238E27FC236}">
                <a16:creationId xmlns:a16="http://schemas.microsoft.com/office/drawing/2014/main" id="{A07373A0-6756-4F2C-A075-6396DBF643CB}"/>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Trace for connectivity, Address for reverse geocoding or Navigate for a directions link.</a:t>
            </a:r>
          </a:p>
        </p:txBody>
      </p:sp>
      <p:sp>
        <p:nvSpPr>
          <p:cNvPr id="13" name="">
            <a:extLst xmlns:a="http://schemas.openxmlformats.org/drawingml/2006/main">
              <a:ext uri="{FF2B5EF4-FFF2-40B4-BE49-F238E27FC236}">
                <a16:creationId xmlns:a16="http://schemas.microsoft.com/office/drawing/2014/main" id="{1898F56D-D42F-407C-B816-10CBD1C390D9}"/>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2C47B9A-1078-4C24-89BF-C828199BE088}"/>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the correct asset and revision for analysis or field capture.</a:t>
            </a:r>
          </a:p>
        </p:txBody>
      </p:sp>
      <p:sp>
        <p:nvSpPr>
          <p:cNvPr id="15" name="">
            <a:extLst xmlns:a="http://schemas.openxmlformats.org/drawingml/2006/main">
              <a:ext uri="{FF2B5EF4-FFF2-40B4-BE49-F238E27FC236}">
                <a16:creationId xmlns:a16="http://schemas.microsoft.com/office/drawing/2014/main" id="{1DD70CC0-3C49-4AAE-8944-7E88BC6E1331}"/>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75F835ED-00AB-40DE-ACDD-9C4E14AFC4D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12</a:t>
            </a:r>
          </a:p>
        </p:txBody>
      </p:sp>
    </p:spTree>
    <p:extLst>
      <p:ext uri="{BB962C8B-B14F-4D97-AF65-F5344CB8AC3E}">
        <p14:creationId xmlns:p14="http://schemas.microsoft.com/office/powerpoint/2010/main" val="1276547715"/>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16F673E-3A8A-48B2-9D92-BEC7ACB4D92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Asset selection on the Mappls map</a:t>
            </a:r>
          </a:p>
        </p:txBody>
      </p:sp>
      <p:sp>
        <p:nvSpPr>
          <p:cNvPr id="2" name="">
            <a:extLst xmlns:a="http://schemas.openxmlformats.org/drawingml/2006/main">
              <a:ext uri="{FF2B5EF4-FFF2-40B4-BE49-F238E27FC236}">
                <a16:creationId xmlns:a16="http://schemas.microsoft.com/office/drawing/2014/main" id="{058CEAE4-184F-4F8E-AA95-FC1D6D8FB560}"/>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ca1a15b195d43f9"/>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BB407B6-B8B9-438D-8DD1-D0C86BB1336D}"/>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Filter the list, select equipment and inspect its card. Scroll down to the details and trace actions.</a:t>
            </a:r>
          </a:p>
        </p:txBody>
      </p:sp>
      <p:sp>
        <p:nvSpPr>
          <p:cNvPr id="5" name="">
            <a:extLst xmlns:a="http://schemas.openxmlformats.org/drawingml/2006/main">
              <a:ext uri="{FF2B5EF4-FFF2-40B4-BE49-F238E27FC236}">
                <a16:creationId xmlns:a16="http://schemas.microsoft.com/office/drawing/2014/main" id="{814094F6-335F-4F4E-82C7-FF3DE8B53AA5}"/>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0732B9F4-4B73-4B7C-8138-8E83C1305B2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13</a:t>
            </a:r>
          </a:p>
        </p:txBody>
      </p:sp>
    </p:spTree>
    <p:extLst>
      <p:ext uri="{BB962C8B-B14F-4D97-AF65-F5344CB8AC3E}">
        <p14:creationId xmlns:p14="http://schemas.microsoft.com/office/powerpoint/2010/main" val="1749763601"/>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740B46E-191D-4C53-AC4D-7190DC4C5969}"/>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Asset and connection maintenance</a:t>
            </a:r>
          </a:p>
        </p:txBody>
      </p:sp>
      <p:sp>
        <p:nvSpPr>
          <p:cNvPr id="2" name="">
            <a:extLst xmlns:a="http://schemas.openxmlformats.org/drawingml/2006/main">
              <a:ext uri="{FF2B5EF4-FFF2-40B4-BE49-F238E27FC236}">
                <a16:creationId xmlns:a16="http://schemas.microsoft.com/office/drawing/2014/main" id="{65B6AC95-007E-4701-B407-5B2AC1B5EE7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8E45705-EF26-4A5B-B489-E294DBD01441}"/>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C89271AA-E710-4942-A8A6-C095FC5D7B97}"/>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958012EE-DFD8-4DF6-A487-94354EEAD32C}"/>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Use verified source evidence</a:t>
            </a:r>
          </a:p>
        </p:txBody>
      </p:sp>
      <p:sp>
        <p:nvSpPr>
          <p:cNvPr id="6" name="">
            <a:extLst xmlns:a="http://schemas.openxmlformats.org/drawingml/2006/main">
              <a:ext uri="{FF2B5EF4-FFF2-40B4-BE49-F238E27FC236}">
                <a16:creationId xmlns:a16="http://schemas.microsoft.com/office/drawing/2014/main" id="{4DD02CF5-CC25-4369-BF2E-8EE28E9BF1FA}"/>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Confirm the equipment ID, utility type, coordinates, lifecycle and required typed attributes.</a:t>
            </a:r>
          </a:p>
        </p:txBody>
      </p:sp>
      <p:sp>
        <p:nvSpPr>
          <p:cNvPr id="7" name="">
            <a:extLst xmlns:a="http://schemas.openxmlformats.org/drawingml/2006/main">
              <a:ext uri="{FF2B5EF4-FFF2-40B4-BE49-F238E27FC236}">
                <a16:creationId xmlns:a16="http://schemas.microsoft.com/office/drawing/2014/main" id="{09B05305-6550-4ADA-A9D6-B82CBC160AE3}"/>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6519A4AB-8506-447E-969D-BACDDD7DFA9E}"/>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Create or revise</a:t>
            </a:r>
          </a:p>
        </p:txBody>
      </p:sp>
      <p:sp>
        <p:nvSpPr>
          <p:cNvPr id="9" name="">
            <a:extLst xmlns:a="http://schemas.openxmlformats.org/drawingml/2006/main">
              <a:ext uri="{FF2B5EF4-FFF2-40B4-BE49-F238E27FC236}">
                <a16:creationId xmlns:a16="http://schemas.microsoft.com/office/drawing/2014/main" id="{663A6B9A-EA73-4DA6-9602-32F3D4ED4992}"/>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 Asset or Asset details. Use + Connection to identify source/target equipment and segment attributes.</a:t>
            </a:r>
          </a:p>
        </p:txBody>
      </p:sp>
      <p:sp>
        <p:nvSpPr>
          <p:cNvPr id="10" name="">
            <a:extLst xmlns:a="http://schemas.openxmlformats.org/drawingml/2006/main">
              <a:ext uri="{FF2B5EF4-FFF2-40B4-BE49-F238E27FC236}">
                <a16:creationId xmlns:a16="http://schemas.microsoft.com/office/drawing/2014/main" id="{A0514E8B-17F4-4B0A-B509-E7B6E4DD2ADA}"/>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5017A175-ECAD-49FD-A312-4CD9DB87365E}"/>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Reconcile the result</a:t>
            </a:r>
          </a:p>
        </p:txBody>
      </p:sp>
      <p:sp>
        <p:nvSpPr>
          <p:cNvPr id="12" name="">
            <a:extLst xmlns:a="http://schemas.openxmlformats.org/drawingml/2006/main">
              <a:ext uri="{FF2B5EF4-FFF2-40B4-BE49-F238E27FC236}">
                <a16:creationId xmlns:a16="http://schemas.microsoft.com/office/drawing/2014/main" id="{33C581D2-28E9-4E9D-A1B3-7FC26387715D}"/>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Refresh the register, inspect the connection on the map and rerun the relevant trace.</a:t>
            </a:r>
          </a:p>
        </p:txBody>
      </p:sp>
      <p:sp>
        <p:nvSpPr>
          <p:cNvPr id="13" name="">
            <a:extLst xmlns:a="http://schemas.openxmlformats.org/drawingml/2006/main">
              <a:ext uri="{FF2B5EF4-FFF2-40B4-BE49-F238E27FC236}">
                <a16:creationId xmlns:a16="http://schemas.microsoft.com/office/drawing/2014/main" id="{D0B321A4-1A79-4545-AE14-2C2B715760D4}"/>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C4FD69E-9A7C-40EC-B33B-98F60282D691}"/>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Check: source and target belong to the same utility and the intended route.</a:t>
            </a:r>
          </a:p>
        </p:txBody>
      </p:sp>
      <p:sp>
        <p:nvSpPr>
          <p:cNvPr id="15" name="">
            <a:extLst xmlns:a="http://schemas.openxmlformats.org/drawingml/2006/main">
              <a:ext uri="{FF2B5EF4-FFF2-40B4-BE49-F238E27FC236}">
                <a16:creationId xmlns:a16="http://schemas.microsoft.com/office/drawing/2014/main" id="{5242314B-F5C8-4B8E-B996-3E3846715792}"/>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7CAE8339-8CEA-40E6-A3F2-EB0B600AA8F9}"/>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14</a:t>
            </a:r>
          </a:p>
        </p:txBody>
      </p:sp>
    </p:spTree>
    <p:extLst>
      <p:ext uri="{BB962C8B-B14F-4D97-AF65-F5344CB8AC3E}">
        <p14:creationId xmlns:p14="http://schemas.microsoft.com/office/powerpoint/2010/main" val="183883278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1478774-E7F8-4E14-92BB-C5928892B41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Connection editing on screen</a:t>
            </a:r>
          </a:p>
        </p:txBody>
      </p:sp>
      <p:sp>
        <p:nvSpPr>
          <p:cNvPr id="2" name="">
            <a:extLst xmlns:a="http://schemas.openxmlformats.org/drawingml/2006/main">
              <a:ext uri="{FF2B5EF4-FFF2-40B4-BE49-F238E27FC236}">
                <a16:creationId xmlns:a16="http://schemas.microsoft.com/office/drawing/2014/main" id="{B09D7CD2-C73E-498B-BD9B-AADE707737E7}"/>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083e29ed86648c7"/>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60652D7-705D-469F-975F-D68B9F593B99}"/>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Enter the endpoints and segment attributes, then review the units before Save connection.</a:t>
            </a:r>
          </a:p>
        </p:txBody>
      </p:sp>
      <p:sp>
        <p:nvSpPr>
          <p:cNvPr id="5" name="">
            <a:extLst xmlns:a="http://schemas.openxmlformats.org/drawingml/2006/main">
              <a:ext uri="{FF2B5EF4-FFF2-40B4-BE49-F238E27FC236}">
                <a16:creationId xmlns:a16="http://schemas.microsoft.com/office/drawing/2014/main" id="{B0C9DDC0-E350-43DF-97F1-1862043BA715}"/>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9E0AAA48-3CB8-4010-AB7C-F4461BE0BB33}"/>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15</a:t>
            </a:r>
          </a:p>
        </p:txBody>
      </p:sp>
    </p:spTree>
    <p:extLst>
      <p:ext uri="{BB962C8B-B14F-4D97-AF65-F5344CB8AC3E}">
        <p14:creationId xmlns:p14="http://schemas.microsoft.com/office/powerpoint/2010/main" val="246780950"/>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0BCE794-5D3D-4D0D-A7E0-14A14C03D70B}"/>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Dependencies across utilities</a:t>
            </a:r>
          </a:p>
        </p:txBody>
      </p:sp>
      <p:sp>
        <p:nvSpPr>
          <p:cNvPr id="2" name="">
            <a:extLst xmlns:a="http://schemas.openxmlformats.org/drawingml/2006/main">
              <a:ext uri="{FF2B5EF4-FFF2-40B4-BE49-F238E27FC236}">
                <a16:creationId xmlns:a16="http://schemas.microsoft.com/office/drawing/2014/main" id="{B8677ACD-48E2-42C6-B6F0-469159EFF7E9}"/>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5EC1FB7-E527-4ACE-A92C-D6B806E73727}"/>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FEB9A0DE-F06D-4BEC-AFC8-42F7F941A973}"/>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9BDE61A3-1A07-4BB5-BB81-EF324C35E7E7}"/>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Identify the service dependency</a:t>
            </a:r>
          </a:p>
        </p:txBody>
      </p:sp>
      <p:sp>
        <p:nvSpPr>
          <p:cNvPr id="6" name="">
            <a:extLst xmlns:a="http://schemas.openxmlformats.org/drawingml/2006/main">
              <a:ext uri="{FF2B5EF4-FFF2-40B4-BE49-F238E27FC236}">
                <a16:creationId xmlns:a16="http://schemas.microsoft.com/office/drawing/2014/main" id="{7076930A-E6A0-429D-90A8-289249AAE22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Establish which asset requires another utility asset to function and why.</a:t>
            </a:r>
          </a:p>
        </p:txBody>
      </p:sp>
      <p:sp>
        <p:nvSpPr>
          <p:cNvPr id="7" name="">
            <a:extLst xmlns:a="http://schemas.openxmlformats.org/drawingml/2006/main">
              <a:ext uri="{FF2B5EF4-FFF2-40B4-BE49-F238E27FC236}">
                <a16:creationId xmlns:a16="http://schemas.microsoft.com/office/drawing/2014/main" id="{874D544B-BDA3-49A9-A09C-60078E87AB65}"/>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506DA88F-1CC9-4144-AA05-ADDDB5A7DA69}"/>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Record the dependency</a:t>
            </a:r>
          </a:p>
        </p:txBody>
      </p:sp>
      <p:sp>
        <p:nvSpPr>
          <p:cNvPr id="9" name="">
            <a:extLst xmlns:a="http://schemas.openxmlformats.org/drawingml/2006/main">
              <a:ext uri="{FF2B5EF4-FFF2-40B4-BE49-F238E27FC236}">
                <a16:creationId xmlns:a16="http://schemas.microsoft.com/office/drawing/2014/main" id="{109BEDA8-B41D-4386-847B-9BAF921AC1DE}"/>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the dependency controls in District overview. Choose provider/dependent equipment and its recorded basis.</a:t>
            </a:r>
          </a:p>
        </p:txBody>
      </p:sp>
      <p:sp>
        <p:nvSpPr>
          <p:cNvPr id="10" name="">
            <a:extLst xmlns:a="http://schemas.openxmlformats.org/drawingml/2006/main">
              <a:ext uri="{FF2B5EF4-FFF2-40B4-BE49-F238E27FC236}">
                <a16:creationId xmlns:a16="http://schemas.microsoft.com/office/drawing/2014/main" id="{37567276-6282-4915-B063-1150C6D9A510}"/>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86BD53C8-04FE-4C1D-8951-31780BA783F2}"/>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Test the consequence</a:t>
            </a:r>
          </a:p>
        </p:txBody>
      </p:sp>
      <p:sp>
        <p:nvSpPr>
          <p:cNvPr id="12" name="">
            <a:extLst xmlns:a="http://schemas.openxmlformats.org/drawingml/2006/main">
              <a:ext uri="{FF2B5EF4-FFF2-40B4-BE49-F238E27FC236}">
                <a16:creationId xmlns:a16="http://schemas.microsoft.com/office/drawing/2014/main" id="{E4F3F54D-9A1F-43F1-9234-91945D3E2814}"/>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Assess the provider’s failure in Incidents &amp; isolation and inspect cascading service losses.</a:t>
            </a:r>
          </a:p>
        </p:txBody>
      </p:sp>
      <p:sp>
        <p:nvSpPr>
          <p:cNvPr id="13" name="">
            <a:extLst xmlns:a="http://schemas.openxmlformats.org/drawingml/2006/main">
              <a:ext uri="{FF2B5EF4-FFF2-40B4-BE49-F238E27FC236}">
                <a16:creationId xmlns:a16="http://schemas.microsoft.com/office/drawing/2014/main" id="{FF6B438C-CDAC-4B07-B3BE-AA66A418BBAA}"/>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0579389-88ED-43B9-BCC0-1D05D63C1D2A}"/>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an explicit dependency the impact engine can evaluate.</a:t>
            </a:r>
          </a:p>
        </p:txBody>
      </p:sp>
      <p:sp>
        <p:nvSpPr>
          <p:cNvPr id="15" name="">
            <a:extLst xmlns:a="http://schemas.openxmlformats.org/drawingml/2006/main">
              <a:ext uri="{FF2B5EF4-FFF2-40B4-BE49-F238E27FC236}">
                <a16:creationId xmlns:a16="http://schemas.microsoft.com/office/drawing/2014/main" id="{BC12A83C-7C54-4780-B788-BC2944CBFF0C}"/>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96729BC6-75CE-4A76-B1C1-D2C5C88231CC}"/>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16</a:t>
            </a:r>
          </a:p>
        </p:txBody>
      </p:sp>
    </p:spTree>
    <p:extLst>
      <p:ext uri="{BB962C8B-B14F-4D97-AF65-F5344CB8AC3E}">
        <p14:creationId xmlns:p14="http://schemas.microsoft.com/office/powerpoint/2010/main" val="586013059"/>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467F088-D90D-47DE-B361-148ABC76BFFB}"/>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Dependency entry on screen</a:t>
            </a:r>
          </a:p>
        </p:txBody>
      </p:sp>
      <p:sp>
        <p:nvSpPr>
          <p:cNvPr id="2" name="">
            <a:extLst xmlns:a="http://schemas.openxmlformats.org/drawingml/2006/main">
              <a:ext uri="{FF2B5EF4-FFF2-40B4-BE49-F238E27FC236}">
                <a16:creationId xmlns:a16="http://schemas.microsoft.com/office/drawing/2014/main" id="{7F88B0AE-0BD3-478B-BEB9-2B67DE7921E4}"/>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2416ab033b845df"/>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7E0D4B0-CF48-47DB-B3A4-C57FE69D0D2E}"/>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Choose Provider and Dependent equipment. Explain the dependency and backup assumption before saving.</a:t>
            </a:r>
          </a:p>
        </p:txBody>
      </p:sp>
      <p:sp>
        <p:nvSpPr>
          <p:cNvPr id="5" name="">
            <a:extLst xmlns:a="http://schemas.openxmlformats.org/drawingml/2006/main">
              <a:ext uri="{FF2B5EF4-FFF2-40B4-BE49-F238E27FC236}">
                <a16:creationId xmlns:a16="http://schemas.microsoft.com/office/drawing/2014/main" id="{6AB5F165-DBF2-4353-A787-F2D279796DF3}"/>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717C4081-B6FE-4E2B-BB14-E7AD973FD99C}"/>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17</a:t>
            </a:r>
          </a:p>
        </p:txBody>
      </p:sp>
    </p:spTree>
    <p:extLst>
      <p:ext uri="{BB962C8B-B14F-4D97-AF65-F5344CB8AC3E}">
        <p14:creationId xmlns:p14="http://schemas.microsoft.com/office/powerpoint/2010/main" val="75216486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79CDB0A-3BE0-46D1-992C-41EA7B2EB4EF}"/>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Connectivity trace</a:t>
            </a:r>
          </a:p>
        </p:txBody>
      </p:sp>
      <p:sp>
        <p:nvSpPr>
          <p:cNvPr id="2" name="">
            <a:extLst xmlns:a="http://schemas.openxmlformats.org/drawingml/2006/main">
              <a:ext uri="{FF2B5EF4-FFF2-40B4-BE49-F238E27FC236}">
                <a16:creationId xmlns:a16="http://schemas.microsoft.com/office/drawing/2014/main" id="{DB60C747-6A44-469B-9240-0163C71DB91D}"/>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35D6D49-46FC-425B-A5D2-96A2106A7EA6}"/>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 reviewed by Engineer</a:t>
            </a:r>
          </a:p>
        </p:txBody>
      </p:sp>
      <p:sp>
        <p:nvSpPr>
          <p:cNvPr id="4" name="">
            <a:extLst xmlns:a="http://schemas.openxmlformats.org/drawingml/2006/main">
              <a:ext uri="{FF2B5EF4-FFF2-40B4-BE49-F238E27FC236}">
                <a16:creationId xmlns:a16="http://schemas.microsoft.com/office/drawing/2014/main" id="{7E8620BE-1AF3-4230-B89E-D362F8F99272}"/>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FF302CB9-855F-4772-B402-280FD5A742B3}"/>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Choose the start and mode</a:t>
            </a:r>
          </a:p>
        </p:txBody>
      </p:sp>
      <p:sp>
        <p:nvSpPr>
          <p:cNvPr id="6" name="">
            <a:extLst xmlns:a="http://schemas.openxmlformats.org/drawingml/2006/main">
              <a:ext uri="{FF2B5EF4-FFF2-40B4-BE49-F238E27FC236}">
                <a16:creationId xmlns:a16="http://schemas.microsoft.com/office/drawing/2014/main" id="{A4BD7FD9-E611-454F-9BA6-31E5231C3354}"/>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Engineering workbench. Select Start equipment and source/outfall, upstream, downstream or connected mode.</a:t>
            </a:r>
          </a:p>
        </p:txBody>
      </p:sp>
      <p:sp>
        <p:nvSpPr>
          <p:cNvPr id="7" name="">
            <a:extLst xmlns:a="http://schemas.openxmlformats.org/drawingml/2006/main">
              <a:ext uri="{FF2B5EF4-FFF2-40B4-BE49-F238E27FC236}">
                <a16:creationId xmlns:a16="http://schemas.microsoft.com/office/drawing/2014/main" id="{B87051DD-3773-41E2-8E80-66BBD3109EEB}"/>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E278A664-5B96-471A-87D6-51D9722E1534}"/>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Set supported constraints</a:t>
            </a:r>
          </a:p>
        </p:txBody>
      </p:sp>
      <p:sp>
        <p:nvSpPr>
          <p:cNvPr id="9" name="">
            <a:extLst xmlns:a="http://schemas.openxmlformats.org/drawingml/2006/main">
              <a:ext uri="{FF2B5EF4-FFF2-40B4-BE49-F238E27FC236}">
                <a16:creationId xmlns:a16="http://schemas.microsoft.com/office/drawing/2014/main" id="{725491F4-9B23-4093-8875-DDC1E29C3441}"/>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Enter known Asset barriers and, for power, a Conductor phase. Select Run trace.</a:t>
            </a:r>
          </a:p>
        </p:txBody>
      </p:sp>
      <p:sp>
        <p:nvSpPr>
          <p:cNvPr id="10" name="">
            <a:extLst xmlns:a="http://schemas.openxmlformats.org/drawingml/2006/main">
              <a:ext uri="{FF2B5EF4-FFF2-40B4-BE49-F238E27FC236}">
                <a16:creationId xmlns:a16="http://schemas.microsoft.com/office/drawing/2014/main" id="{53F67583-E45D-47C8-AD83-B5D128A32F7A}"/>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2A9EA234-BFD0-45F5-B0C2-44E7AD5D8513}"/>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the result</a:t>
            </a:r>
          </a:p>
        </p:txBody>
      </p:sp>
      <p:sp>
        <p:nvSpPr>
          <p:cNvPr id="12" name="">
            <a:extLst xmlns:a="http://schemas.openxmlformats.org/drawingml/2006/main">
              <a:ext uri="{FF2B5EF4-FFF2-40B4-BE49-F238E27FC236}">
                <a16:creationId xmlns:a16="http://schemas.microsoft.com/office/drawing/2014/main" id="{3F0C0439-9FDE-4DFE-A5F4-E3521B7F6720}"/>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Compare reached equipment, service count, length and source-found status. Use View on map and Export.</a:t>
            </a:r>
          </a:p>
        </p:txBody>
      </p:sp>
      <p:sp>
        <p:nvSpPr>
          <p:cNvPr id="13" name="">
            <a:extLst xmlns:a="http://schemas.openxmlformats.org/drawingml/2006/main">
              <a:ext uri="{FF2B5EF4-FFF2-40B4-BE49-F238E27FC236}">
                <a16:creationId xmlns:a16="http://schemas.microsoft.com/office/drawing/2014/main" id="{08E01822-051E-48EF-A4CB-D22E76285341}"/>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A0F1BC3-6F59-4DD3-BF00-CF934A356058}"/>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trace tied to the selected inputs and network revision.</a:t>
            </a:r>
          </a:p>
        </p:txBody>
      </p:sp>
      <p:sp>
        <p:nvSpPr>
          <p:cNvPr id="15" name="">
            <a:extLst xmlns:a="http://schemas.openxmlformats.org/drawingml/2006/main">
              <a:ext uri="{FF2B5EF4-FFF2-40B4-BE49-F238E27FC236}">
                <a16:creationId xmlns:a16="http://schemas.microsoft.com/office/drawing/2014/main" id="{244F0A7F-5AC5-44BB-9C55-AD70F7604AD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6A0CB855-4872-4771-BACE-793840B48A92}"/>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18</a:t>
            </a:r>
          </a:p>
        </p:txBody>
      </p:sp>
    </p:spTree>
    <p:extLst>
      <p:ext uri="{BB962C8B-B14F-4D97-AF65-F5344CB8AC3E}">
        <p14:creationId xmlns:p14="http://schemas.microsoft.com/office/powerpoint/2010/main" val="1870447809"/>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CBD61B2-B3DF-4DF3-A159-5CF4BB74DA57}"/>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Trace inputs and result</a:t>
            </a:r>
          </a:p>
        </p:txBody>
      </p:sp>
      <p:sp>
        <p:nvSpPr>
          <p:cNvPr id="2" name="">
            <a:extLst xmlns:a="http://schemas.openxmlformats.org/drawingml/2006/main">
              <a:ext uri="{FF2B5EF4-FFF2-40B4-BE49-F238E27FC236}">
                <a16:creationId xmlns:a16="http://schemas.microsoft.com/office/drawing/2014/main" id="{C9E26C3A-2B42-4439-A48D-8DF7B5993096}"/>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a1385602b4a4394"/>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465E20-C38F-4BD7-89A6-A00226EC86B7}"/>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Set Start equipment, Mode and barriers. Run trace, then review reached assets and the source-found result.</a:t>
            </a:r>
          </a:p>
        </p:txBody>
      </p:sp>
      <p:sp>
        <p:nvSpPr>
          <p:cNvPr id="5" name="">
            <a:extLst xmlns:a="http://schemas.openxmlformats.org/drawingml/2006/main">
              <a:ext uri="{FF2B5EF4-FFF2-40B4-BE49-F238E27FC236}">
                <a16:creationId xmlns:a16="http://schemas.microsoft.com/office/drawing/2014/main" id="{D3BFDDC0-BCDA-499C-94B3-5F198D1A761C}"/>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26C47A99-963F-4F11-9FD8-FF28BE43EDEE}"/>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19</a:t>
            </a:r>
          </a:p>
        </p:txBody>
      </p:sp>
    </p:spTree>
    <p:extLst>
      <p:ext uri="{BB962C8B-B14F-4D97-AF65-F5344CB8AC3E}">
        <p14:creationId xmlns:p14="http://schemas.microsoft.com/office/powerpoint/2010/main" val="187896610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B84A13D-90BA-4285-8DC6-EEB21A01A4DE}"/>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Engineering screening and export</a:t>
            </a:r>
          </a:p>
        </p:txBody>
      </p:sp>
      <p:sp>
        <p:nvSpPr>
          <p:cNvPr id="2" name="">
            <a:extLst xmlns:a="http://schemas.openxmlformats.org/drawingml/2006/main">
              <a:ext uri="{FF2B5EF4-FFF2-40B4-BE49-F238E27FC236}">
                <a16:creationId xmlns:a16="http://schemas.microsoft.com/office/drawing/2014/main" id="{C240BF15-9060-40F4-B8EE-46FBFC95F9FC}"/>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51E1ACC-D8F7-4F17-B73B-8AA894EC8B99}"/>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88BD3327-F065-4167-AEF0-1D087A301E54}"/>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0FA4785C-91CD-48B6-A87B-50A8ED432B76}"/>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Select the utility</a:t>
            </a:r>
          </a:p>
        </p:txBody>
      </p:sp>
      <p:sp>
        <p:nvSpPr>
          <p:cNvPr id="6" name="">
            <a:extLst xmlns:a="http://schemas.openxmlformats.org/drawingml/2006/main">
              <a:ext uri="{FF2B5EF4-FFF2-40B4-BE49-F238E27FC236}">
                <a16:creationId xmlns:a16="http://schemas.microsoft.com/office/drawing/2014/main" id="{693BDC2F-FCBB-40FF-92CF-E92CEEBF92FB}"/>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Engineering workbench and read the assumptions above Engineering screening.</a:t>
            </a:r>
          </a:p>
        </p:txBody>
      </p:sp>
      <p:sp>
        <p:nvSpPr>
          <p:cNvPr id="7" name="">
            <a:extLst xmlns:a="http://schemas.openxmlformats.org/drawingml/2006/main">
              <a:ext uri="{FF2B5EF4-FFF2-40B4-BE49-F238E27FC236}">
                <a16:creationId xmlns:a16="http://schemas.microsoft.com/office/drawing/2014/main" id="{82FB3F15-AFD6-429F-B473-457BC6F64C7C}"/>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2999C16D-59EC-4509-A569-79F232D9AA8E}"/>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Inspect flagged rows</a:t>
            </a:r>
          </a:p>
        </p:txBody>
      </p:sp>
      <p:sp>
        <p:nvSpPr>
          <p:cNvPr id="9" name="">
            <a:extLst xmlns:a="http://schemas.openxmlformats.org/drawingml/2006/main">
              <a:ext uri="{FF2B5EF4-FFF2-40B4-BE49-F238E27FC236}">
                <a16:creationId xmlns:a16="http://schemas.microsoft.com/office/drawing/2014/main" id="{09DA4F89-1F19-4299-8E38-007DF8A23C41}"/>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Compare each equipment/segment metric, result, unit, review limit and status.</a:t>
            </a:r>
          </a:p>
        </p:txBody>
      </p:sp>
      <p:sp>
        <p:nvSpPr>
          <p:cNvPr id="10" name="">
            <a:extLst xmlns:a="http://schemas.openxmlformats.org/drawingml/2006/main">
              <a:ext uri="{FF2B5EF4-FFF2-40B4-BE49-F238E27FC236}">
                <a16:creationId xmlns:a16="http://schemas.microsoft.com/office/drawing/2014/main" id="{2FD9B1D1-2032-43BD-B757-C52679B45918}"/>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9E089E95-4583-4AFB-843E-C73FD859E7F0}"/>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Retain the evidence</a:t>
            </a:r>
          </a:p>
        </p:txBody>
      </p:sp>
      <p:sp>
        <p:nvSpPr>
          <p:cNvPr id="12" name="">
            <a:extLst xmlns:a="http://schemas.openxmlformats.org/drawingml/2006/main">
              <a:ext uri="{FF2B5EF4-FFF2-40B4-BE49-F238E27FC236}">
                <a16:creationId xmlns:a16="http://schemas.microsoft.com/office/drawing/2014/main" id="{71A1C83B-68C1-4E7E-8374-4CFF10D348A9}"/>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Export screening. Assign a data correction, design review or field observation against the relevant IDs.</a:t>
            </a:r>
          </a:p>
        </p:txBody>
      </p:sp>
      <p:sp>
        <p:nvSpPr>
          <p:cNvPr id="13" name="">
            <a:extLst xmlns:a="http://schemas.openxmlformats.org/drawingml/2006/main">
              <a:ext uri="{FF2B5EF4-FFF2-40B4-BE49-F238E27FC236}">
                <a16:creationId xmlns:a16="http://schemas.microsoft.com/office/drawing/2014/main" id="{D860FD7A-31E9-4800-A762-1D612E6CC596}"/>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AAB552D-488A-4738-89BF-79D3FDBA26CE}"/>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Check: a screened result does not certify operational performance.</a:t>
            </a:r>
          </a:p>
        </p:txBody>
      </p:sp>
      <p:sp>
        <p:nvSpPr>
          <p:cNvPr id="15" name="">
            <a:extLst xmlns:a="http://schemas.openxmlformats.org/drawingml/2006/main">
              <a:ext uri="{FF2B5EF4-FFF2-40B4-BE49-F238E27FC236}">
                <a16:creationId xmlns:a16="http://schemas.microsoft.com/office/drawing/2014/main" id="{95909CCA-B1C8-4AB7-AC20-6C95109FAD3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FE8B7AD6-2778-427D-8403-71E1649AD7D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20</a:t>
            </a:r>
          </a:p>
        </p:txBody>
      </p:sp>
    </p:spTree>
    <p:extLst>
      <p:ext uri="{BB962C8B-B14F-4D97-AF65-F5344CB8AC3E}">
        <p14:creationId xmlns:p14="http://schemas.microsoft.com/office/powerpoint/2010/main" val="139303953"/>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87C9F58-5CEE-4F22-82F9-1F9EF3924581}"/>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Engineering screening results</a:t>
            </a:r>
          </a:p>
        </p:txBody>
      </p:sp>
      <p:sp>
        <p:nvSpPr>
          <p:cNvPr id="2" name="">
            <a:extLst xmlns:a="http://schemas.openxmlformats.org/drawingml/2006/main">
              <a:ext uri="{FF2B5EF4-FFF2-40B4-BE49-F238E27FC236}">
                <a16:creationId xmlns:a16="http://schemas.microsoft.com/office/drawing/2014/main" id="{8E4CA64F-523C-4F93-AD0B-342568A1D3F4}"/>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dbbe3e749f54254"/>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11ED90-2733-4A17-B3EF-3486F99597FD}"/>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Read the metric, result, unit and review limit. Export screening from the top of the module.</a:t>
            </a:r>
          </a:p>
        </p:txBody>
      </p:sp>
      <p:sp>
        <p:nvSpPr>
          <p:cNvPr id="5" name="">
            <a:extLst xmlns:a="http://schemas.openxmlformats.org/drawingml/2006/main">
              <a:ext uri="{FF2B5EF4-FFF2-40B4-BE49-F238E27FC236}">
                <a16:creationId xmlns:a16="http://schemas.microsoft.com/office/drawing/2014/main" id="{AEEFB5A8-5F37-46E8-ABFA-D2032A58961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11C03A2A-614E-41A8-B79A-18358EC3475F}"/>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21</a:t>
            </a:r>
          </a:p>
        </p:txBody>
      </p:sp>
    </p:spTree>
    <p:extLst>
      <p:ext uri="{BB962C8B-B14F-4D97-AF65-F5344CB8AC3E}">
        <p14:creationId xmlns:p14="http://schemas.microsoft.com/office/powerpoint/2010/main" val="2013280830"/>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8012C19-F499-4BE9-8E2F-8C930F2F9E8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Power, water and gas inputs</a:t>
            </a:r>
          </a:p>
        </p:txBody>
      </p:sp>
      <p:sp>
        <p:nvSpPr>
          <p:cNvPr id="2" name="">
            <a:extLst xmlns:a="http://schemas.openxmlformats.org/drawingml/2006/main">
              <a:ext uri="{FF2B5EF4-FFF2-40B4-BE49-F238E27FC236}">
                <a16:creationId xmlns:a16="http://schemas.microsoft.com/office/drawing/2014/main" id="{688814F1-A0A8-41EC-8D59-CF9B84DECDAD}"/>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923925">
                <a:tc>
                  <a:txBody>
                    <a:bodyPr>
                      <a:noAutofit/>
                    </a:bodyPr>
                    <a:lstStyle/>
                    <a:p>
                      <a:r>
                        <a:rPr sz="1725" b="1">
                          <a:solidFill>
                            <a:srgbClr val="FFFFFF"/>
                          </a:solidFill>
                          <a:latin typeface="Arial"/>
                          <a:ea typeface="Arial"/>
                          <a:cs typeface="Arial"/>
                        </a:rPr>
                        <a:t>Utility</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Inputs to verify</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Interpretation</a:t>
                      </a:r>
                    </a:p>
                  </a:txBody>
                  <a:tcPr marL="91440" marR="91440" marT="45720" marB="45720">
                    <a:solidFill>
                      <a:srgbClr val="112B43"/>
                    </a:solidFill>
                  </a:tcPr>
                </a:tc>
              </a:tr>
              <a:tr h="923925">
                <a:tc>
                  <a:txBody>
                    <a:bodyPr>
                      <a:noAutofit/>
                    </a:bodyPr>
                    <a:lstStyle/>
                    <a:p>
                      <a:r>
                        <a:rPr sz="1725" b="0">
                          <a:solidFill>
                            <a:srgbClr val="183349"/>
                          </a:solidFill>
                          <a:latin typeface="Arial"/>
                          <a:ea typeface="Arial"/>
                          <a:cs typeface="Arial"/>
                        </a:rPr>
                        <a:t>Power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Voltage, phase, connected load, rating, state</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Nameplate screening and connectivity</a:t>
                      </a:r>
                    </a:p>
                  </a:txBody>
                  <a:tcPr marL="91440" marR="91440" marT="45720" marB="45720">
                    <a:solidFill>
                      <a:srgbClr val="EAF2F6"/>
                    </a:solidFill>
                  </a:tcPr>
                </a:tc>
              </a:tr>
              <a:tr h="923925">
                <a:tc>
                  <a:txBody>
                    <a:bodyPr>
                      <a:noAutofit/>
                    </a:bodyPr>
                    <a:lstStyle/>
                    <a:p>
                      <a:r>
                        <a:rPr sz="1725" b="0">
                          <a:solidFill>
                            <a:srgbClr val="183349"/>
                          </a:solidFill>
                          <a:latin typeface="Arial"/>
                          <a:ea typeface="Arial"/>
                          <a:cs typeface="Arial"/>
                        </a:rPr>
                        <a:t>Water</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Flow, diameter, roughness, length, head</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Steady-flow screening and DMA context</a:t>
                      </a:r>
                    </a:p>
                  </a:txBody>
                  <a:tcPr marL="91440" marR="91440" marT="45720" marB="45720">
                    <a:solidFill>
                      <a:srgbClr val="FFFFFF"/>
                    </a:solidFill>
                  </a:tcPr>
                </a:tc>
              </a:tr>
              <a:tr h="923925">
                <a:tc>
                  <a:txBody>
                    <a:bodyPr>
                      <a:noAutofit/>
                    </a:bodyPr>
                    <a:lstStyle/>
                    <a:p>
                      <a:r>
                        <a:rPr sz="1725" b="0">
                          <a:solidFill>
                            <a:srgbClr val="183349"/>
                          </a:solidFill>
                          <a:latin typeface="Arial"/>
                          <a:ea typeface="Arial"/>
                          <a:cs typeface="Arial"/>
                        </a:rPr>
                        <a:t>Gas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Pressure units, MAOP, flow, diameter, state</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Pressure/velocity screening and connectivity</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1B14BA5F-9057-4A62-AA5E-22F1121F8BF1}"/>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Detailed load flow, protection coordination and validated network simulation remain separate engineering work.</a:t>
            </a:r>
          </a:p>
        </p:txBody>
      </p:sp>
      <p:sp>
        <p:nvSpPr>
          <p:cNvPr id="5" name="">
            <a:extLst xmlns:a="http://schemas.openxmlformats.org/drawingml/2006/main">
              <a:ext uri="{FF2B5EF4-FFF2-40B4-BE49-F238E27FC236}">
                <a16:creationId xmlns:a16="http://schemas.microsoft.com/office/drawing/2014/main" id="{ACD47A80-594C-47B7-91D7-D1B2B6806FF4}"/>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B989EA41-376E-4AAA-82BF-CB211FD8DEF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22</a:t>
            </a:r>
          </a:p>
        </p:txBody>
      </p:sp>
    </p:spTree>
    <p:extLst>
      <p:ext uri="{BB962C8B-B14F-4D97-AF65-F5344CB8AC3E}">
        <p14:creationId xmlns:p14="http://schemas.microsoft.com/office/powerpoint/2010/main" val="53955420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8DB623C-A91A-45F2-A6EC-C5BA15675208}"/>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Fibre, collection and heating inputs</a:t>
            </a:r>
          </a:p>
        </p:txBody>
      </p:sp>
      <p:sp>
        <p:nvSpPr>
          <p:cNvPr id="2" name="">
            <a:extLst xmlns:a="http://schemas.openxmlformats.org/drawingml/2006/main">
              <a:ext uri="{FF2B5EF4-FFF2-40B4-BE49-F238E27FC236}">
                <a16:creationId xmlns:a16="http://schemas.microsoft.com/office/drawing/2014/main" id="{CF7361A6-4718-4906-811A-BD2236696405}"/>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739140">
                <a:tc>
                  <a:txBody>
                    <a:bodyPr>
                      <a:noAutofit/>
                    </a:bodyPr>
                    <a:lstStyle/>
                    <a:p>
                      <a:r>
                        <a:rPr sz="1725" b="1">
                          <a:solidFill>
                            <a:srgbClr val="FFFFFF"/>
                          </a:solidFill>
                          <a:latin typeface="Arial"/>
                          <a:ea typeface="Arial"/>
                          <a:cs typeface="Arial"/>
                        </a:rPr>
                        <a:t>Utility</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Inputs to verify</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Interpretation</a:t>
                      </a:r>
                    </a:p>
                  </a:txBody>
                  <a:tcPr marL="91440" marR="91440" marT="45720" marB="45720">
                    <a:solidFill>
                      <a:srgbClr val="112B43"/>
                    </a:solidFill>
                  </a:tcPr>
                </a:tc>
              </a:tr>
              <a:tr h="739140">
                <a:tc>
                  <a:txBody>
                    <a:bodyPr>
                      <a:noAutofit/>
                    </a:bodyPr>
                    <a:lstStyle/>
                    <a:p>
                      <a:r>
                        <a:rPr sz="1725" b="0">
                          <a:solidFill>
                            <a:srgbClr val="183349"/>
                          </a:solidFill>
                          <a:latin typeface="Arial"/>
                          <a:ea typeface="Arial"/>
                          <a:cs typeface="Arial"/>
                        </a:rPr>
                        <a:t>Telecom</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Strands, attenuation, splices, splitters, risks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Physical capacity and optical margin</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Wastewater</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Invert levels, slope, section, roughness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Gravity-flow screening to receiving works</a:t>
                      </a:r>
                    </a:p>
                  </a:txBody>
                  <a:tcPr marL="91440" marR="91440" marT="45720" marB="45720">
                    <a:solidFill>
                      <a:srgbClr val="FFFFFF"/>
                    </a:solidFill>
                  </a:tcPr>
                </a:tc>
              </a:tr>
              <a:tr h="739140">
                <a:tc>
                  <a:txBody>
                    <a:bodyPr>
                      <a:noAutofit/>
                    </a:bodyPr>
                    <a:lstStyle/>
                    <a:p>
                      <a:r>
                        <a:rPr sz="1725" b="0">
                          <a:solidFill>
                            <a:srgbClr val="183349"/>
                          </a:solidFill>
                          <a:latin typeface="Arial"/>
                          <a:ea typeface="Arial"/>
                          <a:cs typeface="Arial"/>
                        </a:rPr>
                        <a:t>Stormwater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Catchment, rainfall, runoff, outfall</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Runoff demand and drain screening</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Heating</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Temperatures, demand, diameter, insulation</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Thermal-flow and loss screening</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BFDB8C01-3D14-45D5-9083-D9CF5AD96829}"/>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Check the recorded geometry and units. Field and specialist review determine operational use.</a:t>
            </a:r>
          </a:p>
        </p:txBody>
      </p:sp>
      <p:sp>
        <p:nvSpPr>
          <p:cNvPr id="5" name="">
            <a:extLst xmlns:a="http://schemas.openxmlformats.org/drawingml/2006/main">
              <a:ext uri="{FF2B5EF4-FFF2-40B4-BE49-F238E27FC236}">
                <a16:creationId xmlns:a16="http://schemas.microsoft.com/office/drawing/2014/main" id="{B1B28630-A514-4DBF-847D-05B0D228B46B}"/>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B56C3153-818D-4702-B15E-74A73EE22D07}"/>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23</a:t>
            </a:r>
          </a:p>
        </p:txBody>
      </p:sp>
    </p:spTree>
    <p:extLst>
      <p:ext uri="{BB962C8B-B14F-4D97-AF65-F5344CB8AC3E}">
        <p14:creationId xmlns:p14="http://schemas.microsoft.com/office/powerpoint/2010/main" val="1962417240"/>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51934C4-3027-4892-BF56-2E769F712733}"/>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DMA water balance</a:t>
            </a:r>
          </a:p>
        </p:txBody>
      </p:sp>
      <p:sp>
        <p:nvSpPr>
          <p:cNvPr id="2" name="">
            <a:extLst xmlns:a="http://schemas.openxmlformats.org/drawingml/2006/main">
              <a:ext uri="{FF2B5EF4-FFF2-40B4-BE49-F238E27FC236}">
                <a16:creationId xmlns:a16="http://schemas.microsoft.com/office/drawing/2014/main" id="{ABDBE0DF-4AD5-481C-A29B-FEB17A857D82}"/>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C495E06-D8F9-43F0-8158-BC4976470C17}"/>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5C087E25-7ECA-458C-813E-C4B849125617}"/>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E70B2B92-C649-42A6-9BC8-B2EDBA22095C}"/>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Open the period form</a:t>
            </a:r>
          </a:p>
        </p:txBody>
      </p:sp>
      <p:sp>
        <p:nvSpPr>
          <p:cNvPr id="6" name="">
            <a:extLst xmlns:a="http://schemas.openxmlformats.org/drawingml/2006/main">
              <a:ext uri="{FF2B5EF4-FFF2-40B4-BE49-F238E27FC236}">
                <a16:creationId xmlns:a16="http://schemas.microsoft.com/office/drawing/2014/main" id="{6A78CC83-BD69-4B90-A197-9F3DA093D5C0}"/>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Water in Engineering workbench, then Reconcile a period under DMA water balance.</a:t>
            </a:r>
          </a:p>
        </p:txBody>
      </p:sp>
      <p:sp>
        <p:nvSpPr>
          <p:cNvPr id="7" name="">
            <a:extLst xmlns:a="http://schemas.openxmlformats.org/drawingml/2006/main">
              <a:ext uri="{FF2B5EF4-FFF2-40B4-BE49-F238E27FC236}">
                <a16:creationId xmlns:a16="http://schemas.microsoft.com/office/drawing/2014/main" id="{454D7C71-3BA2-4139-905F-099874FE8521}"/>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0884D3AC-C993-497B-9530-53950B3A61C6}"/>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Enter matching-period volumes</a:t>
            </a:r>
          </a:p>
        </p:txBody>
      </p:sp>
      <p:sp>
        <p:nvSpPr>
          <p:cNvPr id="9" name="">
            <a:extLst xmlns:a="http://schemas.openxmlformats.org/drawingml/2006/main">
              <a:ext uri="{FF2B5EF4-FFF2-40B4-BE49-F238E27FC236}">
                <a16:creationId xmlns:a16="http://schemas.microsoft.com/office/drawing/2014/main" id="{277BF536-CD7D-44CA-98F0-90804B9248FB}"/>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Provide zone, period, System input, Billed consumption and Unbilled authorized volume in m³.</a:t>
            </a:r>
          </a:p>
        </p:txBody>
      </p:sp>
      <p:sp>
        <p:nvSpPr>
          <p:cNvPr id="10" name="">
            <a:extLst xmlns:a="http://schemas.openxmlformats.org/drawingml/2006/main">
              <a:ext uri="{FF2B5EF4-FFF2-40B4-BE49-F238E27FC236}">
                <a16:creationId xmlns:a16="http://schemas.microsoft.com/office/drawing/2014/main" id="{E9EE8C8B-3E5F-4F48-BDC4-5DB949181180}"/>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6C253C45-9767-4944-97E9-F1BBDA02529E}"/>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the balance</a:t>
            </a:r>
          </a:p>
        </p:txBody>
      </p:sp>
      <p:sp>
        <p:nvSpPr>
          <p:cNvPr id="12" name="">
            <a:extLst xmlns:a="http://schemas.openxmlformats.org/drawingml/2006/main">
              <a:ext uri="{FF2B5EF4-FFF2-40B4-BE49-F238E27FC236}">
                <a16:creationId xmlns:a16="http://schemas.microsoft.com/office/drawing/2014/main" id="{0F7FF6EE-AD06-47F6-8A8C-1149FFCE1D00}"/>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Calculate balance. Read non-revenue percentage, water loss and the explanatory note.</a:t>
            </a:r>
          </a:p>
        </p:txBody>
      </p:sp>
      <p:sp>
        <p:nvSpPr>
          <p:cNvPr id="13" name="">
            <a:extLst xmlns:a="http://schemas.openxmlformats.org/drawingml/2006/main">
              <a:ext uri="{FF2B5EF4-FFF2-40B4-BE49-F238E27FC236}">
                <a16:creationId xmlns:a16="http://schemas.microsoft.com/office/drawing/2014/main" id="{AA45264F-EE30-4855-B4EE-6CD520EE5044}"/>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E593F88-6B9E-482B-98AB-1CE7258184BE}"/>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Example: input 1,000 m³, billed 700 m³, authorized unbilled 50 m³ gives 30% NRW and 250 m³ loss.</a:t>
            </a:r>
          </a:p>
        </p:txBody>
      </p:sp>
      <p:sp>
        <p:nvSpPr>
          <p:cNvPr id="15" name="">
            <a:extLst xmlns:a="http://schemas.openxmlformats.org/drawingml/2006/main">
              <a:ext uri="{FF2B5EF4-FFF2-40B4-BE49-F238E27FC236}">
                <a16:creationId xmlns:a16="http://schemas.microsoft.com/office/drawing/2014/main" id="{AD69A11D-F142-4BE3-ACED-2FB4479C7FAC}"/>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25D71B19-78BF-4EA1-BD3B-7468C50C5975}"/>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24</a:t>
            </a:r>
          </a:p>
        </p:txBody>
      </p:sp>
    </p:spTree>
    <p:extLst>
      <p:ext uri="{BB962C8B-B14F-4D97-AF65-F5344CB8AC3E}">
        <p14:creationId xmlns:p14="http://schemas.microsoft.com/office/powerpoint/2010/main" val="174122275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F63093F-25AB-4C0F-A180-FE32063545F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The worked DMA result</a:t>
            </a:r>
          </a:p>
        </p:txBody>
      </p:sp>
      <p:sp>
        <p:nvSpPr>
          <p:cNvPr id="2" name="">
            <a:extLst xmlns:a="http://schemas.openxmlformats.org/drawingml/2006/main">
              <a:ext uri="{FF2B5EF4-FFF2-40B4-BE49-F238E27FC236}">
                <a16:creationId xmlns:a16="http://schemas.microsoft.com/office/drawing/2014/main" id="{07D4D1E2-EEC0-45E3-96C7-C9AA4E3264EB}"/>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1d50b17b93f48e0"/>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8DA628C-2DFF-4C09-9274-7B1D1C02A5F0}"/>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10,000 m³ input, 7,600 m³ billed and 400 m³ authorized unbilled produce 24% NRW and 2,000 m³ water loss.</a:t>
            </a:r>
          </a:p>
        </p:txBody>
      </p:sp>
      <p:sp>
        <p:nvSpPr>
          <p:cNvPr id="5" name="">
            <a:extLst xmlns:a="http://schemas.openxmlformats.org/drawingml/2006/main">
              <a:ext uri="{FF2B5EF4-FFF2-40B4-BE49-F238E27FC236}">
                <a16:creationId xmlns:a16="http://schemas.microsoft.com/office/drawing/2014/main" id="{E95E15F2-6B8C-4A18-A895-C7D8E75E1D1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87007EEF-CFA8-4F6B-AEAC-9FC0B85AABE6}"/>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25</a:t>
            </a:r>
          </a:p>
        </p:txBody>
      </p:sp>
    </p:spTree>
    <p:extLst>
      <p:ext uri="{BB962C8B-B14F-4D97-AF65-F5344CB8AC3E}">
        <p14:creationId xmlns:p14="http://schemas.microsoft.com/office/powerpoint/2010/main" val="545077350"/>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7577E60-411F-454B-B693-0BB1B8C157A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Failure impact and isolation assessment</a:t>
            </a:r>
          </a:p>
        </p:txBody>
      </p:sp>
      <p:sp>
        <p:nvSpPr>
          <p:cNvPr id="2" name="">
            <a:extLst xmlns:a="http://schemas.openxmlformats.org/drawingml/2006/main">
              <a:ext uri="{FF2B5EF4-FFF2-40B4-BE49-F238E27FC236}">
                <a16:creationId xmlns:a16="http://schemas.microsoft.com/office/drawing/2014/main" id="{86E76F55-651B-4291-A762-5FED28517549}"/>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36A5A252-0950-430D-95F9-9D4A8B08E90B}"/>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E412331F-2AB2-475E-A601-E797E3F21AEA}"/>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BC66BBF7-9DC2-4E00-BE8D-94D63C03BFB2}"/>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Define the scenario</a:t>
            </a:r>
          </a:p>
        </p:txBody>
      </p:sp>
      <p:sp>
        <p:nvSpPr>
          <p:cNvPr id="6" name="">
            <a:extLst xmlns:a="http://schemas.openxmlformats.org/drawingml/2006/main">
              <a:ext uri="{FF2B5EF4-FFF2-40B4-BE49-F238E27FC236}">
                <a16:creationId xmlns:a16="http://schemas.microsoft.com/office/drawing/2014/main" id="{CD616A8E-8727-4341-BF63-DABE0C5B8D66}"/>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Incidents &amp; isolation. Choose Failure target, analysis type and any additional failures.</a:t>
            </a:r>
          </a:p>
        </p:txBody>
      </p:sp>
      <p:sp>
        <p:nvSpPr>
          <p:cNvPr id="7" name="">
            <a:extLst xmlns:a="http://schemas.openxmlformats.org/drawingml/2006/main">
              <a:ext uri="{FF2B5EF4-FFF2-40B4-BE49-F238E27FC236}">
                <a16:creationId xmlns:a16="http://schemas.microsoft.com/office/drawing/2014/main" id="{7A522C43-4C35-4C2B-A42C-52F3F9935368}"/>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EBF0193B-2AB2-4F3D-BA1E-427F67BE9E62}"/>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Assess candidate controls</a:t>
            </a:r>
          </a:p>
        </p:txBody>
      </p:sp>
      <p:sp>
        <p:nvSpPr>
          <p:cNvPr id="9" name="">
            <a:extLst xmlns:a="http://schemas.openxmlformats.org/drawingml/2006/main">
              <a:ext uri="{FF2B5EF4-FFF2-40B4-BE49-F238E27FC236}">
                <a16:creationId xmlns:a16="http://schemas.microsoft.com/office/drawing/2014/main" id="{55AFAB45-AA54-4D42-B0EA-6323D6F784AE}"/>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Where needed enter candidate control closures. Select Assess network and inspect impacts across utilities.</a:t>
            </a:r>
          </a:p>
        </p:txBody>
      </p:sp>
      <p:sp>
        <p:nvSpPr>
          <p:cNvPr id="10" name="">
            <a:extLst xmlns:a="http://schemas.openxmlformats.org/drawingml/2006/main">
              <a:ext uri="{FF2B5EF4-FFF2-40B4-BE49-F238E27FC236}">
                <a16:creationId xmlns:a16="http://schemas.microsoft.com/office/drawing/2014/main" id="{C90B6946-4365-4BB3-B04E-B99C6FA01A82}"/>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7B368AD5-C65A-4E19-9656-A5199F09F091}"/>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Prepare the handover</a:t>
            </a:r>
          </a:p>
        </p:txBody>
      </p:sp>
      <p:sp>
        <p:nvSpPr>
          <p:cNvPr id="12" name="">
            <a:extLst xmlns:a="http://schemas.openxmlformats.org/drawingml/2006/main">
              <a:ext uri="{FF2B5EF4-FFF2-40B4-BE49-F238E27FC236}">
                <a16:creationId xmlns:a16="http://schemas.microsoft.com/office/drawing/2014/main" id="{67DD4F8E-BC58-40E9-94B8-DCAC36DCBC98}"/>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Review alternate paths, critical equipment and dependencies. Record an incident with a clear description.</a:t>
            </a:r>
          </a:p>
        </p:txBody>
      </p:sp>
      <p:sp>
        <p:nvSpPr>
          <p:cNvPr id="13" name="">
            <a:extLst xmlns:a="http://schemas.openxmlformats.org/drawingml/2006/main">
              <a:ext uri="{FF2B5EF4-FFF2-40B4-BE49-F238E27FC236}">
                <a16:creationId xmlns:a16="http://schemas.microsoft.com/office/drawing/2014/main" id="{51C72A1C-5779-4F60-9DC9-8A14B8408B64}"/>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8BD8C7C-4550-4951-827D-74AF990F95A9}"/>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documented service-impact assessment for review.</a:t>
            </a:r>
          </a:p>
        </p:txBody>
      </p:sp>
      <p:sp>
        <p:nvSpPr>
          <p:cNvPr id="15" name="">
            <a:extLst xmlns:a="http://schemas.openxmlformats.org/drawingml/2006/main">
              <a:ext uri="{FF2B5EF4-FFF2-40B4-BE49-F238E27FC236}">
                <a16:creationId xmlns:a16="http://schemas.microsoft.com/office/drawing/2014/main" id="{F3FD8565-1075-4C4F-AA21-DE93ED7966E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2D8AD29E-8BDB-412E-A7A5-8A3C4988DB3C}"/>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26</a:t>
            </a:r>
          </a:p>
        </p:txBody>
      </p:sp>
    </p:spTree>
    <p:extLst>
      <p:ext uri="{BB962C8B-B14F-4D97-AF65-F5344CB8AC3E}">
        <p14:creationId xmlns:p14="http://schemas.microsoft.com/office/powerpoint/2010/main" val="103791648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388E9D8-4BAB-4532-8953-6C5543507C3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Impact assessment on screen</a:t>
            </a:r>
          </a:p>
        </p:txBody>
      </p:sp>
      <p:sp>
        <p:nvSpPr>
          <p:cNvPr id="2" name="">
            <a:extLst xmlns:a="http://schemas.openxmlformats.org/drawingml/2006/main">
              <a:ext uri="{FF2B5EF4-FFF2-40B4-BE49-F238E27FC236}">
                <a16:creationId xmlns:a16="http://schemas.microsoft.com/office/drawing/2014/main" id="{4B8E2A46-A72C-4104-9B95-671188949FC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08a840f24b948bf"/>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0CADAA6-D1CB-46BD-ACDF-7C1816986C55}"/>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Choose the failure target and analysis, then Assess network. Review affected services before creating an incident.</a:t>
            </a:r>
          </a:p>
        </p:txBody>
      </p:sp>
      <p:sp>
        <p:nvSpPr>
          <p:cNvPr id="5" name="">
            <a:extLst xmlns:a="http://schemas.openxmlformats.org/drawingml/2006/main">
              <a:ext uri="{FF2B5EF4-FFF2-40B4-BE49-F238E27FC236}">
                <a16:creationId xmlns:a16="http://schemas.microsoft.com/office/drawing/2014/main" id="{EADD7737-D94A-4AEF-8614-56180E7D98F0}"/>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A23833C2-CD5A-4275-A09D-79E37BAB5CC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27</a:t>
            </a:r>
          </a:p>
        </p:txBody>
      </p:sp>
    </p:spTree>
    <p:extLst>
      <p:ext uri="{BB962C8B-B14F-4D97-AF65-F5344CB8AC3E}">
        <p14:creationId xmlns:p14="http://schemas.microsoft.com/office/powerpoint/2010/main" val="1100420436"/>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8AE7AE2-51C5-42A5-A45A-CAD8BF179DA7}"/>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Incident review and closure</a:t>
            </a:r>
          </a:p>
        </p:txBody>
      </p:sp>
      <p:sp>
        <p:nvSpPr>
          <p:cNvPr id="2" name="">
            <a:extLst xmlns:a="http://schemas.openxmlformats.org/drawingml/2006/main">
              <a:ext uri="{FF2B5EF4-FFF2-40B4-BE49-F238E27FC236}">
                <a16:creationId xmlns:a16="http://schemas.microsoft.com/office/drawing/2014/main" id="{16095550-5386-47CF-8B9D-5ED6443B1C76}"/>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8735ECB-7F88-4D99-9210-261E93BAED82}"/>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A5B17D8F-B36B-4FFB-B676-560327A675A4}"/>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8FEF790B-FEBF-400C-A368-D91FA6E82F3D}"/>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Assess the reported incident</a:t>
            </a:r>
          </a:p>
        </p:txBody>
      </p:sp>
      <p:sp>
        <p:nvSpPr>
          <p:cNvPr id="6" name="">
            <a:extLst xmlns:a="http://schemas.openxmlformats.org/drawingml/2006/main">
              <a:ext uri="{FF2B5EF4-FFF2-40B4-BE49-F238E27FC236}">
                <a16:creationId xmlns:a16="http://schemas.microsoft.com/office/drawing/2014/main" id="{8EDBE7F8-C3FC-432A-9EA5-F3CE90B8842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the saved incident, record review notes and move Reported to Assessed.</a:t>
            </a:r>
          </a:p>
        </p:txBody>
      </p:sp>
      <p:sp>
        <p:nvSpPr>
          <p:cNvPr id="7" name="">
            <a:extLst xmlns:a="http://schemas.openxmlformats.org/drawingml/2006/main">
              <a:ext uri="{FF2B5EF4-FFF2-40B4-BE49-F238E27FC236}">
                <a16:creationId xmlns:a16="http://schemas.microsoft.com/office/drawing/2014/main" id="{4C036B04-B8AE-4369-8136-68D68C0AA91B}"/>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BBF6D631-50A0-4334-B91E-54956B5F5FA5}"/>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Obtain approval</a:t>
            </a:r>
          </a:p>
        </p:txBody>
      </p:sp>
      <p:sp>
        <p:nvSpPr>
          <p:cNvPr id="9" name="">
            <a:extLst xmlns:a="http://schemas.openxmlformats.org/drawingml/2006/main">
              <a:ext uri="{FF2B5EF4-FFF2-40B4-BE49-F238E27FC236}">
                <a16:creationId xmlns:a16="http://schemas.microsoft.com/office/drawing/2014/main" id="{EA134B7B-71BB-4013-9645-08D551AB1265}"/>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Administrator reviews the current network revision and approves. A changed topology requires reassessment.</a:t>
            </a:r>
          </a:p>
        </p:txBody>
      </p:sp>
      <p:sp>
        <p:nvSpPr>
          <p:cNvPr id="10" name="">
            <a:extLst xmlns:a="http://schemas.openxmlformats.org/drawingml/2006/main">
              <a:ext uri="{FF2B5EF4-FFF2-40B4-BE49-F238E27FC236}">
                <a16:creationId xmlns:a16="http://schemas.microsoft.com/office/drawing/2014/main" id="{3812A7B6-D80D-4462-BDDE-0799D03A502C}"/>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E2F3DC1B-FFC9-4218-BA70-D3F961642110}"/>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Resolve and close</a:t>
            </a:r>
          </a:p>
        </p:txBody>
      </p:sp>
      <p:sp>
        <p:nvSpPr>
          <p:cNvPr id="12" name="">
            <a:extLst xmlns:a="http://schemas.openxmlformats.org/drawingml/2006/main">
              <a:ext uri="{FF2B5EF4-FFF2-40B4-BE49-F238E27FC236}">
                <a16:creationId xmlns:a16="http://schemas.microsoft.com/office/drawing/2014/main" id="{DEA8D6B5-034E-4E2B-80DA-701CA53D7ABF}"/>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Record resolution evidence. Engineer/admin moves Approved to Resolved. Administrator closes the reviewed incident.</a:t>
            </a:r>
          </a:p>
        </p:txBody>
      </p:sp>
      <p:sp>
        <p:nvSpPr>
          <p:cNvPr id="13" name="">
            <a:extLst xmlns:a="http://schemas.openxmlformats.org/drawingml/2006/main">
              <a:ext uri="{FF2B5EF4-FFF2-40B4-BE49-F238E27FC236}">
                <a16:creationId xmlns:a16="http://schemas.microsoft.com/office/drawing/2014/main" id="{C8A1969E-C8D5-486C-8C5D-BE2189B86781}"/>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C9666E7-6259-4B15-A923-648D30AA04F2}"/>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Lifecycle: Reported, Assessed, Approved, Resolved, Closed.</a:t>
            </a:r>
          </a:p>
        </p:txBody>
      </p:sp>
      <p:sp>
        <p:nvSpPr>
          <p:cNvPr id="15" name="">
            <a:extLst xmlns:a="http://schemas.openxmlformats.org/drawingml/2006/main">
              <a:ext uri="{FF2B5EF4-FFF2-40B4-BE49-F238E27FC236}">
                <a16:creationId xmlns:a16="http://schemas.microsoft.com/office/drawing/2014/main" id="{B47F787A-73A1-4E3A-9023-63CFDAB1F1E3}"/>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D2A49D46-EC91-4D53-9558-9F8CC198754B}"/>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28</a:t>
            </a:r>
          </a:p>
        </p:txBody>
      </p:sp>
    </p:spTree>
    <p:extLst>
      <p:ext uri="{BB962C8B-B14F-4D97-AF65-F5344CB8AC3E}">
        <p14:creationId xmlns:p14="http://schemas.microsoft.com/office/powerpoint/2010/main" val="171034629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483D690-A080-4DAD-95C1-6D4D43FD03BA}"/>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An incident assessment record</a:t>
            </a:r>
          </a:p>
        </p:txBody>
      </p:sp>
      <p:sp>
        <p:nvSpPr>
          <p:cNvPr id="2" name="">
            <a:extLst xmlns:a="http://schemas.openxmlformats.org/drawingml/2006/main">
              <a:ext uri="{FF2B5EF4-FFF2-40B4-BE49-F238E27FC236}">
                <a16:creationId xmlns:a16="http://schemas.microsoft.com/office/drawing/2014/main" id="{B4AFBAF7-1E2A-4528-8A5B-586F40410B5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1e79a19dfbb469a"/>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EA6468-4BD6-462A-8055-94E1A0F548E3}"/>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Review the impact evidence and scroll through the record to its history and next permitted lifecycle action.</a:t>
            </a:r>
          </a:p>
        </p:txBody>
      </p:sp>
      <p:sp>
        <p:nvSpPr>
          <p:cNvPr id="5" name="">
            <a:extLst xmlns:a="http://schemas.openxmlformats.org/drawingml/2006/main">
              <a:ext uri="{FF2B5EF4-FFF2-40B4-BE49-F238E27FC236}">
                <a16:creationId xmlns:a16="http://schemas.microsoft.com/office/drawing/2014/main" id="{C306CA3E-5294-46C2-8896-7658FF656E5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89700B3B-F848-4803-9BC5-B06659F5013B}"/>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29</a:t>
            </a:r>
          </a:p>
        </p:txBody>
      </p:sp>
    </p:spTree>
    <p:extLst>
      <p:ext uri="{BB962C8B-B14F-4D97-AF65-F5344CB8AC3E}">
        <p14:creationId xmlns:p14="http://schemas.microsoft.com/office/powerpoint/2010/main" val="462572671"/>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887AE32-7BD3-4FA0-B611-E0DC275AC80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Fibre service allocation</a:t>
            </a:r>
          </a:p>
        </p:txBody>
      </p:sp>
      <p:sp>
        <p:nvSpPr>
          <p:cNvPr id="2" name="">
            <a:extLst xmlns:a="http://schemas.openxmlformats.org/drawingml/2006/main">
              <a:ext uri="{FF2B5EF4-FFF2-40B4-BE49-F238E27FC236}">
                <a16:creationId xmlns:a16="http://schemas.microsoft.com/office/drawing/2014/main" id="{631F2C15-30C3-4D06-A421-9DD5F86BDE3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DB07FD6-7483-4509-B467-5021912E6DBD}"/>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C2BF302C-FB3C-4699-9EEA-B5C7411C150A}"/>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65BDC1DF-B5E2-4E2D-901F-7E2C6C8F28BC}"/>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Define the service</a:t>
            </a:r>
          </a:p>
        </p:txBody>
      </p:sp>
      <p:sp>
        <p:nvSpPr>
          <p:cNvPr id="6" name="">
            <a:extLst xmlns:a="http://schemas.openxmlformats.org/drawingml/2006/main">
              <a:ext uri="{FF2B5EF4-FFF2-40B4-BE49-F238E27FC236}">
                <a16:creationId xmlns:a16="http://schemas.microsoft.com/office/drawing/2014/main" id="{8599BD63-EBE6-4810-8493-5B200486DEE4}"/>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Fibre provisioning. Enter service name, source POP/OLT, endpoint and optical budget in dB.</a:t>
            </a:r>
          </a:p>
        </p:txBody>
      </p:sp>
      <p:sp>
        <p:nvSpPr>
          <p:cNvPr id="7" name="">
            <a:extLst xmlns:a="http://schemas.openxmlformats.org/drawingml/2006/main">
              <a:ext uri="{FF2B5EF4-FFF2-40B4-BE49-F238E27FC236}">
                <a16:creationId xmlns:a16="http://schemas.microsoft.com/office/drawing/2014/main" id="{281F6B65-45A3-4ED3-B14E-AB690AC5D984}"/>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7F615AB5-3543-4C85-B1DC-34D7D5823B38}"/>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Check route feasibility</a:t>
            </a:r>
          </a:p>
        </p:txBody>
      </p:sp>
      <p:sp>
        <p:nvSpPr>
          <p:cNvPr id="9" name="">
            <a:extLst xmlns:a="http://schemas.openxmlformats.org/drawingml/2006/main">
              <a:ext uri="{FF2B5EF4-FFF2-40B4-BE49-F238E27FC236}">
                <a16:creationId xmlns:a16="http://schemas.microsoft.com/office/drawing/2014/main" id="{85C0A900-E1CC-49B7-9190-D803E77BF2F2}"/>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Single route or Link and shared-risk disjoint protection, then Find feasible route.</a:t>
            </a:r>
          </a:p>
        </p:txBody>
      </p:sp>
      <p:sp>
        <p:nvSpPr>
          <p:cNvPr id="10" name="">
            <a:extLst xmlns:a="http://schemas.openxmlformats.org/drawingml/2006/main">
              <a:ext uri="{FF2B5EF4-FFF2-40B4-BE49-F238E27FC236}">
                <a16:creationId xmlns:a16="http://schemas.microsoft.com/office/drawing/2014/main" id="{A08F361D-8CA9-4946-BA3F-240B2E12E73B}"/>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7345247D-AB03-4132-B3F9-EFBCB568112E}"/>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Reserve after review</a:t>
            </a:r>
          </a:p>
        </p:txBody>
      </p:sp>
      <p:sp>
        <p:nvSpPr>
          <p:cNvPr id="12" name="">
            <a:extLst xmlns:a="http://schemas.openxmlformats.org/drawingml/2006/main">
              <a:ext uri="{FF2B5EF4-FFF2-40B4-BE49-F238E27FC236}">
                <a16:creationId xmlns:a16="http://schemas.microsoft.com/office/drawing/2014/main" id="{C909897C-2358-4C54-9F2E-43E0B1E106A6}"/>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Inspect route, core, loss, margin and assumptions. Select Reserve circuit and confirm the service list.</a:t>
            </a:r>
          </a:p>
        </p:txBody>
      </p:sp>
      <p:sp>
        <p:nvSpPr>
          <p:cNvPr id="13" name="">
            <a:extLst xmlns:a="http://schemas.openxmlformats.org/drawingml/2006/main">
              <a:ext uri="{FF2B5EF4-FFF2-40B4-BE49-F238E27FC236}">
                <a16:creationId xmlns:a16="http://schemas.microsoft.com/office/drawing/2014/main" id="{FE6651D8-C02E-4F33-8403-50AD86C067EB}"/>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48D14D4-AF11-46AB-AF59-2035C424552B}"/>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an active circuit allocation with recorded strand capacity.</a:t>
            </a:r>
          </a:p>
        </p:txBody>
      </p:sp>
      <p:sp>
        <p:nvSpPr>
          <p:cNvPr id="15" name="">
            <a:extLst xmlns:a="http://schemas.openxmlformats.org/drawingml/2006/main">
              <a:ext uri="{FF2B5EF4-FFF2-40B4-BE49-F238E27FC236}">
                <a16:creationId xmlns:a16="http://schemas.microsoft.com/office/drawing/2014/main" id="{FB5215A3-B876-418B-9716-9087CE617733}"/>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BEE8712D-603F-4D7F-87CB-3B6DC3F55CC6}"/>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30</a:t>
            </a:r>
          </a:p>
        </p:txBody>
      </p:sp>
    </p:spTree>
    <p:extLst>
      <p:ext uri="{BB962C8B-B14F-4D97-AF65-F5344CB8AC3E}">
        <p14:creationId xmlns:p14="http://schemas.microsoft.com/office/powerpoint/2010/main" val="1705938230"/>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35D50EE-4765-4D31-8863-2FDBD3E2E9C8}"/>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Fibre route feasibility</a:t>
            </a:r>
          </a:p>
        </p:txBody>
      </p:sp>
      <p:sp>
        <p:nvSpPr>
          <p:cNvPr id="2" name="">
            <a:extLst xmlns:a="http://schemas.openxmlformats.org/drawingml/2006/main">
              <a:ext uri="{FF2B5EF4-FFF2-40B4-BE49-F238E27FC236}">
                <a16:creationId xmlns:a16="http://schemas.microsoft.com/office/drawing/2014/main" id="{F78DD3DA-A5E7-4E10-ABB1-B6107258C5BB}"/>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3bc8c61055340fc"/>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F7B62D-9448-472E-AFD8-24995CBE2422}"/>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Find feasible route shows the proposed core, path and optical margin. Reserve circuit commits capacity after review.</a:t>
            </a:r>
          </a:p>
        </p:txBody>
      </p:sp>
      <p:sp>
        <p:nvSpPr>
          <p:cNvPr id="5" name="">
            <a:extLst xmlns:a="http://schemas.openxmlformats.org/drawingml/2006/main">
              <a:ext uri="{FF2B5EF4-FFF2-40B4-BE49-F238E27FC236}">
                <a16:creationId xmlns:a16="http://schemas.microsoft.com/office/drawing/2014/main" id="{04783697-5762-430B-A81E-4FE2C0BE3D6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2C430878-6635-4A33-8DD9-436077B4D9A2}"/>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31</a:t>
            </a:r>
          </a:p>
        </p:txBody>
      </p:sp>
    </p:spTree>
    <p:extLst>
      <p:ext uri="{BB962C8B-B14F-4D97-AF65-F5344CB8AC3E}">
        <p14:creationId xmlns:p14="http://schemas.microsoft.com/office/powerpoint/2010/main" val="1503021390"/>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65F234A-B2C9-41F4-86D7-D7886BA05919}"/>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Design proposal and quantities</a:t>
            </a:r>
          </a:p>
        </p:txBody>
      </p:sp>
      <p:sp>
        <p:nvSpPr>
          <p:cNvPr id="2" name="">
            <a:extLst xmlns:a="http://schemas.openxmlformats.org/drawingml/2006/main">
              <a:ext uri="{FF2B5EF4-FFF2-40B4-BE49-F238E27FC236}">
                <a16:creationId xmlns:a16="http://schemas.microsoft.com/office/drawing/2014/main" id="{4388A23B-4E53-4F19-9788-A6E86945D127}"/>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93A890E-D4BE-4096-A215-3C2FC755920B}"/>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16D436D3-D9B6-415D-A1D8-BE43238E8D57}"/>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221FE65D-3E33-446F-9DE0-431DE0F30247}"/>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Create the draft</a:t>
            </a:r>
          </a:p>
        </p:txBody>
      </p:sp>
      <p:sp>
        <p:nvSpPr>
          <p:cNvPr id="6" name="">
            <a:extLst xmlns:a="http://schemas.openxmlformats.org/drawingml/2006/main">
              <a:ext uri="{FF2B5EF4-FFF2-40B4-BE49-F238E27FC236}">
                <a16:creationId xmlns:a16="http://schemas.microsoft.com/office/drawing/2014/main" id="{1864E866-6B6F-4A8B-8F71-D53246A08D85}"/>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Design &amp; quantities and select + Design proposal. Start with the typed extension provided.</a:t>
            </a:r>
          </a:p>
        </p:txBody>
      </p:sp>
      <p:sp>
        <p:nvSpPr>
          <p:cNvPr id="7" name="">
            <a:extLst xmlns:a="http://schemas.openxmlformats.org/drawingml/2006/main">
              <a:ext uri="{FF2B5EF4-FFF2-40B4-BE49-F238E27FC236}">
                <a16:creationId xmlns:a16="http://schemas.microsoft.com/office/drawing/2014/main" id="{C02DB5B5-C1FE-4C46-841A-56BC07C0261A}"/>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C5C8B939-06D7-4928-95DD-F14152987620}"/>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Enter the proposed records</a:t>
            </a:r>
          </a:p>
        </p:txBody>
      </p:sp>
      <p:sp>
        <p:nvSpPr>
          <p:cNvPr id="9" name="">
            <a:extLst xmlns:a="http://schemas.openxmlformats.org/drawingml/2006/main">
              <a:ext uri="{FF2B5EF4-FFF2-40B4-BE49-F238E27FC236}">
                <a16:creationId xmlns:a16="http://schemas.microsoft.com/office/drawing/2014/main" id="{CBD4482A-1FD2-4323-9312-0299EA351AF6}"/>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Edit Design JSON with assets, connections and material unit rates. Select Validate and save draft.</a:t>
            </a:r>
          </a:p>
        </p:txBody>
      </p:sp>
      <p:sp>
        <p:nvSpPr>
          <p:cNvPr id="10" name="">
            <a:extLst xmlns:a="http://schemas.openxmlformats.org/drawingml/2006/main">
              <a:ext uri="{FF2B5EF4-FFF2-40B4-BE49-F238E27FC236}">
                <a16:creationId xmlns:a16="http://schemas.microsoft.com/office/drawing/2014/main" id="{E1C20B55-E5D5-447E-A332-3EC1B3F8DDF3}"/>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585F546D-A6CE-476E-B728-0D20C5F84733}"/>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quantities</a:t>
            </a:r>
          </a:p>
        </p:txBody>
      </p:sp>
      <p:sp>
        <p:nvSpPr>
          <p:cNvPr id="12" name="">
            <a:extLst xmlns:a="http://schemas.openxmlformats.org/drawingml/2006/main">
              <a:ext uri="{FF2B5EF4-FFF2-40B4-BE49-F238E27FC236}">
                <a16:creationId xmlns:a16="http://schemas.microsoft.com/office/drawing/2014/main" id="{9BB2A07B-957A-4DAD-B05A-05ED6C124F78}"/>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Review design &amp; BOM. Check units, entered INR rates, quantities and the proposed connection.</a:t>
            </a:r>
          </a:p>
        </p:txBody>
      </p:sp>
      <p:sp>
        <p:nvSpPr>
          <p:cNvPr id="13" name="">
            <a:extLst xmlns:a="http://schemas.openxmlformats.org/drawingml/2006/main">
              <a:ext uri="{FF2B5EF4-FFF2-40B4-BE49-F238E27FC236}">
                <a16:creationId xmlns:a16="http://schemas.microsoft.com/office/drawing/2014/main" id="{0DA72DE8-C741-432B-B3A5-88AC77B054A5}"/>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3A7C16E-9F81-40DF-971C-830B01EC7784}"/>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saved draft distinct from the operating network.</a:t>
            </a:r>
          </a:p>
        </p:txBody>
      </p:sp>
      <p:sp>
        <p:nvSpPr>
          <p:cNvPr id="15" name="">
            <a:extLst xmlns:a="http://schemas.openxmlformats.org/drawingml/2006/main">
              <a:ext uri="{FF2B5EF4-FFF2-40B4-BE49-F238E27FC236}">
                <a16:creationId xmlns:a16="http://schemas.microsoft.com/office/drawing/2014/main" id="{E67D8130-04AE-4B02-BB58-7DEED723D9E5}"/>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B6FA30EE-C679-4698-B111-9832AC56852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32</a:t>
            </a:r>
          </a:p>
        </p:txBody>
      </p:sp>
    </p:spTree>
    <p:extLst>
      <p:ext uri="{BB962C8B-B14F-4D97-AF65-F5344CB8AC3E}">
        <p14:creationId xmlns:p14="http://schemas.microsoft.com/office/powerpoint/2010/main" val="1868347045"/>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BECA5CC-4216-41C6-BBE4-E34568D73B47}"/>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 typed design proposal</a:t>
            </a:r>
          </a:p>
        </p:txBody>
      </p:sp>
      <p:sp>
        <p:nvSpPr>
          <p:cNvPr id="2" name="">
            <a:extLst xmlns:a="http://schemas.openxmlformats.org/drawingml/2006/main">
              <a:ext uri="{FF2B5EF4-FFF2-40B4-BE49-F238E27FC236}">
                <a16:creationId xmlns:a16="http://schemas.microsoft.com/office/drawing/2014/main" id="{A81809B2-7312-4BB9-B114-DAED719F9E5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218c169bb334e24"/>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4552A2-2B31-4D3E-A8A3-1417371EDA79}"/>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Edit equipment, endpoints, attributes and rates. Validate and save draft keeps the proposal separate from operating assets.</a:t>
            </a:r>
          </a:p>
        </p:txBody>
      </p:sp>
      <p:sp>
        <p:nvSpPr>
          <p:cNvPr id="5" name="">
            <a:extLst xmlns:a="http://schemas.openxmlformats.org/drawingml/2006/main">
              <a:ext uri="{FF2B5EF4-FFF2-40B4-BE49-F238E27FC236}">
                <a16:creationId xmlns:a16="http://schemas.microsoft.com/office/drawing/2014/main" id="{76B37A41-D564-4DBF-9068-9094A6046B64}"/>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7B355378-4A98-4986-A676-586042B4B5F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33</a:t>
            </a:r>
          </a:p>
        </p:txBody>
      </p:sp>
    </p:spTree>
    <p:extLst>
      <p:ext uri="{BB962C8B-B14F-4D97-AF65-F5344CB8AC3E}">
        <p14:creationId xmlns:p14="http://schemas.microsoft.com/office/powerpoint/2010/main" val="440323161"/>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30B9032-266F-463E-ABA0-A4A33E296BB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Design approval and commissioning</a:t>
            </a:r>
          </a:p>
        </p:txBody>
      </p:sp>
      <p:sp>
        <p:nvSpPr>
          <p:cNvPr id="2" name="">
            <a:extLst xmlns:a="http://schemas.openxmlformats.org/drawingml/2006/main">
              <a:ext uri="{FF2B5EF4-FFF2-40B4-BE49-F238E27FC236}">
                <a16:creationId xmlns:a16="http://schemas.microsoft.com/office/drawing/2014/main" id="{17FA2685-19F9-4DED-8E14-C765AD3D4944}"/>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F6E9944-4950-47AE-9E5B-9DB1DEBD5FE5}"/>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then Administrator</a:t>
            </a:r>
          </a:p>
        </p:txBody>
      </p:sp>
      <p:sp>
        <p:nvSpPr>
          <p:cNvPr id="4" name="">
            <a:extLst xmlns:a="http://schemas.openxmlformats.org/drawingml/2006/main">
              <a:ext uri="{FF2B5EF4-FFF2-40B4-BE49-F238E27FC236}">
                <a16:creationId xmlns:a16="http://schemas.microsoft.com/office/drawing/2014/main" id="{7770FCEF-36F0-4DA8-B42F-BD3B861DEC90}"/>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276A75E9-96E9-405F-8570-644E4139AF7F}"/>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Submit a reviewed draft</a:t>
            </a:r>
          </a:p>
        </p:txBody>
      </p:sp>
      <p:sp>
        <p:nvSpPr>
          <p:cNvPr id="6" name="">
            <a:extLst xmlns:a="http://schemas.openxmlformats.org/drawingml/2006/main">
              <a:ext uri="{FF2B5EF4-FFF2-40B4-BE49-F238E27FC236}">
                <a16:creationId xmlns:a16="http://schemas.microsoft.com/office/drawing/2014/main" id="{77F2E222-F481-4200-8B5F-CE572DF3B43E}"/>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Revise draft for corrections, export the BOM and submit the proposal for review.</a:t>
            </a:r>
          </a:p>
        </p:txBody>
      </p:sp>
      <p:sp>
        <p:nvSpPr>
          <p:cNvPr id="7" name="">
            <a:extLst xmlns:a="http://schemas.openxmlformats.org/drawingml/2006/main">
              <a:ext uri="{FF2B5EF4-FFF2-40B4-BE49-F238E27FC236}">
                <a16:creationId xmlns:a16="http://schemas.microsoft.com/office/drawing/2014/main" id="{480DD9BE-C11D-49A7-825B-81402053BA9C}"/>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4ADB54EB-BFB2-47A5-8C62-5593BA69C33F}"/>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Approve current evidence</a:t>
            </a:r>
          </a:p>
        </p:txBody>
      </p:sp>
      <p:sp>
        <p:nvSpPr>
          <p:cNvPr id="9" name="">
            <a:extLst xmlns:a="http://schemas.openxmlformats.org/drawingml/2006/main">
              <a:ext uri="{FF2B5EF4-FFF2-40B4-BE49-F238E27FC236}">
                <a16:creationId xmlns:a16="http://schemas.microsoft.com/office/drawing/2014/main" id="{E113A828-25CB-4403-A9BD-A1D5B2E672AA}"/>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Administrator checks the design and network revision, records review notes and approves.</a:t>
            </a:r>
          </a:p>
        </p:txBody>
      </p:sp>
      <p:sp>
        <p:nvSpPr>
          <p:cNvPr id="10" name="">
            <a:extLst xmlns:a="http://schemas.openxmlformats.org/drawingml/2006/main">
              <a:ext uri="{FF2B5EF4-FFF2-40B4-BE49-F238E27FC236}">
                <a16:creationId xmlns:a16="http://schemas.microsoft.com/office/drawing/2014/main" id="{EAFF1AAA-B8FA-4EEC-806C-2E604FE3C123}"/>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9CA41BF-9549-4106-A38E-C0B950BBA5DD}"/>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Commission after acceptance</a:t>
            </a:r>
          </a:p>
        </p:txBody>
      </p:sp>
      <p:sp>
        <p:nvSpPr>
          <p:cNvPr id="12" name="">
            <a:extLst xmlns:a="http://schemas.openxmlformats.org/drawingml/2006/main">
              <a:ext uri="{FF2B5EF4-FFF2-40B4-BE49-F238E27FC236}">
                <a16:creationId xmlns:a16="http://schemas.microsoft.com/office/drawing/2014/main" id="{24960F8F-DFA8-40D8-8BEB-60C16482ACB6}"/>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Administrator selects Commissioned after the organization’s construction acceptance. Verify the new register and trace.</a:t>
            </a:r>
          </a:p>
        </p:txBody>
      </p:sp>
      <p:sp>
        <p:nvSpPr>
          <p:cNvPr id="13" name="">
            <a:extLst xmlns:a="http://schemas.openxmlformats.org/drawingml/2006/main">
              <a:ext uri="{FF2B5EF4-FFF2-40B4-BE49-F238E27FC236}">
                <a16:creationId xmlns:a16="http://schemas.microsoft.com/office/drawing/2014/main" id="{A986C192-4019-4E74-9FAC-DC0E9AD369CE}"/>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9F3ABC4-4572-4F3C-932E-83B4032F33C9}"/>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Lifecycle: Draft, Submitted, Approved, Commissioned.</a:t>
            </a:r>
          </a:p>
        </p:txBody>
      </p:sp>
      <p:sp>
        <p:nvSpPr>
          <p:cNvPr id="15" name="">
            <a:extLst xmlns:a="http://schemas.openxmlformats.org/drawingml/2006/main">
              <a:ext uri="{FF2B5EF4-FFF2-40B4-BE49-F238E27FC236}">
                <a16:creationId xmlns:a16="http://schemas.microsoft.com/office/drawing/2014/main" id="{D55EA59E-21CA-4456-A867-B9740D3968E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A69DC796-7D63-47DB-91A9-D45D597AFD1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34</a:t>
            </a:r>
          </a:p>
        </p:txBody>
      </p:sp>
    </p:spTree>
    <p:extLst>
      <p:ext uri="{BB962C8B-B14F-4D97-AF65-F5344CB8AC3E}">
        <p14:creationId xmlns:p14="http://schemas.microsoft.com/office/powerpoint/2010/main" val="137842682"/>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83A26EC-FA04-4969-9834-147992CA6D1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Design quantities and review</a:t>
            </a:r>
          </a:p>
        </p:txBody>
      </p:sp>
      <p:sp>
        <p:nvSpPr>
          <p:cNvPr id="2" name="">
            <a:extLst xmlns:a="http://schemas.openxmlformats.org/drawingml/2006/main">
              <a:ext uri="{FF2B5EF4-FFF2-40B4-BE49-F238E27FC236}">
                <a16:creationId xmlns:a16="http://schemas.microsoft.com/office/drawing/2014/main" id="{D612315C-A0F0-4284-A92F-328B3CFF5E03}"/>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9b40002548043d9"/>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8694CF7-28BB-42A6-9E2C-3473E9FFD16B}"/>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Review the BOM and current state. Submitted starts review; later approval and commissioning require the permitted role.</a:t>
            </a:r>
          </a:p>
        </p:txBody>
      </p:sp>
      <p:sp>
        <p:nvSpPr>
          <p:cNvPr id="5" name="">
            <a:extLst xmlns:a="http://schemas.openxmlformats.org/drawingml/2006/main">
              <a:ext uri="{FF2B5EF4-FFF2-40B4-BE49-F238E27FC236}">
                <a16:creationId xmlns:a16="http://schemas.microsoft.com/office/drawing/2014/main" id="{36DD2E18-E653-453F-9343-01A19BEABB19}"/>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B1012100-0D7C-4F49-9294-A39320B9567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35</a:t>
            </a:r>
          </a:p>
        </p:txBody>
      </p:sp>
    </p:spTree>
    <p:extLst>
      <p:ext uri="{BB962C8B-B14F-4D97-AF65-F5344CB8AC3E}">
        <p14:creationId xmlns:p14="http://schemas.microsoft.com/office/powerpoint/2010/main" val="80985632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E8A1A0C-3381-4AFD-AA75-F6582110666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Work assignment and mobile handover</a:t>
            </a:r>
          </a:p>
        </p:txBody>
      </p:sp>
      <p:sp>
        <p:nvSpPr>
          <p:cNvPr id="2" name="">
            <a:extLst xmlns:a="http://schemas.openxmlformats.org/drawingml/2006/main">
              <a:ext uri="{FF2B5EF4-FFF2-40B4-BE49-F238E27FC236}">
                <a16:creationId xmlns:a16="http://schemas.microsoft.com/office/drawing/2014/main" id="{32ECE3BB-CF2D-4ACE-AB80-CDF33F57909C}"/>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344A8DCE-28E8-4815-9E02-5415C837B631}"/>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DFD08E6E-601F-441D-9E25-3EF73CE8818E}"/>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51CC29A1-C849-4DD6-879A-1A3972B94F58}"/>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Create the assignment</a:t>
            </a:r>
          </a:p>
        </p:txBody>
      </p:sp>
      <p:sp>
        <p:nvSpPr>
          <p:cNvPr id="6" name="">
            <a:extLst xmlns:a="http://schemas.openxmlformats.org/drawingml/2006/main">
              <a:ext uri="{FF2B5EF4-FFF2-40B4-BE49-F238E27FC236}">
                <a16:creationId xmlns:a16="http://schemas.microsoft.com/office/drawing/2014/main" id="{43467FBA-C96E-4FBC-BDBC-352CFD22C5B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In Field operations select + Work order. Specify equipment, title, crew, due date, priority and checklist.</a:t>
            </a:r>
          </a:p>
        </p:txBody>
      </p:sp>
      <p:sp>
        <p:nvSpPr>
          <p:cNvPr id="7" name="">
            <a:extLst xmlns:a="http://schemas.openxmlformats.org/drawingml/2006/main">
              <a:ext uri="{FF2B5EF4-FFF2-40B4-BE49-F238E27FC236}">
                <a16:creationId xmlns:a16="http://schemas.microsoft.com/office/drawing/2014/main" id="{BC0998FF-333A-42D1-871A-928DEFB9D420}"/>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879DF0AB-ACAE-42D1-887F-95EB8D2BF795}"/>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Confirm the field brief</a:t>
            </a:r>
          </a:p>
        </p:txBody>
      </p:sp>
      <p:sp>
        <p:nvSpPr>
          <p:cNvPr id="9" name="">
            <a:extLst xmlns:a="http://schemas.openxmlformats.org/drawingml/2006/main">
              <a:ext uri="{FF2B5EF4-FFF2-40B4-BE49-F238E27FC236}">
                <a16:creationId xmlns:a16="http://schemas.microsoft.com/office/drawing/2014/main" id="{62A62BF2-75ED-4233-9F4B-19107603ED67}"/>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Agree scope and evidence requirements. Ask the crew to refresh its native field pack before leaving connectivity.</a:t>
            </a:r>
          </a:p>
        </p:txBody>
      </p:sp>
      <p:sp>
        <p:nvSpPr>
          <p:cNvPr id="10" name="">
            <a:extLst xmlns:a="http://schemas.openxmlformats.org/drawingml/2006/main">
              <a:ext uri="{FF2B5EF4-FFF2-40B4-BE49-F238E27FC236}">
                <a16:creationId xmlns:a16="http://schemas.microsoft.com/office/drawing/2014/main" id="{55E1AC6B-FA9B-4E36-9E85-73F790B8868D}"/>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B09C8F12-CDD3-49B3-B169-2778E5229987}"/>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accepted work</a:t>
            </a:r>
          </a:p>
        </p:txBody>
      </p:sp>
      <p:sp>
        <p:nvSpPr>
          <p:cNvPr id="12" name="">
            <a:extLst xmlns:a="http://schemas.openxmlformats.org/drawingml/2006/main">
              <a:ext uri="{FF2B5EF4-FFF2-40B4-BE49-F238E27FC236}">
                <a16:creationId xmlns:a16="http://schemas.microsoft.com/office/drawing/2014/main" id="{D8646F99-2F5D-4039-9AAE-52449F629178}"/>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After mobile synchronization, refresh Field operations and inspect work status, findings and inspection history.</a:t>
            </a:r>
          </a:p>
        </p:txBody>
      </p:sp>
      <p:sp>
        <p:nvSpPr>
          <p:cNvPr id="13" name="">
            <a:extLst xmlns:a="http://schemas.openxmlformats.org/drawingml/2006/main">
              <a:ext uri="{FF2B5EF4-FFF2-40B4-BE49-F238E27FC236}">
                <a16:creationId xmlns:a16="http://schemas.microsoft.com/office/drawing/2014/main" id="{098564A1-E8B0-475B-A6E2-ACD0203CD6B9}"/>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74033FE-6B3F-4388-AAD3-3A606584B435}"/>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job with a clear owner, checklist and evidence handover.</a:t>
            </a:r>
          </a:p>
        </p:txBody>
      </p:sp>
      <p:sp>
        <p:nvSpPr>
          <p:cNvPr id="15" name="">
            <a:extLst xmlns:a="http://schemas.openxmlformats.org/drawingml/2006/main">
              <a:ext uri="{FF2B5EF4-FFF2-40B4-BE49-F238E27FC236}">
                <a16:creationId xmlns:a16="http://schemas.microsoft.com/office/drawing/2014/main" id="{F6F85594-2DCE-48A0-BFD1-7097CDE38D21}"/>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FB61CB17-B2B2-4045-AB73-582722F0E50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36</a:t>
            </a:r>
          </a:p>
        </p:txBody>
      </p:sp>
    </p:spTree>
    <p:extLst>
      <p:ext uri="{BB962C8B-B14F-4D97-AF65-F5344CB8AC3E}">
        <p14:creationId xmlns:p14="http://schemas.microsoft.com/office/powerpoint/2010/main" val="1736939967"/>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7C1E9ED-6907-4B60-8CBF-B646185632EB}"/>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Assignment for a field crew</a:t>
            </a:r>
          </a:p>
        </p:txBody>
      </p:sp>
      <p:sp>
        <p:nvSpPr>
          <p:cNvPr id="2" name="">
            <a:extLst xmlns:a="http://schemas.openxmlformats.org/drawingml/2006/main">
              <a:ext uri="{FF2B5EF4-FFF2-40B4-BE49-F238E27FC236}">
                <a16:creationId xmlns:a16="http://schemas.microsoft.com/office/drawing/2014/main" id="{1F2FC892-CB2F-40B9-879E-A7FF09740B03}"/>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3eddec2b2e54e75"/>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B40754-71C1-4F8F-8BD2-3811CC51BA24}"/>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Set the asset, crew, date and checklist. Assign work, then have the native crew refresh its field pack.</a:t>
            </a:r>
          </a:p>
        </p:txBody>
      </p:sp>
      <p:sp>
        <p:nvSpPr>
          <p:cNvPr id="5" name="">
            <a:extLst xmlns:a="http://schemas.openxmlformats.org/drawingml/2006/main">
              <a:ext uri="{FF2B5EF4-FFF2-40B4-BE49-F238E27FC236}">
                <a16:creationId xmlns:a16="http://schemas.microsoft.com/office/drawing/2014/main" id="{8B1F2B67-6822-4233-9005-6222A617AEC1}"/>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52B9EFC7-A9A9-43DD-B29D-99A2FC2318AB}"/>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37</a:t>
            </a:r>
          </a:p>
        </p:txBody>
      </p:sp>
    </p:spTree>
    <p:extLst>
      <p:ext uri="{BB962C8B-B14F-4D97-AF65-F5344CB8AC3E}">
        <p14:creationId xmlns:p14="http://schemas.microsoft.com/office/powerpoint/2010/main" val="1488718878"/>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042152E-82C7-4A1F-86D9-0A719CD18523}"/>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Browser inspection capture</a:t>
            </a:r>
          </a:p>
        </p:txBody>
      </p:sp>
      <p:sp>
        <p:nvSpPr>
          <p:cNvPr id="2" name="">
            <a:extLst xmlns:a="http://schemas.openxmlformats.org/drawingml/2006/main">
              <a:ext uri="{FF2B5EF4-FFF2-40B4-BE49-F238E27FC236}">
                <a16:creationId xmlns:a16="http://schemas.microsoft.com/office/drawing/2014/main" id="{75B252C9-F087-44D1-B546-23E15F0C2018}"/>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05A1654-9B77-4204-8C53-2E470CCF595A}"/>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25C93E1B-7F5E-4ED7-AF45-7214F7699309}"/>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01F7ACF5-99E7-43D6-9B99-75C8B83C3F24}"/>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Prepare and select</a:t>
            </a:r>
          </a:p>
        </p:txBody>
      </p:sp>
      <p:sp>
        <p:nvSpPr>
          <p:cNvPr id="6" name="">
            <a:extLst xmlns:a="http://schemas.openxmlformats.org/drawingml/2006/main">
              <a:ext uri="{FF2B5EF4-FFF2-40B4-BE49-F238E27FC236}">
                <a16:creationId xmlns:a16="http://schemas.microsoft.com/office/drawing/2014/main" id="{BDE30099-7099-4E9C-BC73-6799CC764C1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Field operations, choose Prepare field pack while online, then select the inspected asset.</a:t>
            </a:r>
          </a:p>
        </p:txBody>
      </p:sp>
      <p:sp>
        <p:nvSpPr>
          <p:cNvPr id="7" name="">
            <a:extLst xmlns:a="http://schemas.openxmlformats.org/drawingml/2006/main">
              <a:ext uri="{FF2B5EF4-FFF2-40B4-BE49-F238E27FC236}">
                <a16:creationId xmlns:a16="http://schemas.microsoft.com/office/drawing/2014/main" id="{AA1616D9-7911-4BB4-90EF-32AE8420779F}"/>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76C3C33D-2B41-419D-9C52-BCF2BF7DCE7B}"/>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Enter the finding</a:t>
            </a:r>
          </a:p>
        </p:txBody>
      </p:sp>
      <p:sp>
        <p:nvSpPr>
          <p:cNvPr id="9" name="">
            <a:extLst xmlns:a="http://schemas.openxmlformats.org/drawingml/2006/main">
              <a:ext uri="{FF2B5EF4-FFF2-40B4-BE49-F238E27FC236}">
                <a16:creationId xmlns:a16="http://schemas.microsoft.com/office/drawing/2014/main" id="{ED623CB1-A6E1-4848-86CD-7E9786ED12DC}"/>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Choose condition, enter notes and attach permitted GPS/photo evidence if available.</a:t>
            </a:r>
          </a:p>
        </p:txBody>
      </p:sp>
      <p:sp>
        <p:nvSpPr>
          <p:cNvPr id="10" name="">
            <a:extLst xmlns:a="http://schemas.openxmlformats.org/drawingml/2006/main">
              <a:ext uri="{FF2B5EF4-FFF2-40B4-BE49-F238E27FC236}">
                <a16:creationId xmlns:a16="http://schemas.microsoft.com/office/drawing/2014/main" id="{BDC817A5-4144-4D81-9111-82C528C41E33}"/>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2DF94DAB-7866-46EC-85E7-C19B6FB24A3D}"/>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Queue and synchronize</a:t>
            </a:r>
          </a:p>
        </p:txBody>
      </p:sp>
      <p:sp>
        <p:nvSpPr>
          <p:cNvPr id="12" name="">
            <a:extLst xmlns:a="http://schemas.openxmlformats.org/drawingml/2006/main">
              <a:ext uri="{FF2B5EF4-FFF2-40B4-BE49-F238E27FC236}">
                <a16:creationId xmlns:a16="http://schemas.microsoft.com/office/drawing/2014/main" id="{43E812D2-5E29-4D6C-B24D-13FB840572E5}"/>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Save to device queue, inspect Pending inspections, then Sync inspections and verify acceptance.</a:t>
            </a:r>
          </a:p>
        </p:txBody>
      </p:sp>
      <p:sp>
        <p:nvSpPr>
          <p:cNvPr id="13" name="">
            <a:extLst xmlns:a="http://schemas.openxmlformats.org/drawingml/2006/main">
              <a:ext uri="{FF2B5EF4-FFF2-40B4-BE49-F238E27FC236}">
                <a16:creationId xmlns:a16="http://schemas.microsoft.com/office/drawing/2014/main" id="{C84DEA34-41B9-43A1-BB85-9B7EB1F63B8B}"/>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892C65B-8920-4712-BC8D-24F6670E43C0}"/>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Check: browser inspection storage is separate from native mobile storage.</a:t>
            </a:r>
          </a:p>
        </p:txBody>
      </p:sp>
      <p:sp>
        <p:nvSpPr>
          <p:cNvPr id="15" name="">
            <a:extLst xmlns:a="http://schemas.openxmlformats.org/drawingml/2006/main">
              <a:ext uri="{FF2B5EF4-FFF2-40B4-BE49-F238E27FC236}">
                <a16:creationId xmlns:a16="http://schemas.microsoft.com/office/drawing/2014/main" id="{8741C672-53AA-4801-BEA3-B2CA6DC2185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790C9C1B-B9DC-48AB-8EB4-3EC7EFE84FCE}"/>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38</a:t>
            </a:r>
          </a:p>
        </p:txBody>
      </p:sp>
    </p:spTree>
    <p:extLst>
      <p:ext uri="{BB962C8B-B14F-4D97-AF65-F5344CB8AC3E}">
        <p14:creationId xmlns:p14="http://schemas.microsoft.com/office/powerpoint/2010/main" val="551425343"/>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EBD04DB-BA4B-474C-9376-4C28B26EF79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Inspection in the browser</a:t>
            </a:r>
          </a:p>
        </p:txBody>
      </p:sp>
      <p:sp>
        <p:nvSpPr>
          <p:cNvPr id="2" name="">
            <a:extLst xmlns:a="http://schemas.openxmlformats.org/drawingml/2006/main">
              <a:ext uri="{FF2B5EF4-FFF2-40B4-BE49-F238E27FC236}">
                <a16:creationId xmlns:a16="http://schemas.microsoft.com/office/drawing/2014/main" id="{C3D24777-CDFD-4D04-975C-6AA75A583384}"/>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36a6e7897fd4ac1"/>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F3E14A0-0D60-4822-9F27-C2B838EBF572}"/>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Select the asset, record condition and notes, attach evidence and Save to device queue. Sync inspections sends the browser queue.</a:t>
            </a:r>
          </a:p>
        </p:txBody>
      </p:sp>
      <p:sp>
        <p:nvSpPr>
          <p:cNvPr id="5" name="">
            <a:extLst xmlns:a="http://schemas.openxmlformats.org/drawingml/2006/main">
              <a:ext uri="{FF2B5EF4-FFF2-40B4-BE49-F238E27FC236}">
                <a16:creationId xmlns:a16="http://schemas.microsoft.com/office/drawing/2014/main" id="{39651A1E-BA0B-4732-8AF8-2230E410B996}"/>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671372F5-99E4-4052-9BF8-D5202C3C9427}"/>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39</a:t>
            </a:r>
          </a:p>
        </p:txBody>
      </p:sp>
    </p:spTree>
    <p:extLst>
      <p:ext uri="{BB962C8B-B14F-4D97-AF65-F5344CB8AC3E}">
        <p14:creationId xmlns:p14="http://schemas.microsoft.com/office/powerpoint/2010/main" val="570305970"/>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5EA83A9-F65F-43EA-B5F1-BA8B2C6AA918}"/>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Work execution in the web app</a:t>
            </a:r>
          </a:p>
        </p:txBody>
      </p:sp>
      <p:sp>
        <p:nvSpPr>
          <p:cNvPr id="2" name="">
            <a:extLst xmlns:a="http://schemas.openxmlformats.org/drawingml/2006/main">
              <a:ext uri="{FF2B5EF4-FFF2-40B4-BE49-F238E27FC236}">
                <a16:creationId xmlns:a16="http://schemas.microsoft.com/office/drawing/2014/main" id="{76F6AC1D-4E4E-4078-AACB-7C4E123F505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6590891-035C-4044-9018-0C9E695A6EA3}"/>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16557BB1-C4DF-470E-88B1-2646CC2358F5}"/>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39EA049B-8682-4A86-B351-CA200F68A6D0}"/>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Open the work order</a:t>
            </a:r>
          </a:p>
        </p:txBody>
      </p:sp>
      <p:sp>
        <p:nvSpPr>
          <p:cNvPr id="6" name="">
            <a:extLst xmlns:a="http://schemas.openxmlformats.org/drawingml/2006/main">
              <a:ext uri="{FF2B5EF4-FFF2-40B4-BE49-F238E27FC236}">
                <a16:creationId xmlns:a16="http://schemas.microsoft.com/office/drawing/2014/main" id="{87652C21-15F8-4D14-9251-AC7C85B27E0B}"/>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Verify equipment, assigned crew, due date and checklist, then select Start work.</a:t>
            </a:r>
          </a:p>
        </p:txBody>
      </p:sp>
      <p:sp>
        <p:nvSpPr>
          <p:cNvPr id="7" name="">
            <a:extLst xmlns:a="http://schemas.openxmlformats.org/drawingml/2006/main">
              <a:ext uri="{FF2B5EF4-FFF2-40B4-BE49-F238E27FC236}">
                <a16:creationId xmlns:a16="http://schemas.microsoft.com/office/drawing/2014/main" id="{A5E42E60-C252-428E-91FD-9B9DFC429FD9}"/>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33E531FD-9AC2-452E-BF6A-E2039C4B8F97}"/>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Record actual completion</a:t>
            </a:r>
          </a:p>
        </p:txBody>
      </p:sp>
      <p:sp>
        <p:nvSpPr>
          <p:cNvPr id="9" name="">
            <a:extLst xmlns:a="http://schemas.openxmlformats.org/drawingml/2006/main">
              <a:ext uri="{FF2B5EF4-FFF2-40B4-BE49-F238E27FC236}">
                <a16:creationId xmlns:a16="http://schemas.microsoft.com/office/drawing/2014/main" id="{A47D19AD-6E42-49D1-AEF7-240D54E30BCF}"/>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Complete every required checklist item and add findings or completion evidence.</a:t>
            </a:r>
          </a:p>
        </p:txBody>
      </p:sp>
      <p:sp>
        <p:nvSpPr>
          <p:cNvPr id="10" name="">
            <a:extLst xmlns:a="http://schemas.openxmlformats.org/drawingml/2006/main">
              <a:ext uri="{FF2B5EF4-FFF2-40B4-BE49-F238E27FC236}">
                <a16:creationId xmlns:a16="http://schemas.microsoft.com/office/drawing/2014/main" id="{641AA308-3DC3-4DB5-80A3-E811748691B7}"/>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C03EF08D-0534-4FEF-9004-996996D34F69}"/>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Confirm the status</a:t>
            </a:r>
          </a:p>
        </p:txBody>
      </p:sp>
      <p:sp>
        <p:nvSpPr>
          <p:cNvPr id="12" name="">
            <a:extLst xmlns:a="http://schemas.openxmlformats.org/drawingml/2006/main">
              <a:ext uri="{FF2B5EF4-FFF2-40B4-BE49-F238E27FC236}">
                <a16:creationId xmlns:a16="http://schemas.microsoft.com/office/drawing/2014/main" id="{38D06DE1-3A5E-44D9-BAE4-48C5E10EC717}"/>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Complete work and review the refreshed record and timeline.</a:t>
            </a:r>
          </a:p>
        </p:txBody>
      </p:sp>
      <p:sp>
        <p:nvSpPr>
          <p:cNvPr id="13" name="">
            <a:extLst xmlns:a="http://schemas.openxmlformats.org/drawingml/2006/main">
              <a:ext uri="{FF2B5EF4-FFF2-40B4-BE49-F238E27FC236}">
                <a16:creationId xmlns:a16="http://schemas.microsoft.com/office/drawing/2014/main" id="{03EA904C-F608-4191-B679-030949068713}"/>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379709E-805D-41BB-BF86-5B43EBFCA360}"/>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Lifecycle: Assigned, In progress, Completed.</a:t>
            </a:r>
          </a:p>
        </p:txBody>
      </p:sp>
      <p:sp>
        <p:nvSpPr>
          <p:cNvPr id="15" name="">
            <a:extLst xmlns:a="http://schemas.openxmlformats.org/drawingml/2006/main">
              <a:ext uri="{FF2B5EF4-FFF2-40B4-BE49-F238E27FC236}">
                <a16:creationId xmlns:a16="http://schemas.microsoft.com/office/drawing/2014/main" id="{B6A14E95-EE2C-491F-B19E-F78F7984A79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8A59B565-EFFC-4683-92E7-2E48FD92DAFB}"/>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40</a:t>
            </a:r>
          </a:p>
        </p:txBody>
      </p:sp>
    </p:spTree>
    <p:extLst>
      <p:ext uri="{BB962C8B-B14F-4D97-AF65-F5344CB8AC3E}">
        <p14:creationId xmlns:p14="http://schemas.microsoft.com/office/powerpoint/2010/main" val="490737464"/>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F3D3349-EAE3-4633-BFA6-22FD937D74F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The web completion form</a:t>
            </a:r>
          </a:p>
        </p:txBody>
      </p:sp>
      <p:sp>
        <p:nvSpPr>
          <p:cNvPr id="2" name="">
            <a:extLst xmlns:a="http://schemas.openxmlformats.org/drawingml/2006/main">
              <a:ext uri="{FF2B5EF4-FFF2-40B4-BE49-F238E27FC236}">
                <a16:creationId xmlns:a16="http://schemas.microsoft.com/office/drawing/2014/main" id="{0B999077-001F-423B-B009-F5B0AB294DD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a40a58df55b4717"/>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661FF9-884C-4A24-8DE0-05ED2107C5CF}"/>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Complete the required checks and notes before Complete work. This example is already In Progress.</a:t>
            </a:r>
          </a:p>
        </p:txBody>
      </p:sp>
      <p:sp>
        <p:nvSpPr>
          <p:cNvPr id="5" name="">
            <a:extLst xmlns:a="http://schemas.openxmlformats.org/drawingml/2006/main">
              <a:ext uri="{FF2B5EF4-FFF2-40B4-BE49-F238E27FC236}">
                <a16:creationId xmlns:a16="http://schemas.microsoft.com/office/drawing/2014/main" id="{44B07C6D-9EFC-426E-81AC-604B0524565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15464F53-8A05-484E-9578-5BBB8541BA69}"/>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41</a:t>
            </a:r>
          </a:p>
        </p:txBody>
      </p:sp>
    </p:spTree>
    <p:extLst>
      <p:ext uri="{BB962C8B-B14F-4D97-AF65-F5344CB8AC3E}">
        <p14:creationId xmlns:p14="http://schemas.microsoft.com/office/powerpoint/2010/main" val="328611422"/>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48A9FE0-A7FA-4443-9885-CB8C4B65C9A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Observation entry and review</a:t>
            </a:r>
          </a:p>
        </p:txBody>
      </p:sp>
      <p:sp>
        <p:nvSpPr>
          <p:cNvPr id="2" name="">
            <a:extLst xmlns:a="http://schemas.openxmlformats.org/drawingml/2006/main">
              <a:ext uri="{FF2B5EF4-FFF2-40B4-BE49-F238E27FC236}">
                <a16:creationId xmlns:a16="http://schemas.microsoft.com/office/drawing/2014/main" id="{4D69760E-8A0C-4175-ACB4-3FFFA40153F6}"/>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BEE41325-F917-43F1-8BA0-55AD8319621F}"/>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20640A46-F0C1-4047-A2CD-F307BF56C6E7}"/>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2FC9B36F-0EC8-4BE9-9B28-3DDF6C3ACACB}"/>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Choose equipment and metric</a:t>
            </a:r>
          </a:p>
        </p:txBody>
      </p:sp>
      <p:sp>
        <p:nvSpPr>
          <p:cNvPr id="6" name="">
            <a:extLst xmlns:a="http://schemas.openxmlformats.org/drawingml/2006/main">
              <a:ext uri="{FF2B5EF4-FFF2-40B4-BE49-F238E27FC236}">
                <a16:creationId xmlns:a16="http://schemas.microsoft.com/office/drawing/2014/main" id="{41E540C3-1B87-4FCA-AB85-6DD7BEE01AED}"/>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Observations. Select the asset and an allowed measurement. Read the unit beside Value.</a:t>
            </a:r>
          </a:p>
        </p:txBody>
      </p:sp>
      <p:sp>
        <p:nvSpPr>
          <p:cNvPr id="7" name="">
            <a:extLst xmlns:a="http://schemas.openxmlformats.org/drawingml/2006/main">
              <a:ext uri="{FF2B5EF4-FFF2-40B4-BE49-F238E27FC236}">
                <a16:creationId xmlns:a16="http://schemas.microsoft.com/office/drawing/2014/main" id="{1F5026F9-8D24-47B5-A56E-4D18C999DAEF}"/>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3A39BB62-52CA-40B0-8022-7FA43C42EDED}"/>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Provide measurement context</a:t>
            </a:r>
          </a:p>
        </p:txBody>
      </p:sp>
      <p:sp>
        <p:nvSpPr>
          <p:cNvPr id="9" name="">
            <a:extLst xmlns:a="http://schemas.openxmlformats.org/drawingml/2006/main">
              <a:ext uri="{FF2B5EF4-FFF2-40B4-BE49-F238E27FC236}">
                <a16:creationId xmlns:a16="http://schemas.microsoft.com/office/drawing/2014/main" id="{EA4368E0-A3D7-4A04-83AD-92D5FF42920F}"/>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Enter value, observation time and instrument/method notes. Select Save observation.</a:t>
            </a:r>
          </a:p>
        </p:txBody>
      </p:sp>
      <p:sp>
        <p:nvSpPr>
          <p:cNvPr id="10" name="">
            <a:extLst xmlns:a="http://schemas.openxmlformats.org/drawingml/2006/main">
              <a:ext uri="{FF2B5EF4-FFF2-40B4-BE49-F238E27FC236}">
                <a16:creationId xmlns:a16="http://schemas.microsoft.com/office/drawing/2014/main" id="{5A0022DC-1FD1-4AFF-8418-D9E53871CBCF}"/>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0EB3D266-9F3C-4E6E-BB80-2E91D39DDB03}"/>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the register</a:t>
            </a:r>
          </a:p>
        </p:txBody>
      </p:sp>
      <p:sp>
        <p:nvSpPr>
          <p:cNvPr id="12" name="">
            <a:extLst xmlns:a="http://schemas.openxmlformats.org/drawingml/2006/main">
              <a:ext uri="{FF2B5EF4-FFF2-40B4-BE49-F238E27FC236}">
                <a16:creationId xmlns:a16="http://schemas.microsoft.com/office/drawing/2014/main" id="{F49A287E-ED30-43A4-994A-26577D1DC18D}"/>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Check asset, value, unit, time and Review flag. Route exceptions to the engineer through the agreed process.</a:t>
            </a:r>
          </a:p>
        </p:txBody>
      </p:sp>
      <p:sp>
        <p:nvSpPr>
          <p:cNvPr id="13" name="">
            <a:extLst xmlns:a="http://schemas.openxmlformats.org/drawingml/2006/main">
              <a:ext uri="{FF2B5EF4-FFF2-40B4-BE49-F238E27FC236}">
                <a16:creationId xmlns:a16="http://schemas.microsoft.com/office/drawing/2014/main" id="{CD9F09DA-8999-439B-B49B-49BD6AF66CAA}"/>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9D4D5B1-90F5-4AA6-AA18-0C69E6E18580}"/>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timestamped manual observation linked to an asset.</a:t>
            </a:r>
          </a:p>
        </p:txBody>
      </p:sp>
      <p:sp>
        <p:nvSpPr>
          <p:cNvPr id="15" name="">
            <a:extLst xmlns:a="http://schemas.openxmlformats.org/drawingml/2006/main">
              <a:ext uri="{FF2B5EF4-FFF2-40B4-BE49-F238E27FC236}">
                <a16:creationId xmlns:a16="http://schemas.microsoft.com/office/drawing/2014/main" id="{7274F952-6931-4EF4-AC49-F915402F6E82}"/>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D4A48D7D-C526-4CA5-903B-636F5A8A833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42</a:t>
            </a:r>
          </a:p>
        </p:txBody>
      </p:sp>
    </p:spTree>
    <p:extLst>
      <p:ext uri="{BB962C8B-B14F-4D97-AF65-F5344CB8AC3E}">
        <p14:creationId xmlns:p14="http://schemas.microsoft.com/office/powerpoint/2010/main" val="302212921"/>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D7F771A-B25C-4F8D-B204-05C84F0EB3E1}"/>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Measurements and the observation register</a:t>
            </a:r>
          </a:p>
        </p:txBody>
      </p:sp>
      <p:sp>
        <p:nvSpPr>
          <p:cNvPr id="2" name="">
            <a:extLst xmlns:a="http://schemas.openxmlformats.org/drawingml/2006/main">
              <a:ext uri="{FF2B5EF4-FFF2-40B4-BE49-F238E27FC236}">
                <a16:creationId xmlns:a16="http://schemas.microsoft.com/office/drawing/2014/main" id="{975299A7-3C1F-445C-A461-5BC3A585BBFC}"/>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26051b465094304"/>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6008CD2-1DF1-4CC7-9029-0B661C61098F}"/>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Select the asset and metric. Use its displayed unit, observation time and instrument context before saving.</a:t>
            </a:r>
          </a:p>
        </p:txBody>
      </p:sp>
      <p:sp>
        <p:nvSpPr>
          <p:cNvPr id="5" name="">
            <a:extLst xmlns:a="http://schemas.openxmlformats.org/drawingml/2006/main">
              <a:ext uri="{FF2B5EF4-FFF2-40B4-BE49-F238E27FC236}">
                <a16:creationId xmlns:a16="http://schemas.microsoft.com/office/drawing/2014/main" id="{B684A5EF-50CA-4B43-8857-3DC1B4BE3291}"/>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06D68541-5492-4E4A-85F3-4CBC92B0D86E}"/>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43</a:t>
            </a:r>
          </a:p>
        </p:txBody>
      </p:sp>
    </p:spTree>
    <p:extLst>
      <p:ext uri="{BB962C8B-B14F-4D97-AF65-F5344CB8AC3E}">
        <p14:creationId xmlns:p14="http://schemas.microsoft.com/office/powerpoint/2010/main" val="1109443718"/>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CC831C3-291F-4408-B8AF-14A7942428EE}"/>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Observation units</a:t>
            </a:r>
          </a:p>
        </p:txBody>
      </p:sp>
      <p:sp>
        <p:nvSpPr>
          <p:cNvPr id="2" name="">
            <a:extLst xmlns:a="http://schemas.openxmlformats.org/drawingml/2006/main">
              <a:ext uri="{FF2B5EF4-FFF2-40B4-BE49-F238E27FC236}">
                <a16:creationId xmlns:a16="http://schemas.microsoft.com/office/drawing/2014/main" id="{FCE49ED5-9CE8-4771-B3C9-06207DF50A71}"/>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615950">
                <a:tc>
                  <a:txBody>
                    <a:bodyPr>
                      <a:noAutofit/>
                    </a:bodyPr>
                    <a:lstStyle/>
                    <a:p>
                      <a:r>
                        <a:rPr sz="1725" b="1">
                          <a:solidFill>
                            <a:srgbClr val="FFFFFF"/>
                          </a:solidFill>
                          <a:latin typeface="Arial"/>
                          <a:ea typeface="Arial"/>
                          <a:cs typeface="Arial"/>
                        </a:rPr>
                        <a:t>Utility</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Measurements</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Review context</a:t>
                      </a:r>
                    </a:p>
                  </a:txBody>
                  <a:tcPr marL="91440" marR="91440" marT="45720" marB="45720">
                    <a:solidFill>
                      <a:srgbClr val="112B43"/>
                    </a:solidFill>
                  </a:tcPr>
                </a:tc>
              </a:tr>
              <a:tr h="615950">
                <a:tc>
                  <a:txBody>
                    <a:bodyPr>
                      <a:noAutofit/>
                    </a:bodyPr>
                    <a:lstStyle/>
                    <a:p>
                      <a:r>
                        <a:rPr sz="1725" b="0">
                          <a:solidFill>
                            <a:srgbClr val="183349"/>
                          </a:solidFill>
                          <a:latin typeface="Arial"/>
                          <a:ea typeface="Arial"/>
                          <a:cs typeface="Arial"/>
                        </a:rPr>
                        <a:t>Power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kV / A / kWh</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Phase, equipment rating and instrument</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Water / Gas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m, m³, mg/L / bar(g), ppm, mV</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DMA/sample / MAOP and leak context</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Telecom</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dBm / dB / ms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Endpoints and test setup</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Wastewater / Stormwater</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m, L/s / mm/h, m</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Collection point and catchment</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Heating</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°C / kWh</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Supply/return and accounting period</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00B1F090-1263-4446-B148-CC83D1013D3C}"/>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Choose the exact metric offered for the selected equipment. Input bounds are not safe operating limits.</a:t>
            </a:r>
          </a:p>
        </p:txBody>
      </p:sp>
      <p:sp>
        <p:nvSpPr>
          <p:cNvPr id="5" name="">
            <a:extLst xmlns:a="http://schemas.openxmlformats.org/drawingml/2006/main">
              <a:ext uri="{FF2B5EF4-FFF2-40B4-BE49-F238E27FC236}">
                <a16:creationId xmlns:a16="http://schemas.microsoft.com/office/drawing/2014/main" id="{0772CAF3-1118-40B6-AF57-3C5A5CA7819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98E0FDF8-E1A3-4E2A-A65B-F522780DE8D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44</a:t>
            </a:r>
          </a:p>
        </p:txBody>
      </p:sp>
    </p:spTree>
    <p:extLst>
      <p:ext uri="{BB962C8B-B14F-4D97-AF65-F5344CB8AC3E}">
        <p14:creationId xmlns:p14="http://schemas.microsoft.com/office/powerpoint/2010/main" val="958476497"/>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CFBB9B4-1DA1-42EA-842C-E4BCBBF853BB}"/>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Corridor screening and review</a:t>
            </a:r>
          </a:p>
        </p:txBody>
      </p:sp>
      <p:sp>
        <p:nvSpPr>
          <p:cNvPr id="2" name="">
            <a:extLst xmlns:a="http://schemas.openxmlformats.org/drawingml/2006/main">
              <a:ext uri="{FF2B5EF4-FFF2-40B4-BE49-F238E27FC236}">
                <a16:creationId xmlns:a16="http://schemas.microsoft.com/office/drawing/2014/main" id="{8D99372B-7F91-455B-989B-4E4FE36762F4}"/>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1FB6E9A-C241-411C-A607-70F4E326619B}"/>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85C27538-984A-444C-BD6D-26F3A875B0BA}"/>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83DF71D6-B909-419D-8F34-4C21DFFDF0DA}"/>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Define the corridor</a:t>
            </a:r>
          </a:p>
        </p:txBody>
      </p:sp>
      <p:sp>
        <p:nvSpPr>
          <p:cNvPr id="6" name="">
            <a:extLst xmlns:a="http://schemas.openxmlformats.org/drawingml/2006/main">
              <a:ext uri="{FF2B5EF4-FFF2-40B4-BE49-F238E27FC236}">
                <a16:creationId xmlns:a16="http://schemas.microsoft.com/office/drawing/2014/main" id="{7E4EB570-59AB-4824-A802-730D4484B611}"/>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Excavation review. Enter title, start/end locations, search buffer in m and excavation depth in m.</a:t>
            </a:r>
          </a:p>
        </p:txBody>
      </p:sp>
      <p:sp>
        <p:nvSpPr>
          <p:cNvPr id="7" name="">
            <a:extLst xmlns:a="http://schemas.openxmlformats.org/drawingml/2006/main">
              <a:ext uri="{FF2B5EF4-FFF2-40B4-BE49-F238E27FC236}">
                <a16:creationId xmlns:a16="http://schemas.microsoft.com/office/drawing/2014/main" id="{F173E25F-CA20-42E6-B2C4-A0782C761611}"/>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77209C96-D46F-4BD8-8B74-49CCC7184DF3}"/>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Check findings</a:t>
            </a:r>
          </a:p>
        </p:txBody>
      </p:sp>
      <p:sp>
        <p:nvSpPr>
          <p:cNvPr id="9" name="">
            <a:extLst xmlns:a="http://schemas.openxmlformats.org/drawingml/2006/main">
              <a:ext uri="{FF2B5EF4-FFF2-40B4-BE49-F238E27FC236}">
                <a16:creationId xmlns:a16="http://schemas.microsoft.com/office/drawing/2014/main" id="{396E090A-C3E1-48F4-A8B6-2366B134AE40}"/>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Check corridor. Inspect nearby assets, crossing segments, distance, recorded depth and nominal separation.</a:t>
            </a:r>
          </a:p>
        </p:txBody>
      </p:sp>
      <p:sp>
        <p:nvSpPr>
          <p:cNvPr id="10" name="">
            <a:extLst xmlns:a="http://schemas.openxmlformats.org/drawingml/2006/main">
              <a:ext uri="{FF2B5EF4-FFF2-40B4-BE49-F238E27FC236}">
                <a16:creationId xmlns:a16="http://schemas.microsoft.com/office/drawing/2014/main" id="{884309DB-D9E2-4D2F-979F-BC9427C98FA2}"/>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832F3FFE-211A-4F6E-B60F-F47E6AEEAA51}"/>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Save the evidence</a:t>
            </a:r>
          </a:p>
        </p:txBody>
      </p:sp>
      <p:sp>
        <p:nvSpPr>
          <p:cNvPr id="12" name="">
            <a:extLst xmlns:a="http://schemas.openxmlformats.org/drawingml/2006/main">
              <a:ext uri="{FF2B5EF4-FFF2-40B4-BE49-F238E27FC236}">
                <a16:creationId xmlns:a16="http://schemas.microsoft.com/office/drawing/2014/main" id="{4FA3C6B5-A886-457E-B8D1-E76A15C641D9}"/>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Save review. Record survey/owner evidence in review notes and progress the internal review.</a:t>
            </a:r>
          </a:p>
        </p:txBody>
      </p:sp>
      <p:sp>
        <p:nvSpPr>
          <p:cNvPr id="13" name="">
            <a:extLst xmlns:a="http://schemas.openxmlformats.org/drawingml/2006/main">
              <a:ext uri="{FF2B5EF4-FFF2-40B4-BE49-F238E27FC236}">
                <a16:creationId xmlns:a16="http://schemas.microsoft.com/office/drawing/2014/main" id="{9A411E9F-6289-452E-BE2A-7801F972FB6E}"/>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9B4981F-E626-4ABD-B3B3-8F7A52175ACF}"/>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Lifecycle: Draft, Reviewed, Approved, Closed. Admin controls approval and closure.</a:t>
            </a:r>
          </a:p>
        </p:txBody>
      </p:sp>
      <p:sp>
        <p:nvSpPr>
          <p:cNvPr id="15" name="">
            <a:extLst xmlns:a="http://schemas.openxmlformats.org/drawingml/2006/main">
              <a:ext uri="{FF2B5EF4-FFF2-40B4-BE49-F238E27FC236}">
                <a16:creationId xmlns:a16="http://schemas.microsoft.com/office/drawing/2014/main" id="{F0F3CA30-ECD7-4A80-966B-848E645191A4}"/>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ADC40ABC-259B-432C-AFB6-70FBE01F0653}"/>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45</a:t>
            </a:r>
          </a:p>
        </p:txBody>
      </p:sp>
    </p:spTree>
    <p:extLst>
      <p:ext uri="{BB962C8B-B14F-4D97-AF65-F5344CB8AC3E}">
        <p14:creationId xmlns:p14="http://schemas.microsoft.com/office/powerpoint/2010/main" val="1107761009"/>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A65E7A5-E0F7-457A-943F-F43E4C7A154F}"/>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Corridor screening result</a:t>
            </a:r>
          </a:p>
        </p:txBody>
      </p:sp>
      <p:sp>
        <p:nvSpPr>
          <p:cNvPr id="2" name="">
            <a:extLst xmlns:a="http://schemas.openxmlformats.org/drawingml/2006/main">
              <a:ext uri="{FF2B5EF4-FFF2-40B4-BE49-F238E27FC236}">
                <a16:creationId xmlns:a16="http://schemas.microsoft.com/office/drawing/2014/main" id="{93270AFA-1507-4C57-AF17-181AC58ED6A0}"/>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9cbf0ecadde442b9"/>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BB3D1DD-7600-4E69-9564-C3488885A919}"/>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Set the endpoints, buffer and excavation depth. Review crossings and nearby utilities before Save review.</a:t>
            </a:r>
          </a:p>
        </p:txBody>
      </p:sp>
      <p:sp>
        <p:nvSpPr>
          <p:cNvPr id="5" name="">
            <a:extLst xmlns:a="http://schemas.openxmlformats.org/drawingml/2006/main">
              <a:ext uri="{FF2B5EF4-FFF2-40B4-BE49-F238E27FC236}">
                <a16:creationId xmlns:a16="http://schemas.microsoft.com/office/drawing/2014/main" id="{C4367BF3-9F77-494E-8FDB-28F1C8BA91D2}"/>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97D3FEBC-40EE-4F0C-88C8-D25B97E57279}"/>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46</a:t>
            </a:r>
          </a:p>
        </p:txBody>
      </p:sp>
    </p:spTree>
    <p:extLst>
      <p:ext uri="{BB962C8B-B14F-4D97-AF65-F5344CB8AC3E}">
        <p14:creationId xmlns:p14="http://schemas.microsoft.com/office/powerpoint/2010/main" val="258217448"/>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DA82D73-693B-4540-AF36-48E501D256D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Typed GeoJSON import</a:t>
            </a:r>
          </a:p>
        </p:txBody>
      </p:sp>
      <p:sp>
        <p:nvSpPr>
          <p:cNvPr id="2" name="">
            <a:extLst xmlns:a="http://schemas.openxmlformats.org/drawingml/2006/main">
              <a:ext uri="{FF2B5EF4-FFF2-40B4-BE49-F238E27FC236}">
                <a16:creationId xmlns:a16="http://schemas.microsoft.com/office/drawing/2014/main" id="{49BD48AC-C9E8-4C3F-98E7-F371253E8D1C}"/>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69D81DB-4270-4CCB-ADBC-C91358524C6F}"/>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 Administrator</a:t>
            </a:r>
          </a:p>
        </p:txBody>
      </p:sp>
      <p:sp>
        <p:nvSpPr>
          <p:cNvPr id="4" name="">
            <a:extLst xmlns:a="http://schemas.openxmlformats.org/drawingml/2006/main">
              <a:ext uri="{FF2B5EF4-FFF2-40B4-BE49-F238E27FC236}">
                <a16:creationId xmlns:a16="http://schemas.microsoft.com/office/drawing/2014/main" id="{A8CAB7C0-79EC-44C4-B7FB-4AF801B63B1E}"/>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1DF3B1C8-8DB8-42BB-A959-7DEE2CA93014}"/>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Prepare the source</a:t>
            </a:r>
          </a:p>
        </p:txBody>
      </p:sp>
      <p:sp>
        <p:nvSpPr>
          <p:cNvPr id="6" name="">
            <a:extLst xmlns:a="http://schemas.openxmlformats.org/drawingml/2006/main">
              <a:ext uri="{FF2B5EF4-FFF2-40B4-BE49-F238E27FC236}">
                <a16:creationId xmlns:a16="http://schemas.microsoft.com/office/drawing/2014/main" id="{B25E0124-49F1-45CC-ABB5-850ECF6CAE8E}"/>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Data &amp; integrations. Export the current baseline. Load a GeoJSON file or use Example as the schema starting point.</a:t>
            </a:r>
          </a:p>
        </p:txBody>
      </p:sp>
      <p:sp>
        <p:nvSpPr>
          <p:cNvPr id="7" name="">
            <a:extLst xmlns:a="http://schemas.openxmlformats.org/drawingml/2006/main">
              <a:ext uri="{FF2B5EF4-FFF2-40B4-BE49-F238E27FC236}">
                <a16:creationId xmlns:a16="http://schemas.microsoft.com/office/drawing/2014/main" id="{B5E6DE9F-F02D-4F71-856F-628C7887D7D0}"/>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FA74EBB0-EB3F-467F-8C09-60E6E1980839}"/>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Validate first</a:t>
            </a:r>
          </a:p>
        </p:txBody>
      </p:sp>
      <p:sp>
        <p:nvSpPr>
          <p:cNvPr id="9" name="">
            <a:extLst xmlns:a="http://schemas.openxmlformats.org/drawingml/2006/main">
              <a:ext uri="{FF2B5EF4-FFF2-40B4-BE49-F238E27FC236}">
                <a16:creationId xmlns:a16="http://schemas.microsoft.com/office/drawing/2014/main" id="{4C3A6D1F-5BEB-4B47-92A7-690F326657FE}"/>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Check WGS84 coordinates, asset IDs, sector/types and connection source/target IDs. Select Validate and resolve errors.</a:t>
            </a:r>
          </a:p>
        </p:txBody>
      </p:sp>
      <p:sp>
        <p:nvSpPr>
          <p:cNvPr id="10" name="">
            <a:extLst xmlns:a="http://schemas.openxmlformats.org/drawingml/2006/main">
              <a:ext uri="{FF2B5EF4-FFF2-40B4-BE49-F238E27FC236}">
                <a16:creationId xmlns:a16="http://schemas.microsoft.com/office/drawing/2014/main" id="{6B5091DF-D14D-46BA-9A6F-82DDD2FBF454}"/>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EFB489AD-7758-45EA-8CEA-2B3DDC80364B}"/>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Commit and reconcile</a:t>
            </a:r>
          </a:p>
        </p:txBody>
      </p:sp>
      <p:sp>
        <p:nvSpPr>
          <p:cNvPr id="12" name="">
            <a:extLst xmlns:a="http://schemas.openxmlformats.org/drawingml/2006/main">
              <a:ext uri="{FF2B5EF4-FFF2-40B4-BE49-F238E27FC236}">
                <a16:creationId xmlns:a16="http://schemas.microsoft.com/office/drawing/2014/main" id="{4FBBAA90-A024-43E1-976B-A48ADF285F56}"/>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Commit batch only after validation succeeds. Compare counts, map positions and representative traces.</a:t>
            </a:r>
          </a:p>
        </p:txBody>
      </p:sp>
      <p:sp>
        <p:nvSpPr>
          <p:cNvPr id="13" name="">
            <a:extLst xmlns:a="http://schemas.openxmlformats.org/drawingml/2006/main">
              <a:ext uri="{FF2B5EF4-FFF2-40B4-BE49-F238E27FC236}">
                <a16:creationId xmlns:a16="http://schemas.microsoft.com/office/drawing/2014/main" id="{83653194-865C-4DF1-9683-F77B42CE28E5}"/>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37A894E-CC83-44FA-A9C0-EC6EFDA00B1E}"/>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committed typed batch or a clear data-quality error list.</a:t>
            </a:r>
          </a:p>
        </p:txBody>
      </p:sp>
      <p:sp>
        <p:nvSpPr>
          <p:cNvPr id="15" name="">
            <a:extLst xmlns:a="http://schemas.openxmlformats.org/drawingml/2006/main">
              <a:ext uri="{FF2B5EF4-FFF2-40B4-BE49-F238E27FC236}">
                <a16:creationId xmlns:a16="http://schemas.microsoft.com/office/drawing/2014/main" id="{E722DAAA-B688-4203-B8E8-FFD636767CF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B79E6532-E49F-497A-B29F-5ABF234158E2}"/>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47</a:t>
            </a:r>
          </a:p>
        </p:txBody>
      </p:sp>
    </p:spTree>
    <p:extLst>
      <p:ext uri="{BB962C8B-B14F-4D97-AF65-F5344CB8AC3E}">
        <p14:creationId xmlns:p14="http://schemas.microsoft.com/office/powerpoint/2010/main" val="784072135"/>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A6DB37A-937F-49D8-BF8F-34173913FE84}"/>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 successful import dry run</a:t>
            </a:r>
          </a:p>
        </p:txBody>
      </p:sp>
      <p:sp>
        <p:nvSpPr>
          <p:cNvPr id="2" name="">
            <a:extLst xmlns:a="http://schemas.openxmlformats.org/drawingml/2006/main">
              <a:ext uri="{FF2B5EF4-FFF2-40B4-BE49-F238E27FC236}">
                <a16:creationId xmlns:a16="http://schemas.microsoft.com/office/drawing/2014/main" id="{80DC0FF3-A085-422E-8CFA-F353A6C98278}"/>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643a3a9434c4f46"/>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88024C0-ACFB-4269-8B5E-E37E3849171A}"/>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Example fills a valid FeatureCollection. Validate reports counts and errors; Commit batch becomes available after validation.</a:t>
            </a:r>
          </a:p>
        </p:txBody>
      </p:sp>
      <p:sp>
        <p:nvSpPr>
          <p:cNvPr id="5" name="">
            <a:extLst xmlns:a="http://schemas.openxmlformats.org/drawingml/2006/main">
              <a:ext uri="{FF2B5EF4-FFF2-40B4-BE49-F238E27FC236}">
                <a16:creationId xmlns:a16="http://schemas.microsoft.com/office/drawing/2014/main" id="{4B24B6CD-1E33-462D-A11B-547ABA540483}"/>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29FBD6F0-AC60-422E-9D28-90B562D93E0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48</a:t>
            </a:r>
          </a:p>
        </p:txBody>
      </p:sp>
    </p:spTree>
    <p:extLst>
      <p:ext uri="{BB962C8B-B14F-4D97-AF65-F5344CB8AC3E}">
        <p14:creationId xmlns:p14="http://schemas.microsoft.com/office/powerpoint/2010/main" val="1724392333"/>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291802B-5F79-44C9-8DCF-76F0239CCEC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Exports and audit evidence</a:t>
            </a:r>
          </a:p>
        </p:txBody>
      </p:sp>
      <p:sp>
        <p:nvSpPr>
          <p:cNvPr id="2" name="">
            <a:extLst xmlns:a="http://schemas.openxmlformats.org/drawingml/2006/main">
              <a:ext uri="{FF2B5EF4-FFF2-40B4-BE49-F238E27FC236}">
                <a16:creationId xmlns:a16="http://schemas.microsoft.com/office/drawing/2014/main" id="{E6ED101E-4B43-4CEA-9B76-BC9605B8BA8C}"/>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22DFA17-57BD-4634-B685-94F29FC84AE2}"/>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 / Administrator for audit</a:t>
            </a:r>
          </a:p>
        </p:txBody>
      </p:sp>
      <p:sp>
        <p:nvSpPr>
          <p:cNvPr id="4" name="">
            <a:extLst xmlns:a="http://schemas.openxmlformats.org/drawingml/2006/main">
              <a:ext uri="{FF2B5EF4-FFF2-40B4-BE49-F238E27FC236}">
                <a16:creationId xmlns:a16="http://schemas.microsoft.com/office/drawing/2014/main" id="{351AF746-E542-4067-836D-F9FF35875E21}"/>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E30E9683-6856-48B4-80A9-EC6B2C7836A4}"/>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Choose the appropriate export</a:t>
            </a:r>
          </a:p>
        </p:txBody>
      </p:sp>
      <p:sp>
        <p:nvSpPr>
          <p:cNvPr id="6" name="">
            <a:extLst xmlns:a="http://schemas.openxmlformats.org/drawingml/2006/main">
              <a:ext uri="{FF2B5EF4-FFF2-40B4-BE49-F238E27FC236}">
                <a16:creationId xmlns:a16="http://schemas.microsoft.com/office/drawing/2014/main" id="{CE3EF741-4C76-468D-85FF-623BE0526306}"/>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Network GeoJSON or Inventory CSV in Data &amp; integrations, Export screening, trace Export or Export BOM.</a:t>
            </a:r>
          </a:p>
        </p:txBody>
      </p:sp>
      <p:sp>
        <p:nvSpPr>
          <p:cNvPr id="7" name="">
            <a:extLst xmlns:a="http://schemas.openxmlformats.org/drawingml/2006/main">
              <a:ext uri="{FF2B5EF4-FFF2-40B4-BE49-F238E27FC236}">
                <a16:creationId xmlns:a16="http://schemas.microsoft.com/office/drawing/2014/main" id="{06698ED1-0963-4B95-904D-09A75D18EC70}"/>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E35089D7-57AD-4F3E-9F03-BF80D50DE2CD}"/>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Record the review context</a:t>
            </a:r>
          </a:p>
        </p:txBody>
      </p:sp>
      <p:sp>
        <p:nvSpPr>
          <p:cNvPr id="9" name="">
            <a:extLst xmlns:a="http://schemas.openxmlformats.org/drawingml/2006/main">
              <a:ext uri="{FF2B5EF4-FFF2-40B4-BE49-F238E27FC236}">
                <a16:creationId xmlns:a16="http://schemas.microsoft.com/office/drawing/2014/main" id="{A4E2A6BA-EAAD-40E6-BC4A-E95BBF086031}"/>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Retain utility, input assumptions, IDs, revision, time and the person responsible for the review.</a:t>
            </a:r>
          </a:p>
        </p:txBody>
      </p:sp>
      <p:sp>
        <p:nvSpPr>
          <p:cNvPr id="10" name="">
            <a:extLst xmlns:a="http://schemas.openxmlformats.org/drawingml/2006/main">
              <a:ext uri="{FF2B5EF4-FFF2-40B4-BE49-F238E27FC236}">
                <a16:creationId xmlns:a16="http://schemas.microsoft.com/office/drawing/2014/main" id="{5494C176-5545-492C-AFED-DA750229F6F7}"/>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418F4198-0907-4C6E-8571-0E852FD64975}"/>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Verify the change trail</a:t>
            </a:r>
          </a:p>
        </p:txBody>
      </p:sp>
      <p:sp>
        <p:nvSpPr>
          <p:cNvPr id="12" name="">
            <a:extLst xmlns:a="http://schemas.openxmlformats.org/drawingml/2006/main">
              <a:ext uri="{FF2B5EF4-FFF2-40B4-BE49-F238E27FC236}">
                <a16:creationId xmlns:a16="http://schemas.microsoft.com/office/drawing/2014/main" id="{C50D4D71-157E-49DA-92BD-36BF9F85FBA7}"/>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Administrator selects Verify audit chain. Investigate unexplained failures before relying on the change history.</a:t>
            </a:r>
          </a:p>
        </p:txBody>
      </p:sp>
      <p:sp>
        <p:nvSpPr>
          <p:cNvPr id="13" name="">
            <a:extLst xmlns:a="http://schemas.openxmlformats.org/drawingml/2006/main">
              <a:ext uri="{FF2B5EF4-FFF2-40B4-BE49-F238E27FC236}">
                <a16:creationId xmlns:a16="http://schemas.microsoft.com/office/drawing/2014/main" id="{1FF22CCA-7A59-4432-95CC-04C5332975AC}"/>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FF716EC-3ED7-46AB-8A10-46B2286EBB6E}"/>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evidence that can be reconciled to a known network state.</a:t>
            </a:r>
          </a:p>
        </p:txBody>
      </p:sp>
      <p:sp>
        <p:nvSpPr>
          <p:cNvPr id="15" name="">
            <a:extLst xmlns:a="http://schemas.openxmlformats.org/drawingml/2006/main">
              <a:ext uri="{FF2B5EF4-FFF2-40B4-BE49-F238E27FC236}">
                <a16:creationId xmlns:a16="http://schemas.microsoft.com/office/drawing/2014/main" id="{DCD7BD5B-421B-408F-9BB8-F66B968B43D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AFCE6D22-BA14-49A7-BDDC-2B7C016DDE7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49</a:t>
            </a:r>
          </a:p>
        </p:txBody>
      </p:sp>
    </p:spTree>
    <p:extLst>
      <p:ext uri="{BB962C8B-B14F-4D97-AF65-F5344CB8AC3E}">
        <p14:creationId xmlns:p14="http://schemas.microsoft.com/office/powerpoint/2010/main" val="725837510"/>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8B4B66D-CD48-4CCF-A685-3309CBEA8E52}"/>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Export and audit controls</a:t>
            </a:r>
          </a:p>
        </p:txBody>
      </p:sp>
      <p:sp>
        <p:nvSpPr>
          <p:cNvPr id="2" name="">
            <a:extLst xmlns:a="http://schemas.openxmlformats.org/drawingml/2006/main">
              <a:ext uri="{FF2B5EF4-FFF2-40B4-BE49-F238E27FC236}">
                <a16:creationId xmlns:a16="http://schemas.microsoft.com/office/drawing/2014/main" id="{2A952AFE-6A26-4AE5-8876-5AAF3B4A011B}"/>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07c6ba2d18a3428e"/>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95B06C0-CBC1-4471-AF41-AD4743B26FB6}"/>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Network GeoJSON and Inventory CSV export the registry. Verify audit chain reports the recorded audit-chain result.</a:t>
            </a:r>
          </a:p>
        </p:txBody>
      </p:sp>
      <p:sp>
        <p:nvSpPr>
          <p:cNvPr id="5" name="">
            <a:extLst xmlns:a="http://schemas.openxmlformats.org/drawingml/2006/main">
              <a:ext uri="{FF2B5EF4-FFF2-40B4-BE49-F238E27FC236}">
                <a16:creationId xmlns:a16="http://schemas.microsoft.com/office/drawing/2014/main" id="{9C9C2DDB-F56B-4450-B230-596277D68020}"/>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BD969A2C-5EB4-49EB-8C71-B8DCA4A349B3}"/>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50</a:t>
            </a:r>
          </a:p>
        </p:txBody>
      </p:sp>
    </p:spTree>
    <p:extLst>
      <p:ext uri="{BB962C8B-B14F-4D97-AF65-F5344CB8AC3E}">
        <p14:creationId xmlns:p14="http://schemas.microsoft.com/office/powerpoint/2010/main" val="1928612222"/>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C8AB9A4-F50F-42DD-9769-7DFDFC23DCF1}"/>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Administrator enquiry inbox</a:t>
            </a:r>
          </a:p>
        </p:txBody>
      </p:sp>
      <p:sp>
        <p:nvSpPr>
          <p:cNvPr id="2" name="">
            <a:extLst xmlns:a="http://schemas.openxmlformats.org/drawingml/2006/main">
              <a:ext uri="{FF2B5EF4-FFF2-40B4-BE49-F238E27FC236}">
                <a16:creationId xmlns:a16="http://schemas.microsoft.com/office/drawing/2014/main" id="{A57DB4AF-6FF1-4B95-B1ED-2D849A36E69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C477167C-F786-4806-8764-FAE20763F4E3}"/>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Administrator</a:t>
            </a:r>
          </a:p>
        </p:txBody>
      </p:sp>
      <p:sp>
        <p:nvSpPr>
          <p:cNvPr id="4" name="">
            <a:extLst xmlns:a="http://schemas.openxmlformats.org/drawingml/2006/main">
              <a:ext uri="{FF2B5EF4-FFF2-40B4-BE49-F238E27FC236}">
                <a16:creationId xmlns:a16="http://schemas.microsoft.com/office/drawing/2014/main" id="{7A7880D8-7DCB-46E7-B090-232C35F6D412}"/>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798A8EAE-65B8-4B70-B01C-45B662F08329}"/>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Open the inbox</a:t>
            </a:r>
          </a:p>
        </p:txBody>
      </p:sp>
      <p:sp>
        <p:nvSpPr>
          <p:cNvPr id="6" name="">
            <a:extLst xmlns:a="http://schemas.openxmlformats.org/drawingml/2006/main">
              <a:ext uri="{FF2B5EF4-FFF2-40B4-BE49-F238E27FC236}">
                <a16:creationId xmlns:a16="http://schemas.microsoft.com/office/drawing/2014/main" id="{7A563CF9-0E03-4FE7-B653-021DA07CC1BB}"/>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In Data &amp; integrations select Enquiries to view product enquiries received through the public site.</a:t>
            </a:r>
          </a:p>
        </p:txBody>
      </p:sp>
      <p:sp>
        <p:nvSpPr>
          <p:cNvPr id="7" name="">
            <a:extLst xmlns:a="http://schemas.openxmlformats.org/drawingml/2006/main">
              <a:ext uri="{FF2B5EF4-FFF2-40B4-BE49-F238E27FC236}">
                <a16:creationId xmlns:a16="http://schemas.microsoft.com/office/drawing/2014/main" id="{7A9EDFDE-E4E7-48E5-A391-BADE5CFC0BB4}"/>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2FC5B8E9-7589-4F92-B1C3-7C5A98C584F0}"/>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and record follow-up</a:t>
            </a:r>
          </a:p>
        </p:txBody>
      </p:sp>
      <p:sp>
        <p:nvSpPr>
          <p:cNvPr id="9" name="">
            <a:extLst xmlns:a="http://schemas.openxmlformats.org/drawingml/2006/main">
              <a:ext uri="{FF2B5EF4-FFF2-40B4-BE49-F238E27FC236}">
                <a16:creationId xmlns:a16="http://schemas.microsoft.com/office/drawing/2014/main" id="{C4130EF8-F428-4653-A945-03A3AC45E960}"/>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the relevant record and enter a follow-up note with the appropriate status.</a:t>
            </a:r>
          </a:p>
        </p:txBody>
      </p:sp>
      <p:sp>
        <p:nvSpPr>
          <p:cNvPr id="10" name="">
            <a:extLst xmlns:a="http://schemas.openxmlformats.org/drawingml/2006/main">
              <a:ext uri="{FF2B5EF4-FFF2-40B4-BE49-F238E27FC236}">
                <a16:creationId xmlns:a16="http://schemas.microsoft.com/office/drawing/2014/main" id="{565F0835-3EF5-4F43-B242-07C4D26B1B40}"/>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21DF5C73-318A-4BC2-91A9-2285733667C2}"/>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Retain ownership</a:t>
            </a:r>
          </a:p>
        </p:txBody>
      </p:sp>
      <p:sp>
        <p:nvSpPr>
          <p:cNvPr id="12" name="">
            <a:extLst xmlns:a="http://schemas.openxmlformats.org/drawingml/2006/main">
              <a:ext uri="{FF2B5EF4-FFF2-40B4-BE49-F238E27FC236}">
                <a16:creationId xmlns:a16="http://schemas.microsoft.com/office/drawing/2014/main" id="{FA3172ED-739F-438A-BE6E-04351B64B814}"/>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New, Contacted, Qualified or Closed to describe the enquiry stage and coordinate the next action.</a:t>
            </a:r>
          </a:p>
        </p:txBody>
      </p:sp>
      <p:sp>
        <p:nvSpPr>
          <p:cNvPr id="13" name="">
            <a:extLst xmlns:a="http://schemas.openxmlformats.org/drawingml/2006/main">
              <a:ext uri="{FF2B5EF4-FFF2-40B4-BE49-F238E27FC236}">
                <a16:creationId xmlns:a16="http://schemas.microsoft.com/office/drawing/2014/main" id="{35C1CE89-9CAD-433B-AAB4-1041471CB356}"/>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750D9FB-E378-4253-B1EF-4F1A3195059B}"/>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Check: updating an enquiry records a note. It does not automatically send an email.</a:t>
            </a:r>
          </a:p>
        </p:txBody>
      </p:sp>
      <p:sp>
        <p:nvSpPr>
          <p:cNvPr id="15" name="">
            <a:extLst xmlns:a="http://schemas.openxmlformats.org/drawingml/2006/main">
              <a:ext uri="{FF2B5EF4-FFF2-40B4-BE49-F238E27FC236}">
                <a16:creationId xmlns:a16="http://schemas.microsoft.com/office/drawing/2014/main" id="{15302F33-AA78-4A7F-BAA9-D1F9651911A2}"/>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4DE44657-2E63-4232-AC77-7E60DF79DAF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51</a:t>
            </a:r>
          </a:p>
        </p:txBody>
      </p:sp>
    </p:spTree>
    <p:extLst>
      <p:ext uri="{BB962C8B-B14F-4D97-AF65-F5344CB8AC3E}">
        <p14:creationId xmlns:p14="http://schemas.microsoft.com/office/powerpoint/2010/main" val="784450542"/>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4BD5272-0460-4EA3-92B0-C4C3D6F76092}"/>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Enquiry follow-up on screen</a:t>
            </a:r>
          </a:p>
        </p:txBody>
      </p:sp>
      <p:sp>
        <p:nvSpPr>
          <p:cNvPr id="2" name="">
            <a:extLst xmlns:a="http://schemas.openxmlformats.org/drawingml/2006/main">
              <a:ext uri="{FF2B5EF4-FFF2-40B4-BE49-F238E27FC236}">
                <a16:creationId xmlns:a16="http://schemas.microsoft.com/office/drawing/2014/main" id="{EEE486B6-16AB-441C-9CC6-F18DF8E3BE16}"/>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59a3676272a4e1a"/>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8A4690F-23A6-4058-9E2E-BE064EAC6226}"/>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Choose follow-up status, enter the internal note and Save follow-up. This synthetic enquiry requires no customer response.</a:t>
            </a:r>
          </a:p>
        </p:txBody>
      </p:sp>
      <p:sp>
        <p:nvSpPr>
          <p:cNvPr id="5" name="">
            <a:extLst xmlns:a="http://schemas.openxmlformats.org/drawingml/2006/main">
              <a:ext uri="{FF2B5EF4-FFF2-40B4-BE49-F238E27FC236}">
                <a16:creationId xmlns:a16="http://schemas.microsoft.com/office/drawing/2014/main" id="{1BA4AC7B-C3D9-4D4F-92A9-DEAB3DAE317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475BD56A-A511-4634-9A20-EFAE2F64AAA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52</a:t>
            </a:r>
          </a:p>
        </p:txBody>
      </p:sp>
    </p:spTree>
    <p:extLst>
      <p:ext uri="{BB962C8B-B14F-4D97-AF65-F5344CB8AC3E}">
        <p14:creationId xmlns:p14="http://schemas.microsoft.com/office/powerpoint/2010/main" val="940627655"/>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1D2C030-21C3-4208-89F3-1923C7D29B8A}"/>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Maps, empty states and recovery</a:t>
            </a:r>
          </a:p>
        </p:txBody>
      </p:sp>
      <p:sp>
        <p:nvSpPr>
          <p:cNvPr id="2" name="">
            <a:extLst xmlns:a="http://schemas.openxmlformats.org/drawingml/2006/main">
              <a:ext uri="{FF2B5EF4-FFF2-40B4-BE49-F238E27FC236}">
                <a16:creationId xmlns:a16="http://schemas.microsoft.com/office/drawing/2014/main" id="{82F34898-92C7-4633-A45F-D56224B6D3E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CA788B1-E79C-4702-AA9B-572A6AAF9A63}"/>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D491870A-FA19-4618-B849-92EA99022B41}"/>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B1BF4AEA-59E9-44A3-942A-9983ADFCF07F}"/>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Distinguish missing data</a:t>
            </a:r>
          </a:p>
        </p:txBody>
      </p:sp>
      <p:sp>
        <p:nvSpPr>
          <p:cNvPr id="6" name="">
            <a:extLst xmlns:a="http://schemas.openxmlformats.org/drawingml/2006/main">
              <a:ext uri="{FF2B5EF4-FFF2-40B4-BE49-F238E27FC236}">
                <a16:creationId xmlns:a16="http://schemas.microsoft.com/office/drawing/2014/main" id="{74F6AB66-1D53-4A4B-AD7B-8264AF05CEB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Check the utility filter, asset count and search. Clear filters and confirm the expected records exist.</a:t>
            </a:r>
          </a:p>
        </p:txBody>
      </p:sp>
      <p:sp>
        <p:nvSpPr>
          <p:cNvPr id="7" name="">
            <a:extLst xmlns:a="http://schemas.openxmlformats.org/drawingml/2006/main">
              <a:ext uri="{FF2B5EF4-FFF2-40B4-BE49-F238E27FC236}">
                <a16:creationId xmlns:a16="http://schemas.microsoft.com/office/drawing/2014/main" id="{910E82CC-A6D1-4D80-BCE9-70AF4FE15D34}"/>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FBC35748-BE66-41A4-9531-98854D1D9B5A}"/>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Recover a map connection</a:t>
            </a:r>
          </a:p>
        </p:txBody>
      </p:sp>
      <p:sp>
        <p:nvSpPr>
          <p:cNvPr id="9" name="">
            <a:extLst xmlns:a="http://schemas.openxmlformats.org/drawingml/2006/main">
              <a:ext uri="{FF2B5EF4-FFF2-40B4-BE49-F238E27FC236}">
                <a16:creationId xmlns:a16="http://schemas.microsoft.com/office/drawing/2014/main" id="{2510FD59-E381-4588-BD97-167B0DBB5E2D}"/>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If the Mappls connection is unavailable, use Reload map connection and check internet access.</a:t>
            </a:r>
          </a:p>
        </p:txBody>
      </p:sp>
      <p:sp>
        <p:nvSpPr>
          <p:cNvPr id="10" name="">
            <a:extLst xmlns:a="http://schemas.openxmlformats.org/drawingml/2006/main">
              <a:ext uri="{FF2B5EF4-FFF2-40B4-BE49-F238E27FC236}">
                <a16:creationId xmlns:a16="http://schemas.microsoft.com/office/drawing/2014/main" id="{14B09992-642E-4CCC-BEFA-8E10CED2975B}"/>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A32D1AB2-0D22-4DEC-A688-0CE35F7F3760}"/>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the analysis separately</a:t>
            </a:r>
          </a:p>
        </p:txBody>
      </p:sp>
      <p:sp>
        <p:nvSpPr>
          <p:cNvPr id="12" name="">
            <a:extLst xmlns:a="http://schemas.openxmlformats.org/drawingml/2006/main">
              <a:ext uri="{FF2B5EF4-FFF2-40B4-BE49-F238E27FC236}">
                <a16:creationId xmlns:a16="http://schemas.microsoft.com/office/drawing/2014/main" id="{9CE7F082-8000-4C17-A7CF-92C9CE4AE0C1}"/>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the result table and source-found status. Check topology, lifecycle, barriers and control states when a trace is empty.</a:t>
            </a:r>
          </a:p>
        </p:txBody>
      </p:sp>
      <p:sp>
        <p:nvSpPr>
          <p:cNvPr id="13" name="">
            <a:extLst xmlns:a="http://schemas.openxmlformats.org/drawingml/2006/main">
              <a:ext uri="{FF2B5EF4-FFF2-40B4-BE49-F238E27FC236}">
                <a16:creationId xmlns:a16="http://schemas.microsoft.com/office/drawing/2014/main" id="{DD88D2C3-6BF4-4C1B-AD3C-FEE58180513E}"/>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72BA463-E0BA-49E9-8D27-11E6A59C554D}"/>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Outcome: a data issue, input issue or map connection issue assigned to the right owner.</a:t>
            </a:r>
          </a:p>
        </p:txBody>
      </p:sp>
      <p:sp>
        <p:nvSpPr>
          <p:cNvPr id="15" name="">
            <a:extLst xmlns:a="http://schemas.openxmlformats.org/drawingml/2006/main">
              <a:ext uri="{FF2B5EF4-FFF2-40B4-BE49-F238E27FC236}">
                <a16:creationId xmlns:a16="http://schemas.microsoft.com/office/drawing/2014/main" id="{FC3E7F2B-0447-43C0-819E-DC5F6CDC28E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1A131D98-0B37-41E2-A30F-FC95C8DD45FB}"/>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53</a:t>
            </a:r>
          </a:p>
        </p:txBody>
      </p:sp>
    </p:spTree>
    <p:extLst>
      <p:ext uri="{BB962C8B-B14F-4D97-AF65-F5344CB8AC3E}">
        <p14:creationId xmlns:p14="http://schemas.microsoft.com/office/powerpoint/2010/main" val="871835209"/>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E93BEFD-7C72-4246-815E-D9CE3174019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Checking map data and selection</a:t>
            </a:r>
          </a:p>
        </p:txBody>
      </p:sp>
      <p:sp>
        <p:nvSpPr>
          <p:cNvPr id="2" name="">
            <a:extLst xmlns:a="http://schemas.openxmlformats.org/drawingml/2006/main">
              <a:ext uri="{FF2B5EF4-FFF2-40B4-BE49-F238E27FC236}">
                <a16:creationId xmlns:a16="http://schemas.microsoft.com/office/drawing/2014/main" id="{881A6BC3-B5CD-4401-8232-F50D38F65EB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5916edea0a64c8c"/>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17DC0A-2782-445A-A269-F20F7BFA4B34}"/>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Compare the asset count and utility filter with the selected record. A connection failure offers Reload map connection.</a:t>
            </a:r>
          </a:p>
        </p:txBody>
      </p:sp>
      <p:sp>
        <p:nvSpPr>
          <p:cNvPr id="5" name="">
            <a:extLst xmlns:a="http://schemas.openxmlformats.org/drawingml/2006/main">
              <a:ext uri="{FF2B5EF4-FFF2-40B4-BE49-F238E27FC236}">
                <a16:creationId xmlns:a16="http://schemas.microsoft.com/office/drawing/2014/main" id="{3A062D9B-320D-4EC3-AC50-2D0B70FF110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F4F5BB70-3181-4A55-BC15-800E19BDF3B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54</a:t>
            </a:r>
          </a:p>
        </p:txBody>
      </p:sp>
    </p:spTree>
    <p:extLst>
      <p:ext uri="{BB962C8B-B14F-4D97-AF65-F5344CB8AC3E}">
        <p14:creationId xmlns:p14="http://schemas.microsoft.com/office/powerpoint/2010/main" val="1347560630"/>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6AF2ACC-FE3B-4C33-97E4-84F32A0FE1F4}"/>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Revisions, permissions and retries</a:t>
            </a:r>
          </a:p>
        </p:txBody>
      </p:sp>
      <p:sp>
        <p:nvSpPr>
          <p:cNvPr id="2" name="">
            <a:extLst xmlns:a="http://schemas.openxmlformats.org/drawingml/2006/main">
              <a:ext uri="{FF2B5EF4-FFF2-40B4-BE49-F238E27FC236}">
                <a16:creationId xmlns:a16="http://schemas.microsoft.com/office/drawing/2014/main" id="{8F70446D-3787-4690-9182-C12ABED4CD8D}"/>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1258D9D-FC99-4D7C-8A20-E28794B43434}"/>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6825A316-0183-44DC-84AD-AB631741E0F8}"/>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C7382852-0C7D-4976-BE9D-1BDB449F6411}"/>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Changed record</a:t>
            </a:r>
          </a:p>
        </p:txBody>
      </p:sp>
      <p:sp>
        <p:nvSpPr>
          <p:cNvPr id="6" name="">
            <a:extLst xmlns:a="http://schemas.openxmlformats.org/drawingml/2006/main">
              <a:ext uri="{FF2B5EF4-FFF2-40B4-BE49-F238E27FC236}">
                <a16:creationId xmlns:a16="http://schemas.microsoft.com/office/drawing/2014/main" id="{12316375-6C78-4DB8-AA84-15074E2A31C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Reopen and compare the current record. Repeat the assessment or revise the draft against the new revision.</a:t>
            </a:r>
          </a:p>
        </p:txBody>
      </p:sp>
      <p:sp>
        <p:nvSpPr>
          <p:cNvPr id="7" name="">
            <a:extLst xmlns:a="http://schemas.openxmlformats.org/drawingml/2006/main">
              <a:ext uri="{FF2B5EF4-FFF2-40B4-BE49-F238E27FC236}">
                <a16:creationId xmlns:a16="http://schemas.microsoft.com/office/drawing/2014/main" id="{B7A82C46-F6BE-4B00-8451-77C2A5ED9E84}"/>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E0919708-5C2F-4A92-9F69-96FF924019B9}"/>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Action unavailable</a:t>
            </a:r>
          </a:p>
        </p:txBody>
      </p:sp>
      <p:sp>
        <p:nvSpPr>
          <p:cNvPr id="9" name="">
            <a:extLst xmlns:a="http://schemas.openxmlformats.org/drawingml/2006/main">
              <a:ext uri="{FF2B5EF4-FFF2-40B4-BE49-F238E27FC236}">
                <a16:creationId xmlns:a16="http://schemas.microsoft.com/office/drawing/2014/main" id="{C1EF1665-3332-4205-910C-3CE7E2586C18}"/>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Confirm your role. Ask the responsible engineer or administrator to perform restricted changes.</a:t>
            </a:r>
          </a:p>
        </p:txBody>
      </p:sp>
      <p:sp>
        <p:nvSpPr>
          <p:cNvPr id="10" name="">
            <a:extLst xmlns:a="http://schemas.openxmlformats.org/drawingml/2006/main">
              <a:ext uri="{FF2B5EF4-FFF2-40B4-BE49-F238E27FC236}">
                <a16:creationId xmlns:a16="http://schemas.microsoft.com/office/drawing/2014/main" id="{27B1BBAD-5C50-4F5D-A3E3-9AA2D8A63CD7}"/>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03A7560E-7B65-451F-8C08-E3C34EA2265D}"/>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Session or connection failure</a:t>
            </a:r>
          </a:p>
        </p:txBody>
      </p:sp>
      <p:sp>
        <p:nvSpPr>
          <p:cNvPr id="12" name="">
            <a:extLst xmlns:a="http://schemas.openxmlformats.org/drawingml/2006/main">
              <a:ext uri="{FF2B5EF4-FFF2-40B4-BE49-F238E27FC236}">
                <a16:creationId xmlns:a16="http://schemas.microsoft.com/office/drawing/2014/main" id="{7B4B8D66-56D8-4D04-B7FC-6D3001987607}"/>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Sign in again or reconnect. Retain pending browser/native evidence until acceptance is confirmed.</a:t>
            </a:r>
          </a:p>
        </p:txBody>
      </p:sp>
      <p:sp>
        <p:nvSpPr>
          <p:cNvPr id="13" name="">
            <a:extLst xmlns:a="http://schemas.openxmlformats.org/drawingml/2006/main">
              <a:ext uri="{FF2B5EF4-FFF2-40B4-BE49-F238E27FC236}">
                <a16:creationId xmlns:a16="http://schemas.microsoft.com/office/drawing/2014/main" id="{6C883121-7FDD-4743-9BD8-6FCE61D7EE79}"/>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93282FA-2D91-4723-8E81-2CE59C80A0CD}"/>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Check: a retry should preserve the intended record and avoid duplicate manual entry.</a:t>
            </a:r>
          </a:p>
        </p:txBody>
      </p:sp>
      <p:sp>
        <p:nvSpPr>
          <p:cNvPr id="15" name="">
            <a:extLst xmlns:a="http://schemas.openxmlformats.org/drawingml/2006/main">
              <a:ext uri="{FF2B5EF4-FFF2-40B4-BE49-F238E27FC236}">
                <a16:creationId xmlns:a16="http://schemas.microsoft.com/office/drawing/2014/main" id="{9D494C97-FE29-4DA7-8B41-B68C4F11D02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D2936F78-BDC3-4F32-B838-0C34150FBEE3}"/>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55</a:t>
            </a:r>
          </a:p>
        </p:txBody>
      </p:sp>
    </p:spTree>
    <p:extLst>
      <p:ext uri="{BB962C8B-B14F-4D97-AF65-F5344CB8AC3E}">
        <p14:creationId xmlns:p14="http://schemas.microsoft.com/office/powerpoint/2010/main" val="542847111"/>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0D3A361-2997-4512-9FD6-BCCD2898BCAF}"/>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Checking record versions</a:t>
            </a:r>
          </a:p>
        </p:txBody>
      </p:sp>
      <p:sp>
        <p:nvSpPr>
          <p:cNvPr id="2" name="">
            <a:extLst xmlns:a="http://schemas.openxmlformats.org/drawingml/2006/main">
              <a:ext uri="{FF2B5EF4-FFF2-40B4-BE49-F238E27FC236}">
                <a16:creationId xmlns:a16="http://schemas.microsoft.com/office/drawing/2014/main" id="{E9FF8C8D-5957-4188-A240-95E03E5254F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955f464730b459b"/>
          <a:stretch xmlns:a="http://schemas.openxmlformats.org/drawingml/2006/main"/>
        </p:blipFill>
        <p:spPr>
          <a:xfrm xmlns:a="http://schemas.openxmlformats.org/drawingml/2006/main">
            <a:off x="1726131" y="1428750"/>
            <a:ext cx="8739739" cy="43243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C3E818-FF3D-46B3-9B10-63436185DFE2}"/>
              </a:ext>
            </a:extLst>
          </p:cNvPr>
          <p:cNvSpPr>
            <a:spLocks xmlns:a="http://schemas.openxmlformats.org/drawingml/2006/main" noGrp="1"/>
          </p:cNvSpPr>
          <p:nvPr/>
        </p:nvSpPr>
        <p:spPr>
          <a:xfrm xmlns:a="http://schemas.openxmlformats.org/drawingml/2006/main">
            <a:off x="609600" y="58102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83349"/>
                </a:solidFill>
                <a:latin typeface="Arial"/>
                <a:ea typeface="Arial"/>
                <a:cs typeface="Arial"/>
              </a:defRPr>
            </a:pPr>
            <a:r>
              <a:rPr sz="1650" b="0">
                <a:solidFill>
                  <a:srgbClr val="183349"/>
                </a:solidFill>
                <a:latin typeface="Arial"/>
                <a:ea typeface="Arial"/>
                <a:cs typeface="Arial"/>
              </a:rPr>
              <a:t>Use the asset register to verify the current record and revision before revising a stale form.</a:t>
            </a:r>
          </a:p>
        </p:txBody>
      </p:sp>
      <p:sp>
        <p:nvSpPr>
          <p:cNvPr id="5" name="">
            <a:extLst xmlns:a="http://schemas.openxmlformats.org/drawingml/2006/main">
              <a:ext uri="{FF2B5EF4-FFF2-40B4-BE49-F238E27FC236}">
                <a16:creationId xmlns:a16="http://schemas.microsoft.com/office/drawing/2014/main" id="{4A591D2A-366B-4769-A54F-326806D985F5}"/>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6" name="">
            <a:extLst xmlns:a="http://schemas.openxmlformats.org/drawingml/2006/main">
              <a:ext uri="{FF2B5EF4-FFF2-40B4-BE49-F238E27FC236}">
                <a16:creationId xmlns:a16="http://schemas.microsoft.com/office/drawing/2014/main" id="{102B1E7A-178F-4783-9012-D911B44B219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56</a:t>
            </a:r>
          </a:p>
        </p:txBody>
      </p:sp>
    </p:spTree>
    <p:extLst>
      <p:ext uri="{BB962C8B-B14F-4D97-AF65-F5344CB8AC3E}">
        <p14:creationId xmlns:p14="http://schemas.microsoft.com/office/powerpoint/2010/main" val="1603131230"/>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DABDD55-03E6-4C59-8B3A-F3B53A09E407}"/>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Worked exercise: network investigation</a:t>
            </a:r>
          </a:p>
        </p:txBody>
      </p:sp>
      <p:sp>
        <p:nvSpPr>
          <p:cNvPr id="2" name="">
            <a:extLst xmlns:a="http://schemas.openxmlformats.org/drawingml/2006/main">
              <a:ext uri="{FF2B5EF4-FFF2-40B4-BE49-F238E27FC236}">
                <a16:creationId xmlns:a16="http://schemas.microsoft.com/office/drawing/2014/main" id="{0E1406DB-C9BD-4401-AE1D-C8B15D3FD45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D77507D-B7FA-4C23-81C6-61FBD59ABCB8}"/>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Viewer or Engineer</a:t>
            </a:r>
          </a:p>
        </p:txBody>
      </p:sp>
      <p:sp>
        <p:nvSpPr>
          <p:cNvPr id="4" name="">
            <a:extLst xmlns:a="http://schemas.openxmlformats.org/drawingml/2006/main">
              <a:ext uri="{FF2B5EF4-FFF2-40B4-BE49-F238E27FC236}">
                <a16:creationId xmlns:a16="http://schemas.microsoft.com/office/drawing/2014/main" id="{746FB07F-56BF-4DFD-A512-79B8020B4E7E}"/>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5800F507-9E42-4DE0-816C-25E71239198F}"/>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Locate the example</a:t>
            </a:r>
          </a:p>
        </p:txBody>
      </p:sp>
      <p:sp>
        <p:nvSpPr>
          <p:cNvPr id="6" name="">
            <a:extLst xmlns:a="http://schemas.openxmlformats.org/drawingml/2006/main">
              <a:ext uri="{FF2B5EF4-FFF2-40B4-BE49-F238E27FC236}">
                <a16:creationId xmlns:a16="http://schemas.microsoft.com/office/drawing/2014/main" id="{79998675-9EF8-4613-AC2C-6F4FC2E347E8}"/>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Power and find PWR-C-11 in Network explorer. Check its identity and attributes.</a:t>
            </a:r>
          </a:p>
        </p:txBody>
      </p:sp>
      <p:sp>
        <p:nvSpPr>
          <p:cNvPr id="7" name="">
            <a:extLst xmlns:a="http://schemas.openxmlformats.org/drawingml/2006/main">
              <a:ext uri="{FF2B5EF4-FFF2-40B4-BE49-F238E27FC236}">
                <a16:creationId xmlns:a16="http://schemas.microsoft.com/office/drawing/2014/main" id="{995F7468-1471-4BE8-9CD2-AC09DBBA9BCC}"/>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B14F07FD-0E94-4799-BEC8-A3AA32001632}"/>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Trace its source</a:t>
            </a:r>
          </a:p>
        </p:txBody>
      </p:sp>
      <p:sp>
        <p:nvSpPr>
          <p:cNvPr id="9" name="">
            <a:extLst xmlns:a="http://schemas.openxmlformats.org/drawingml/2006/main">
              <a:ext uri="{FF2B5EF4-FFF2-40B4-BE49-F238E27FC236}">
                <a16:creationId xmlns:a16="http://schemas.microsoft.com/office/drawing/2014/main" id="{DE26012A-3F46-4359-80A7-1E4FCC9E5DC6}"/>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Engineering workbench, choose Shortest source / outfall path and Run trace.</a:t>
            </a:r>
          </a:p>
        </p:txBody>
      </p:sp>
      <p:sp>
        <p:nvSpPr>
          <p:cNvPr id="10" name="">
            <a:extLst xmlns:a="http://schemas.openxmlformats.org/drawingml/2006/main">
              <a:ext uri="{FF2B5EF4-FFF2-40B4-BE49-F238E27FC236}">
                <a16:creationId xmlns:a16="http://schemas.microsoft.com/office/drawing/2014/main" id="{4A5550A8-C370-4FDA-BCBA-23CBD41CB22A}"/>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DD441AAB-FE6C-4BC1-A51D-C81E3BFC7107}"/>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and export</a:t>
            </a:r>
          </a:p>
        </p:txBody>
      </p:sp>
      <p:sp>
        <p:nvSpPr>
          <p:cNvPr id="12" name="">
            <a:extLst xmlns:a="http://schemas.openxmlformats.org/drawingml/2006/main">
              <a:ext uri="{FF2B5EF4-FFF2-40B4-BE49-F238E27FC236}">
                <a16:creationId xmlns:a16="http://schemas.microsoft.com/office/drawing/2014/main" id="{0CCFCF5D-3AAF-4DB3-B7B5-F2D6E153EA03}"/>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Check reached assets, source-found status and network revision. Export the trace and identify any data question.</a:t>
            </a:r>
          </a:p>
        </p:txBody>
      </p:sp>
      <p:sp>
        <p:nvSpPr>
          <p:cNvPr id="13" name="">
            <a:extLst xmlns:a="http://schemas.openxmlformats.org/drawingml/2006/main">
              <a:ext uri="{FF2B5EF4-FFF2-40B4-BE49-F238E27FC236}">
                <a16:creationId xmlns:a16="http://schemas.microsoft.com/office/drawing/2014/main" id="{6B29265F-3CEA-4922-A0E6-3D5BB5824284}"/>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209CC88-E30D-43DE-830B-20BFC96E233F}"/>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Pass: the review cites the selected ID, path, revision and an appropriate next action.</a:t>
            </a:r>
          </a:p>
        </p:txBody>
      </p:sp>
      <p:sp>
        <p:nvSpPr>
          <p:cNvPr id="15" name="">
            <a:extLst xmlns:a="http://schemas.openxmlformats.org/drawingml/2006/main">
              <a:ext uri="{FF2B5EF4-FFF2-40B4-BE49-F238E27FC236}">
                <a16:creationId xmlns:a16="http://schemas.microsoft.com/office/drawing/2014/main" id="{6C52B725-2F84-45B6-A595-E62CDA00D9B9}"/>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150A2B36-922E-4F0D-A640-11052EBE1BFF}"/>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57</a:t>
            </a:r>
          </a:p>
        </p:txBody>
      </p:sp>
    </p:spTree>
    <p:extLst>
      <p:ext uri="{BB962C8B-B14F-4D97-AF65-F5344CB8AC3E}">
        <p14:creationId xmlns:p14="http://schemas.microsoft.com/office/powerpoint/2010/main" val="2028860173"/>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E7B2558-8086-402E-8F53-FF7601E3D47E}"/>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Worked exercise: office-to-field handover</a:t>
            </a:r>
          </a:p>
        </p:txBody>
      </p:sp>
      <p:sp>
        <p:nvSpPr>
          <p:cNvPr id="2" name="">
            <a:extLst xmlns:a="http://schemas.openxmlformats.org/drawingml/2006/main">
              <a:ext uri="{FF2B5EF4-FFF2-40B4-BE49-F238E27FC236}">
                <a16:creationId xmlns:a16="http://schemas.microsoft.com/office/drawing/2014/main" id="{5E383A3C-4F09-4AA3-8041-9C890F9C80A2}"/>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E0AD7B8-420A-431E-8C66-8D1FB0244BB3}"/>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Field and Administrator</a:t>
            </a:r>
          </a:p>
        </p:txBody>
      </p:sp>
      <p:sp>
        <p:nvSpPr>
          <p:cNvPr id="4" name="">
            <a:extLst xmlns:a="http://schemas.openxmlformats.org/drawingml/2006/main">
              <a:ext uri="{FF2B5EF4-FFF2-40B4-BE49-F238E27FC236}">
                <a16:creationId xmlns:a16="http://schemas.microsoft.com/office/drawing/2014/main" id="{4FF65F9D-2D7B-4BDF-BB87-5FA8174B8B4E}"/>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E3D0D020-BF9F-4072-9A44-3340E5C6B3E3}"/>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Assign a training job</a:t>
            </a:r>
          </a:p>
        </p:txBody>
      </p:sp>
      <p:sp>
        <p:nvSpPr>
          <p:cNvPr id="6" name="">
            <a:extLst xmlns:a="http://schemas.openxmlformats.org/drawingml/2006/main">
              <a:ext uri="{FF2B5EF4-FFF2-40B4-BE49-F238E27FC236}">
                <a16:creationId xmlns:a16="http://schemas.microsoft.com/office/drawing/2014/main" id="{959A9AA2-5DAE-4ADD-834A-78690B89EC8F}"/>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Engineer creates a clearly named training work order with a specific asset and checklist.</a:t>
            </a:r>
          </a:p>
        </p:txBody>
      </p:sp>
      <p:sp>
        <p:nvSpPr>
          <p:cNvPr id="7" name="">
            <a:extLst xmlns:a="http://schemas.openxmlformats.org/drawingml/2006/main">
              <a:ext uri="{FF2B5EF4-FFF2-40B4-BE49-F238E27FC236}">
                <a16:creationId xmlns:a16="http://schemas.microsoft.com/office/drawing/2014/main" id="{B86AB018-777E-420D-BDF2-F7137F6039AE}"/>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730E2397-D763-4C7D-99E7-69FE6AB0A40C}"/>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Execute in the native app</a:t>
            </a:r>
          </a:p>
        </p:txBody>
      </p:sp>
      <p:sp>
        <p:nvSpPr>
          <p:cNvPr id="9" name="">
            <a:extLst xmlns:a="http://schemas.openxmlformats.org/drawingml/2006/main">
              <a:ext uri="{FF2B5EF4-FFF2-40B4-BE49-F238E27FC236}">
                <a16:creationId xmlns:a16="http://schemas.microsoft.com/office/drawing/2014/main" id="{1D1E6D59-CA04-467A-A582-4645DF018CA5}"/>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Field refreshes the pack, queues/syncs start, captures TRAINING ONLY evidence and queues/syncs completion.</a:t>
            </a:r>
          </a:p>
        </p:txBody>
      </p:sp>
      <p:sp>
        <p:nvSpPr>
          <p:cNvPr id="10" name="">
            <a:extLst xmlns:a="http://schemas.openxmlformats.org/drawingml/2006/main">
              <a:ext uri="{FF2B5EF4-FFF2-40B4-BE49-F238E27FC236}">
                <a16:creationId xmlns:a16="http://schemas.microsoft.com/office/drawing/2014/main" id="{955C46A9-7584-4F0B-B14C-D21D3605B222}"/>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D92C76AA-6393-444A-895B-CDBD7009A8B4}"/>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in the web app</a:t>
            </a:r>
          </a:p>
        </p:txBody>
      </p:sp>
      <p:sp>
        <p:nvSpPr>
          <p:cNvPr id="12" name="">
            <a:extLst xmlns:a="http://schemas.openxmlformats.org/drawingml/2006/main">
              <a:ext uri="{FF2B5EF4-FFF2-40B4-BE49-F238E27FC236}">
                <a16:creationId xmlns:a16="http://schemas.microsoft.com/office/drawing/2014/main" id="{5341625C-17CF-4F18-BA29-F0384FD1CF17}"/>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Engineer refreshes Field operations and checks status, checklist and accepted evidence. Admin resolves any governance question.</a:t>
            </a:r>
          </a:p>
        </p:txBody>
      </p:sp>
      <p:sp>
        <p:nvSpPr>
          <p:cNvPr id="13" name="">
            <a:extLst xmlns:a="http://schemas.openxmlformats.org/drawingml/2006/main">
              <a:ext uri="{FF2B5EF4-FFF2-40B4-BE49-F238E27FC236}">
                <a16:creationId xmlns:a16="http://schemas.microsoft.com/office/drawing/2014/main" id="{D751A033-AD42-421B-A143-D4E24DEBBFE8}"/>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F505392-AD6E-4FF9-98B4-E64B812C3049}"/>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Pass: the same work and asset IDs connect the office assignment with accepted field evidence.</a:t>
            </a:r>
          </a:p>
        </p:txBody>
      </p:sp>
      <p:sp>
        <p:nvSpPr>
          <p:cNvPr id="15" name="">
            <a:extLst xmlns:a="http://schemas.openxmlformats.org/drawingml/2006/main">
              <a:ext uri="{FF2B5EF4-FFF2-40B4-BE49-F238E27FC236}">
                <a16:creationId xmlns:a16="http://schemas.microsoft.com/office/drawing/2014/main" id="{FED7E121-02FE-4685-A7B5-BD2473828D89}"/>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626F72BD-901C-4912-88F2-E5CB6F3CC87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58</a:t>
            </a:r>
          </a:p>
        </p:txBody>
      </p:sp>
    </p:spTree>
    <p:extLst>
      <p:ext uri="{BB962C8B-B14F-4D97-AF65-F5344CB8AC3E}">
        <p14:creationId xmlns:p14="http://schemas.microsoft.com/office/powerpoint/2010/main" val="658867711"/>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E8982A0-F694-4633-A291-957A5098B81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Worked exercise: a reviewed extension</a:t>
            </a:r>
          </a:p>
        </p:txBody>
      </p:sp>
      <p:sp>
        <p:nvSpPr>
          <p:cNvPr id="2" name="">
            <a:extLst xmlns:a="http://schemas.openxmlformats.org/drawingml/2006/main">
              <a:ext uri="{FF2B5EF4-FFF2-40B4-BE49-F238E27FC236}">
                <a16:creationId xmlns:a16="http://schemas.microsoft.com/office/drawing/2014/main" id="{23E2C854-85BB-41B6-8935-D49751F2E13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C6045498-E576-47F0-A020-7E66EF6A902F}"/>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Engineer and Administrator</a:t>
            </a:r>
          </a:p>
        </p:txBody>
      </p:sp>
      <p:sp>
        <p:nvSpPr>
          <p:cNvPr id="4" name="">
            <a:extLst xmlns:a="http://schemas.openxmlformats.org/drawingml/2006/main">
              <a:ext uri="{FF2B5EF4-FFF2-40B4-BE49-F238E27FC236}">
                <a16:creationId xmlns:a16="http://schemas.microsoft.com/office/drawing/2014/main" id="{F33F730D-B8A7-415E-A011-247D9E96D0D8}"/>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DE8A09B7-B974-4AB9-A632-47D7B34CD475}"/>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Prepare a training draft</a:t>
            </a:r>
          </a:p>
        </p:txBody>
      </p:sp>
      <p:sp>
        <p:nvSpPr>
          <p:cNvPr id="6" name="">
            <a:extLst xmlns:a="http://schemas.openxmlformats.org/drawingml/2006/main">
              <a:ext uri="{FF2B5EF4-FFF2-40B4-BE49-F238E27FC236}">
                <a16:creationId xmlns:a16="http://schemas.microsoft.com/office/drawing/2014/main" id="{88ABCBB9-B78F-442A-8D4E-307159F52BDA}"/>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Choose the utility, create a clearly labelled proposal and inspect typed assets, segments and entered rates.</a:t>
            </a:r>
          </a:p>
        </p:txBody>
      </p:sp>
      <p:sp>
        <p:nvSpPr>
          <p:cNvPr id="7" name="">
            <a:extLst xmlns:a="http://schemas.openxmlformats.org/drawingml/2006/main">
              <a:ext uri="{FF2B5EF4-FFF2-40B4-BE49-F238E27FC236}">
                <a16:creationId xmlns:a16="http://schemas.microsoft.com/office/drawing/2014/main" id="{37D674A1-FF71-4150-9FF0-7ACD589E6BD7}"/>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4B091899-5BE6-453A-95A6-E99FA288EFEC}"/>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the quantities</a:t>
            </a:r>
          </a:p>
        </p:txBody>
      </p:sp>
      <p:sp>
        <p:nvSpPr>
          <p:cNvPr id="9" name="">
            <a:extLst xmlns:a="http://schemas.openxmlformats.org/drawingml/2006/main">
              <a:ext uri="{FF2B5EF4-FFF2-40B4-BE49-F238E27FC236}">
                <a16:creationId xmlns:a16="http://schemas.microsoft.com/office/drawing/2014/main" id="{975D1AAF-FA24-4A91-9E42-E92A9C84AD55}"/>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Export the BOM, correct the draft and submit with a clear review basis.</a:t>
            </a:r>
          </a:p>
        </p:txBody>
      </p:sp>
      <p:sp>
        <p:nvSpPr>
          <p:cNvPr id="10" name="">
            <a:extLst xmlns:a="http://schemas.openxmlformats.org/drawingml/2006/main">
              <a:ext uri="{FF2B5EF4-FFF2-40B4-BE49-F238E27FC236}">
                <a16:creationId xmlns:a16="http://schemas.microsoft.com/office/drawing/2014/main" id="{5EE3AB13-B89F-4EFA-9219-3BCDC0233819}"/>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D22EF30-DBF5-4695-976E-6FD087086C8B}"/>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Discuss the approval gate</a:t>
            </a:r>
          </a:p>
        </p:txBody>
      </p:sp>
      <p:sp>
        <p:nvSpPr>
          <p:cNvPr id="12" name="">
            <a:extLst xmlns:a="http://schemas.openxmlformats.org/drawingml/2006/main">
              <a:ext uri="{FF2B5EF4-FFF2-40B4-BE49-F238E27FC236}">
                <a16:creationId xmlns:a16="http://schemas.microsoft.com/office/drawing/2014/main" id="{AE130B47-9B4D-48D7-AF11-33A0B6EE98C9}"/>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Administrator checks current revision and acceptance evidence. Commission only when the training owner intends to change the registry.</a:t>
            </a:r>
          </a:p>
        </p:txBody>
      </p:sp>
      <p:sp>
        <p:nvSpPr>
          <p:cNvPr id="13" name="">
            <a:extLst xmlns:a="http://schemas.openxmlformats.org/drawingml/2006/main">
              <a:ext uri="{FF2B5EF4-FFF2-40B4-BE49-F238E27FC236}">
                <a16:creationId xmlns:a16="http://schemas.microsoft.com/office/drawing/2014/main" id="{9949B539-B056-4A1B-BC2E-A602CDB84F55}"/>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D9474A0-9089-4748-97E4-1F390742736D}"/>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Pass: the team distinguishes draft, approved proposal and commissioned operating records.</a:t>
            </a:r>
          </a:p>
        </p:txBody>
      </p:sp>
      <p:sp>
        <p:nvSpPr>
          <p:cNvPr id="15" name="">
            <a:extLst xmlns:a="http://schemas.openxmlformats.org/drawingml/2006/main">
              <a:ext uri="{FF2B5EF4-FFF2-40B4-BE49-F238E27FC236}">
                <a16:creationId xmlns:a16="http://schemas.microsoft.com/office/drawing/2014/main" id="{D92C9633-5DF5-4DF7-A4CD-1316CADBDDB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D73F3B77-94EA-42B6-BC37-C67085EDDB0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59</a:t>
            </a:r>
          </a:p>
        </p:txBody>
      </p:sp>
    </p:spTree>
    <p:extLst>
      <p:ext uri="{BB962C8B-B14F-4D97-AF65-F5344CB8AC3E}">
        <p14:creationId xmlns:p14="http://schemas.microsoft.com/office/powerpoint/2010/main" val="1156023350"/>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9453387-6861-4120-B2FC-0D4102D059D1}"/>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Daily role checklists</a:t>
            </a:r>
          </a:p>
        </p:txBody>
      </p:sp>
      <p:sp>
        <p:nvSpPr>
          <p:cNvPr id="2" name="">
            <a:extLst xmlns:a="http://schemas.openxmlformats.org/drawingml/2006/main">
              <a:ext uri="{FF2B5EF4-FFF2-40B4-BE49-F238E27FC236}">
                <a16:creationId xmlns:a16="http://schemas.microsoft.com/office/drawing/2014/main" id="{C38C4DBA-A813-4E39-82FC-04696D863C8D}"/>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6E9D7A9-12F9-41FC-B30F-D04F7647D587}"/>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D95BE841-9391-4D51-8444-E307CF30C1B6}"/>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FBD25B81-FBB2-4D1D-BDE8-1A0DFE334A5A}"/>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Field and Engineer</a:t>
            </a:r>
          </a:p>
        </p:txBody>
      </p:sp>
      <p:sp>
        <p:nvSpPr>
          <p:cNvPr id="6" name="">
            <a:extLst xmlns:a="http://schemas.openxmlformats.org/drawingml/2006/main">
              <a:ext uri="{FF2B5EF4-FFF2-40B4-BE49-F238E27FC236}">
                <a16:creationId xmlns:a16="http://schemas.microsoft.com/office/drawing/2014/main" id="{3018E988-2F77-4229-BF13-33DAE9A983B2}"/>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Field checks assignments and unsent evidence. Engineer reviews abnormal observations, topology issues and proposed changes.</a:t>
            </a:r>
          </a:p>
        </p:txBody>
      </p:sp>
      <p:sp>
        <p:nvSpPr>
          <p:cNvPr id="7" name="">
            <a:extLst xmlns:a="http://schemas.openxmlformats.org/drawingml/2006/main">
              <a:ext uri="{FF2B5EF4-FFF2-40B4-BE49-F238E27FC236}">
                <a16:creationId xmlns:a16="http://schemas.microsoft.com/office/drawing/2014/main" id="{F77F28B0-5EAF-4664-B455-30C934E90045}"/>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CA72AF6F-ABCD-4A63-99A2-2327E7594D72}"/>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Administrator</a:t>
            </a:r>
          </a:p>
        </p:txBody>
      </p:sp>
      <p:sp>
        <p:nvSpPr>
          <p:cNvPr id="9" name="">
            <a:extLst xmlns:a="http://schemas.openxmlformats.org/drawingml/2006/main">
              <a:ext uri="{FF2B5EF4-FFF2-40B4-BE49-F238E27FC236}">
                <a16:creationId xmlns:a16="http://schemas.microsoft.com/office/drawing/2014/main" id="{D71AFA8D-2029-45E1-95B5-6CE84F5BDB06}"/>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Check outstanding approvals, evidence quality, accountable owners and unresolved data or audit issues.</a:t>
            </a:r>
          </a:p>
        </p:txBody>
      </p:sp>
      <p:sp>
        <p:nvSpPr>
          <p:cNvPr id="10" name="">
            <a:extLst xmlns:a="http://schemas.openxmlformats.org/drawingml/2006/main">
              <a:ext uri="{FF2B5EF4-FFF2-40B4-BE49-F238E27FC236}">
                <a16:creationId xmlns:a16="http://schemas.microsoft.com/office/drawing/2014/main" id="{9590F488-2A69-4128-9070-EB2B7AF639D8}"/>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6BB63AEF-CEFF-4F4A-9AF4-A72062A0A457}"/>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Viewer</a:t>
            </a:r>
          </a:p>
        </p:txBody>
      </p:sp>
      <p:sp>
        <p:nvSpPr>
          <p:cNvPr id="12" name="">
            <a:extLst xmlns:a="http://schemas.openxmlformats.org/drawingml/2006/main">
              <a:ext uri="{FF2B5EF4-FFF2-40B4-BE49-F238E27FC236}">
                <a16:creationId xmlns:a16="http://schemas.microsoft.com/office/drawing/2014/main" id="{A6733483-D47A-4A69-BC48-8105E725064C}"/>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Review progress and exports. Send discrepancies with record IDs and context to the responsible owner.</a:t>
            </a:r>
          </a:p>
        </p:txBody>
      </p:sp>
      <p:sp>
        <p:nvSpPr>
          <p:cNvPr id="13" name="">
            <a:extLst xmlns:a="http://schemas.openxmlformats.org/drawingml/2006/main">
              <a:ext uri="{FF2B5EF4-FFF2-40B4-BE49-F238E27FC236}">
                <a16:creationId xmlns:a16="http://schemas.microsoft.com/office/drawing/2014/main" id="{BFC03584-06D3-4019-921B-BCABAA438CB2}"/>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0E14E88-C063-4A3D-9DB0-935EB22AA6C6}"/>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Handover: asset/work ID, revision, finding, evidence, next owner and due date.</a:t>
            </a:r>
          </a:p>
        </p:txBody>
      </p:sp>
      <p:sp>
        <p:nvSpPr>
          <p:cNvPr id="15" name="">
            <a:extLst xmlns:a="http://schemas.openxmlformats.org/drawingml/2006/main">
              <a:ext uri="{FF2B5EF4-FFF2-40B4-BE49-F238E27FC236}">
                <a16:creationId xmlns:a16="http://schemas.microsoft.com/office/drawing/2014/main" id="{BC07FE38-7C8F-4C7F-BEFC-BFAC145AA5C6}"/>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76FFA4AC-17ED-4D38-A694-83C33A4E291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60</a:t>
            </a:r>
          </a:p>
        </p:txBody>
      </p:sp>
    </p:spTree>
    <p:extLst>
      <p:ext uri="{BB962C8B-B14F-4D97-AF65-F5344CB8AC3E}">
        <p14:creationId xmlns:p14="http://schemas.microsoft.com/office/powerpoint/2010/main" val="135025111"/>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821EAA7-F283-4990-B158-E55DB5689742}"/>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Pilot boundaries and support</a:t>
            </a:r>
          </a:p>
        </p:txBody>
      </p:sp>
      <p:sp>
        <p:nvSpPr>
          <p:cNvPr id="2" name="">
            <a:extLst xmlns:a="http://schemas.openxmlformats.org/drawingml/2006/main">
              <a:ext uri="{FF2B5EF4-FFF2-40B4-BE49-F238E27FC236}">
                <a16:creationId xmlns:a16="http://schemas.microsoft.com/office/drawing/2014/main" id="{A3080B71-FDBF-4D6D-B6D7-9A7AEC724CF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1268D5"/>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307BB6E3-F3A8-443C-9749-F3E51231385C}"/>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68D5"/>
                </a:solidFill>
                <a:latin typeface="Arial"/>
                <a:ea typeface="Arial"/>
                <a:cs typeface="Arial"/>
              </a:defRPr>
            </a:pPr>
            <a:r>
              <a:rPr sz="1500" b="1">
                <a:solidFill>
                  <a:srgbClr val="1268D5"/>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9D99B554-CAE1-4430-8D06-01A0A9CE4334}"/>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DCC5592E-C77A-4297-806F-241BAECF833D}"/>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Implemented in this release</a:t>
            </a:r>
          </a:p>
        </p:txBody>
      </p:sp>
      <p:sp>
        <p:nvSpPr>
          <p:cNvPr id="6" name="">
            <a:extLst xmlns:a="http://schemas.openxmlformats.org/drawingml/2006/main">
              <a:ext uri="{FF2B5EF4-FFF2-40B4-BE49-F238E27FC236}">
                <a16:creationId xmlns:a16="http://schemas.microsoft.com/office/drawing/2014/main" id="{CAF6DD43-B523-43FB-9241-57A3D48EA0AC}"/>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Seven utility registries, ten web modules, guided roles and native field capture with explicit synchronization.</a:t>
            </a:r>
          </a:p>
        </p:txBody>
      </p:sp>
      <p:sp>
        <p:nvSpPr>
          <p:cNvPr id="7" name="">
            <a:extLst xmlns:a="http://schemas.openxmlformats.org/drawingml/2006/main">
              <a:ext uri="{FF2B5EF4-FFF2-40B4-BE49-F238E27FC236}">
                <a16:creationId xmlns:a16="http://schemas.microsoft.com/office/drawing/2014/main" id="{8E397CAE-A174-41E8-9BC8-9809E8CD0BD6}"/>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DE78518D-EC7F-4E22-8C61-E47E466E089D}"/>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Deployment and integration checks</a:t>
            </a:r>
          </a:p>
        </p:txBody>
      </p:sp>
      <p:sp>
        <p:nvSpPr>
          <p:cNvPr id="9" name="">
            <a:extLst xmlns:a="http://schemas.openxmlformats.org/drawingml/2006/main">
              <a:ext uri="{FF2B5EF4-FFF2-40B4-BE49-F238E27FC236}">
                <a16:creationId xmlns:a16="http://schemas.microsoft.com/office/drawing/2014/main" id="{661B0DD3-93CC-4780-B41D-50E4345F63D9}"/>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Live cloud/domain, mGIS tenant access, InTouch/Workmate and production device distribution need separate verification.</a:t>
            </a:r>
          </a:p>
        </p:txBody>
      </p:sp>
      <p:sp>
        <p:nvSpPr>
          <p:cNvPr id="10" name="">
            <a:extLst xmlns:a="http://schemas.openxmlformats.org/drawingml/2006/main">
              <a:ext uri="{FF2B5EF4-FFF2-40B4-BE49-F238E27FC236}">
                <a16:creationId xmlns:a16="http://schemas.microsoft.com/office/drawing/2014/main" id="{624B5E15-0583-4DFE-9E3E-13862879A3AC}"/>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268D5"/>
                </a:solidFill>
                <a:latin typeface="Arial"/>
                <a:ea typeface="Arial"/>
                <a:cs typeface="Arial"/>
              </a:defRPr>
            </a:pPr>
            <a:r>
              <a:rPr sz="2400" b="1">
                <a:solidFill>
                  <a:srgbClr val="1268D5"/>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9A124A27-6084-4ABC-B59D-D6ACBADF7C8C}"/>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Support information</a:t>
            </a:r>
          </a:p>
        </p:txBody>
      </p:sp>
      <p:sp>
        <p:nvSpPr>
          <p:cNvPr id="12" name="">
            <a:extLst xmlns:a="http://schemas.openxmlformats.org/drawingml/2006/main">
              <a:ext uri="{FF2B5EF4-FFF2-40B4-BE49-F238E27FC236}">
                <a16:creationId xmlns:a16="http://schemas.microsoft.com/office/drawing/2014/main" id="{C1B8CE95-7E10-4E7E-BC15-841A0249E605}"/>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Report role, release, module, utility, record ID, time, action and error. Preserve unsent evidence and omit passwords.</a:t>
            </a:r>
          </a:p>
        </p:txBody>
      </p:sp>
      <p:sp>
        <p:nvSpPr>
          <p:cNvPr id="13" name="">
            <a:extLst xmlns:a="http://schemas.openxmlformats.org/drawingml/2006/main">
              <a:ext uri="{FF2B5EF4-FFF2-40B4-BE49-F238E27FC236}">
                <a16:creationId xmlns:a16="http://schemas.microsoft.com/office/drawing/2014/main" id="{DA66DB04-5F54-4590-A197-91439B52A9C0}"/>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1186B82-9267-4918-AEB8-6DCC3C5F1594}"/>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268D5"/>
                </a:solidFill>
                <a:latin typeface="Arial"/>
                <a:ea typeface="Arial"/>
                <a:cs typeface="Arial"/>
              </a:defRPr>
            </a:pPr>
            <a:r>
              <a:rPr sz="1725" b="1">
                <a:solidFill>
                  <a:srgbClr val="1268D5"/>
                </a:solidFill>
                <a:latin typeface="Arial"/>
                <a:ea typeface="Arial"/>
                <a:cs typeface="Arial"/>
              </a:rPr>
              <a:t>Resources: /guide for operating instructions and /mobile for native app availability.</a:t>
            </a:r>
          </a:p>
        </p:txBody>
      </p:sp>
      <p:sp>
        <p:nvSpPr>
          <p:cNvPr id="15" name="">
            <a:extLst xmlns:a="http://schemas.openxmlformats.org/drawingml/2006/main">
              <a:ext uri="{FF2B5EF4-FFF2-40B4-BE49-F238E27FC236}">
                <a16:creationId xmlns:a16="http://schemas.microsoft.com/office/drawing/2014/main" id="{0409C864-91E8-4F94-BF7D-A9219A0EC216}"/>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Web manual / 0.5</a:t>
            </a:r>
          </a:p>
        </p:txBody>
      </p:sp>
      <p:sp>
        <p:nvSpPr>
          <p:cNvPr id="16" name="">
            <a:extLst xmlns:a="http://schemas.openxmlformats.org/drawingml/2006/main">
              <a:ext uri="{FF2B5EF4-FFF2-40B4-BE49-F238E27FC236}">
                <a16:creationId xmlns:a16="http://schemas.microsoft.com/office/drawing/2014/main" id="{C9247172-EB40-4683-9557-3FA008E0ED6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61</a:t>
            </a:r>
          </a:p>
        </p:txBody>
      </p:sp>
    </p:spTree>
    <p:extLst>
      <p:ext uri="{BB962C8B-B14F-4D97-AF65-F5344CB8AC3E}">
        <p14:creationId xmlns:p14="http://schemas.microsoft.com/office/powerpoint/2010/main" val="107042429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2026-09-24T16:23:20.9290000Z</dcterms:created>
  <dcterms:modified xsi:type="dcterms:W3CDTF">2026-09-24T16:23:20.9290000Z</dcterms:modified>
</coreProperties>
</file>